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97" r:id="rId2"/>
    <p:sldId id="299" r:id="rId3"/>
    <p:sldId id="301" r:id="rId4"/>
    <p:sldId id="303" r:id="rId5"/>
    <p:sldId id="302" r:id="rId6"/>
    <p:sldId id="307" r:id="rId7"/>
    <p:sldId id="306" r:id="rId8"/>
    <p:sldId id="293" r:id="rId9"/>
    <p:sldId id="308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FF"/>
    <a:srgbClr val="FFEFEF"/>
    <a:srgbClr val="FFCC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7" autoAdjust="0"/>
  </p:normalViewPr>
  <p:slideViewPr>
    <p:cSldViewPr>
      <p:cViewPr varScale="1">
        <p:scale>
          <a:sx n="88" d="100"/>
          <a:sy n="88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0200D-2FFF-4D41-8AA6-9B62B3D20EE4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17365-35BE-47F8-9C54-74340983858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94340-AFE9-4D9F-8D6D-F7DC801C3BD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7365-35BE-47F8-9C54-74340983858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 smtClean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8</a:t>
            </a:fld>
            <a:endParaRPr lang="ja-JP" altLang="en-US" smtClean="0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88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9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87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89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16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33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08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49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59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AE12-4D3C-4898-8478-B3B5EDF4F75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E55E-7086-4FEF-BAB3-C6A0E0FF39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80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AE12-4D3C-4898-8478-B3B5EDF4F75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E55E-7086-4FEF-BAB3-C6A0E0FF39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32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OGF NSI CS Protocol State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Converged single view</a:t>
            </a:r>
          </a:p>
          <a:p>
            <a:r>
              <a:rPr lang="en-US" dirty="0" smtClean="0"/>
              <a:t>July 16,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9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356468" y="332656"/>
            <a:ext cx="2160240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356468" y="2268488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12252" y="4149080"/>
            <a:ext cx="2304256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868636" y="4149080"/>
            <a:ext cx="2304256" cy="18722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380804" y="5373216"/>
            <a:ext cx="720080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924420" y="5085184"/>
            <a:ext cx="720080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cxnSp>
        <p:nvCxnSpPr>
          <p:cNvPr id="15" name="直線コネクタ 14"/>
          <p:cNvCxnSpPr/>
          <p:nvPr/>
        </p:nvCxnSpPr>
        <p:spPr>
          <a:xfrm rot="5400000">
            <a:off x="2720699" y="2029036"/>
            <a:ext cx="78370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rot="10800000" flipV="1">
            <a:off x="1096328" y="3717032"/>
            <a:ext cx="1692189" cy="6480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3508598" y="3717032"/>
            <a:ext cx="1044113" cy="92772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rot="5400000">
            <a:off x="4336688" y="6129300"/>
            <a:ext cx="50405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27"/>
          <p:cNvGrpSpPr/>
          <p:nvPr/>
        </p:nvGrpSpPr>
        <p:grpSpPr>
          <a:xfrm>
            <a:off x="2500484" y="2556520"/>
            <a:ext cx="1224136" cy="1080120"/>
            <a:chOff x="3563888" y="1988840"/>
            <a:chExt cx="1224136" cy="1080120"/>
          </a:xfrm>
        </p:grpSpPr>
        <p:sp>
          <p:nvSpPr>
            <p:cNvPr id="11" name="角丸四角形 10"/>
            <p:cNvSpPr/>
            <p:nvPr/>
          </p:nvSpPr>
          <p:spPr>
            <a:xfrm>
              <a:off x="3563888" y="1988840"/>
              <a:ext cx="1224136" cy="1080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22073" y="2060848"/>
              <a:ext cx="1165951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グループ化 28"/>
          <p:cNvGrpSpPr/>
          <p:nvPr/>
        </p:nvGrpSpPr>
        <p:grpSpPr>
          <a:xfrm>
            <a:off x="3940644" y="4725144"/>
            <a:ext cx="1224136" cy="1080120"/>
            <a:chOff x="3563888" y="1988840"/>
            <a:chExt cx="1224136" cy="1080120"/>
          </a:xfrm>
        </p:grpSpPr>
        <p:sp>
          <p:nvSpPr>
            <p:cNvPr id="30" name="角丸四角形 29"/>
            <p:cNvSpPr/>
            <p:nvPr/>
          </p:nvSpPr>
          <p:spPr>
            <a:xfrm>
              <a:off x="3563888" y="1988840"/>
              <a:ext cx="1224136" cy="1080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22073" y="2060848"/>
              <a:ext cx="1165951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" name="グループ化 33"/>
          <p:cNvGrpSpPr/>
          <p:nvPr/>
        </p:nvGrpSpPr>
        <p:grpSpPr>
          <a:xfrm>
            <a:off x="484260" y="4437112"/>
            <a:ext cx="1224136" cy="1080120"/>
            <a:chOff x="3563888" y="1988840"/>
            <a:chExt cx="1224136" cy="1080120"/>
          </a:xfrm>
        </p:grpSpPr>
        <p:sp>
          <p:nvSpPr>
            <p:cNvPr id="35" name="角丸四角形 34"/>
            <p:cNvSpPr/>
            <p:nvPr/>
          </p:nvSpPr>
          <p:spPr>
            <a:xfrm>
              <a:off x="3563888" y="1988840"/>
              <a:ext cx="1224136" cy="1080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22073" y="2060848"/>
              <a:ext cx="1165951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" name="グループ化 42"/>
          <p:cNvGrpSpPr/>
          <p:nvPr/>
        </p:nvGrpSpPr>
        <p:grpSpPr>
          <a:xfrm>
            <a:off x="3940644" y="2844552"/>
            <a:ext cx="504056" cy="504056"/>
            <a:chOff x="6732240" y="1340768"/>
            <a:chExt cx="720080" cy="720080"/>
          </a:xfrm>
        </p:grpSpPr>
        <p:sp>
          <p:nvSpPr>
            <p:cNvPr id="37" name="円/楕円 36"/>
            <p:cNvSpPr/>
            <p:nvPr/>
          </p:nvSpPr>
          <p:spPr>
            <a:xfrm>
              <a:off x="6732240" y="1340768"/>
              <a:ext cx="72008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コネクタ 38"/>
            <p:cNvCxnSpPr/>
            <p:nvPr/>
          </p:nvCxnSpPr>
          <p:spPr>
            <a:xfrm rot="5400000">
              <a:off x="6948264" y="1556792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7092280" y="1700808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グループ化 43"/>
          <p:cNvGrpSpPr/>
          <p:nvPr/>
        </p:nvGrpSpPr>
        <p:grpSpPr>
          <a:xfrm>
            <a:off x="5452812" y="4797152"/>
            <a:ext cx="504056" cy="504056"/>
            <a:chOff x="6732240" y="1340768"/>
            <a:chExt cx="720080" cy="720080"/>
          </a:xfrm>
        </p:grpSpPr>
        <p:sp>
          <p:nvSpPr>
            <p:cNvPr id="45" name="円/楕円 44"/>
            <p:cNvSpPr/>
            <p:nvPr/>
          </p:nvSpPr>
          <p:spPr>
            <a:xfrm>
              <a:off x="6732240" y="1340768"/>
              <a:ext cx="72008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/>
            <p:cNvCxnSpPr/>
            <p:nvPr/>
          </p:nvCxnSpPr>
          <p:spPr>
            <a:xfrm rot="5400000">
              <a:off x="6948264" y="1556792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7092280" y="1700808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47"/>
          <p:cNvGrpSpPr/>
          <p:nvPr/>
        </p:nvGrpSpPr>
        <p:grpSpPr>
          <a:xfrm>
            <a:off x="1924420" y="4509120"/>
            <a:ext cx="504056" cy="504056"/>
            <a:chOff x="6732240" y="1340768"/>
            <a:chExt cx="720080" cy="720080"/>
          </a:xfrm>
        </p:grpSpPr>
        <p:sp>
          <p:nvSpPr>
            <p:cNvPr id="49" name="円/楕円 48"/>
            <p:cNvSpPr/>
            <p:nvPr/>
          </p:nvSpPr>
          <p:spPr>
            <a:xfrm>
              <a:off x="6732240" y="1340768"/>
              <a:ext cx="72008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/>
            <p:cNvCxnSpPr/>
            <p:nvPr/>
          </p:nvCxnSpPr>
          <p:spPr>
            <a:xfrm rot="5400000">
              <a:off x="6948264" y="1556792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7092280" y="1700808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81"/>
          <p:cNvGrpSpPr/>
          <p:nvPr/>
        </p:nvGrpSpPr>
        <p:grpSpPr>
          <a:xfrm>
            <a:off x="2500484" y="476672"/>
            <a:ext cx="1224136" cy="1080120"/>
            <a:chOff x="3563888" y="1988840"/>
            <a:chExt cx="1224136" cy="1080120"/>
          </a:xfrm>
        </p:grpSpPr>
        <p:sp>
          <p:nvSpPr>
            <p:cNvPr id="83" name="角丸四角形 82"/>
            <p:cNvSpPr/>
            <p:nvPr/>
          </p:nvSpPr>
          <p:spPr>
            <a:xfrm>
              <a:off x="3563888" y="1988840"/>
              <a:ext cx="1224136" cy="1080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22073" y="2060848"/>
              <a:ext cx="1165951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0" name="グループ化 84"/>
          <p:cNvGrpSpPr/>
          <p:nvPr/>
        </p:nvGrpSpPr>
        <p:grpSpPr>
          <a:xfrm>
            <a:off x="3940644" y="764704"/>
            <a:ext cx="504056" cy="504056"/>
            <a:chOff x="6732240" y="1340768"/>
            <a:chExt cx="720080" cy="720080"/>
          </a:xfrm>
        </p:grpSpPr>
        <p:sp>
          <p:nvSpPr>
            <p:cNvPr id="86" name="円/楕円 85"/>
            <p:cNvSpPr/>
            <p:nvPr/>
          </p:nvSpPr>
          <p:spPr>
            <a:xfrm>
              <a:off x="6732240" y="1340768"/>
              <a:ext cx="72008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" name="直線コネクタ 86"/>
            <p:cNvCxnSpPr/>
            <p:nvPr/>
          </p:nvCxnSpPr>
          <p:spPr>
            <a:xfrm rot="5400000">
              <a:off x="6948264" y="1556792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>
              <a:off x="7092280" y="1700808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直線コネクタ 91"/>
          <p:cNvCxnSpPr/>
          <p:nvPr/>
        </p:nvCxnSpPr>
        <p:spPr>
          <a:xfrm>
            <a:off x="3724620" y="1016732"/>
            <a:ext cx="2160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3724620" y="3096580"/>
            <a:ext cx="2160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>
            <a:off x="5164780" y="5085184"/>
            <a:ext cx="28803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>
            <a:off x="5164780" y="5517232"/>
            <a:ext cx="28803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>
            <a:off x="1708396" y="4797152"/>
            <a:ext cx="2160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1708396" y="5229200"/>
            <a:ext cx="2160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 rot="10800000">
            <a:off x="5292080" y="2852936"/>
            <a:ext cx="36004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 rot="10800000">
            <a:off x="5292080" y="3573015"/>
            <a:ext cx="36004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6156176" y="2672916"/>
            <a:ext cx="151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NSI messages</a:t>
            </a:r>
            <a:endParaRPr kumimoji="1" lang="ja-JP" altLang="en-US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6156176" y="3356992"/>
            <a:ext cx="286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Input/output internal events</a:t>
            </a:r>
            <a:endParaRPr kumimoji="1" lang="ja-JP" altLang="en-US" dirty="0"/>
          </a:p>
        </p:txBody>
      </p:sp>
      <p:grpSp>
        <p:nvGrpSpPr>
          <p:cNvPr id="21" name="グループ化 75"/>
          <p:cNvGrpSpPr/>
          <p:nvPr/>
        </p:nvGrpSpPr>
        <p:grpSpPr>
          <a:xfrm>
            <a:off x="2428476" y="1124744"/>
            <a:ext cx="1368152" cy="512440"/>
            <a:chOff x="6444208" y="1052736"/>
            <a:chExt cx="1296144" cy="512440"/>
          </a:xfrm>
          <a:solidFill>
            <a:srgbClr val="00B0F0"/>
          </a:solidFill>
        </p:grpSpPr>
        <p:sp>
          <p:nvSpPr>
            <p:cNvPr id="69" name="アーチ 68"/>
            <p:cNvSpPr/>
            <p:nvPr/>
          </p:nvSpPr>
          <p:spPr>
            <a:xfrm flipV="1">
              <a:off x="6444208" y="1058103"/>
              <a:ext cx="381219" cy="507073"/>
            </a:xfrm>
            <a:prstGeom prst="blockArc">
              <a:avLst>
                <a:gd name="adj1" fmla="val 10917342"/>
                <a:gd name="adj2" fmla="val 16851072"/>
                <a:gd name="adj3" fmla="val 401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6634817" y="1412776"/>
              <a:ext cx="914925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</a:rPr>
                <a:t>RA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アーチ 70"/>
            <p:cNvSpPr/>
            <p:nvPr/>
          </p:nvSpPr>
          <p:spPr>
            <a:xfrm flipH="1" flipV="1">
              <a:off x="7359133" y="1052736"/>
              <a:ext cx="381219" cy="507073"/>
            </a:xfrm>
            <a:prstGeom prst="blockArc">
              <a:avLst>
                <a:gd name="adj1" fmla="val 10917342"/>
                <a:gd name="adj2" fmla="val 16919870"/>
                <a:gd name="adj3" fmla="val 391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グループ化 80"/>
          <p:cNvGrpSpPr/>
          <p:nvPr/>
        </p:nvGrpSpPr>
        <p:grpSpPr>
          <a:xfrm flipV="1">
            <a:off x="2428476" y="2420888"/>
            <a:ext cx="1368152" cy="512440"/>
            <a:chOff x="6444208" y="1052736"/>
            <a:chExt cx="1296144" cy="512440"/>
          </a:xfrm>
          <a:solidFill>
            <a:srgbClr val="FF0000"/>
          </a:solidFill>
        </p:grpSpPr>
        <p:sp>
          <p:nvSpPr>
            <p:cNvPr id="89" name="アーチ 88"/>
            <p:cNvSpPr/>
            <p:nvPr/>
          </p:nvSpPr>
          <p:spPr>
            <a:xfrm flipV="1">
              <a:off x="6444208" y="1058103"/>
              <a:ext cx="381219" cy="507073"/>
            </a:xfrm>
            <a:prstGeom prst="blockArc">
              <a:avLst>
                <a:gd name="adj1" fmla="val 10917342"/>
                <a:gd name="adj2" fmla="val 16851072"/>
                <a:gd name="adj3" fmla="val 401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>
            <a:xfrm flipV="1">
              <a:off x="6634817" y="1412776"/>
              <a:ext cx="914925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PA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アーチ 90"/>
            <p:cNvSpPr/>
            <p:nvPr/>
          </p:nvSpPr>
          <p:spPr>
            <a:xfrm flipH="1" flipV="1">
              <a:off x="7359133" y="1052736"/>
              <a:ext cx="381219" cy="507073"/>
            </a:xfrm>
            <a:prstGeom prst="blockArc">
              <a:avLst>
                <a:gd name="adj1" fmla="val 10917342"/>
                <a:gd name="adj2" fmla="val 16919870"/>
                <a:gd name="adj3" fmla="val 391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グループ化 93"/>
          <p:cNvGrpSpPr/>
          <p:nvPr/>
        </p:nvGrpSpPr>
        <p:grpSpPr>
          <a:xfrm>
            <a:off x="2428476" y="3212976"/>
            <a:ext cx="1368152" cy="512440"/>
            <a:chOff x="6444208" y="1052736"/>
            <a:chExt cx="1296144" cy="512440"/>
          </a:xfrm>
          <a:solidFill>
            <a:srgbClr val="00B0F0"/>
          </a:solidFill>
        </p:grpSpPr>
        <p:sp>
          <p:nvSpPr>
            <p:cNvPr id="95" name="アーチ 94"/>
            <p:cNvSpPr/>
            <p:nvPr/>
          </p:nvSpPr>
          <p:spPr>
            <a:xfrm flipV="1">
              <a:off x="6444208" y="1058103"/>
              <a:ext cx="381219" cy="507073"/>
            </a:xfrm>
            <a:prstGeom prst="blockArc">
              <a:avLst>
                <a:gd name="adj1" fmla="val 10917342"/>
                <a:gd name="adj2" fmla="val 16851072"/>
                <a:gd name="adj3" fmla="val 401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6634817" y="1412776"/>
              <a:ext cx="914925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</a:rPr>
                <a:t>RA   </a:t>
              </a:r>
              <a:r>
                <a:rPr lang="en-US" altLang="ja-JP" b="1" dirty="0" err="1" smtClean="0">
                  <a:solidFill>
                    <a:schemeClr val="tx1"/>
                  </a:solidFill>
                </a:rPr>
                <a:t>RA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アーチ 96"/>
            <p:cNvSpPr/>
            <p:nvPr/>
          </p:nvSpPr>
          <p:spPr>
            <a:xfrm flipH="1" flipV="1">
              <a:off x="7359133" y="1052736"/>
              <a:ext cx="381219" cy="507073"/>
            </a:xfrm>
            <a:prstGeom prst="blockArc">
              <a:avLst>
                <a:gd name="adj1" fmla="val 10917342"/>
                <a:gd name="adj2" fmla="val 16919870"/>
                <a:gd name="adj3" fmla="val 391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8" name="正方形/長方形 97"/>
          <p:cNvSpPr/>
          <p:nvPr/>
        </p:nvSpPr>
        <p:spPr>
          <a:xfrm>
            <a:off x="3076548" y="3573016"/>
            <a:ext cx="7200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100"/>
          <p:cNvGrpSpPr/>
          <p:nvPr/>
        </p:nvGrpSpPr>
        <p:grpSpPr>
          <a:xfrm flipV="1">
            <a:off x="3868636" y="4644752"/>
            <a:ext cx="1368152" cy="512440"/>
            <a:chOff x="6444208" y="1052736"/>
            <a:chExt cx="1296144" cy="512440"/>
          </a:xfrm>
          <a:solidFill>
            <a:srgbClr val="FF0000"/>
          </a:solidFill>
        </p:grpSpPr>
        <p:sp>
          <p:nvSpPr>
            <p:cNvPr id="102" name="アーチ 101"/>
            <p:cNvSpPr/>
            <p:nvPr/>
          </p:nvSpPr>
          <p:spPr>
            <a:xfrm flipV="1">
              <a:off x="6444208" y="1058103"/>
              <a:ext cx="381219" cy="507073"/>
            </a:xfrm>
            <a:prstGeom prst="blockArc">
              <a:avLst>
                <a:gd name="adj1" fmla="val 10917342"/>
                <a:gd name="adj2" fmla="val 16851072"/>
                <a:gd name="adj3" fmla="val 401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 flipV="1">
              <a:off x="6634817" y="1412776"/>
              <a:ext cx="914925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PA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アーチ 103"/>
            <p:cNvSpPr/>
            <p:nvPr/>
          </p:nvSpPr>
          <p:spPr>
            <a:xfrm flipH="1" flipV="1">
              <a:off x="7359133" y="1052736"/>
              <a:ext cx="381219" cy="507073"/>
            </a:xfrm>
            <a:prstGeom prst="blockArc">
              <a:avLst>
                <a:gd name="adj1" fmla="val 10917342"/>
                <a:gd name="adj2" fmla="val 16919870"/>
                <a:gd name="adj3" fmla="val 391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104"/>
          <p:cNvGrpSpPr/>
          <p:nvPr/>
        </p:nvGrpSpPr>
        <p:grpSpPr>
          <a:xfrm>
            <a:off x="3868636" y="5373216"/>
            <a:ext cx="1368152" cy="512440"/>
            <a:chOff x="6444208" y="1052736"/>
            <a:chExt cx="1296144" cy="512440"/>
          </a:xfrm>
          <a:solidFill>
            <a:srgbClr val="00B0F0"/>
          </a:solidFill>
        </p:grpSpPr>
        <p:sp>
          <p:nvSpPr>
            <p:cNvPr id="106" name="アーチ 105"/>
            <p:cNvSpPr/>
            <p:nvPr/>
          </p:nvSpPr>
          <p:spPr>
            <a:xfrm flipV="1">
              <a:off x="6444208" y="1058103"/>
              <a:ext cx="381219" cy="507073"/>
            </a:xfrm>
            <a:prstGeom prst="blockArc">
              <a:avLst>
                <a:gd name="adj1" fmla="val 10917342"/>
                <a:gd name="adj2" fmla="val 16851072"/>
                <a:gd name="adj3" fmla="val 401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6634817" y="1412776"/>
              <a:ext cx="914925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</a:rPr>
                <a:t>RA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アーチ 107"/>
            <p:cNvSpPr/>
            <p:nvPr/>
          </p:nvSpPr>
          <p:spPr>
            <a:xfrm flipH="1" flipV="1">
              <a:off x="7359133" y="1052736"/>
              <a:ext cx="381219" cy="507073"/>
            </a:xfrm>
            <a:prstGeom prst="blockArc">
              <a:avLst>
                <a:gd name="adj1" fmla="val 10917342"/>
                <a:gd name="adj2" fmla="val 16919870"/>
                <a:gd name="adj3" fmla="val 391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グループ化 111"/>
          <p:cNvGrpSpPr/>
          <p:nvPr/>
        </p:nvGrpSpPr>
        <p:grpSpPr>
          <a:xfrm flipV="1">
            <a:off x="412252" y="4365104"/>
            <a:ext cx="1368152" cy="512440"/>
            <a:chOff x="6444208" y="1052736"/>
            <a:chExt cx="1296144" cy="512440"/>
          </a:xfrm>
          <a:solidFill>
            <a:srgbClr val="FF0000"/>
          </a:solidFill>
        </p:grpSpPr>
        <p:sp>
          <p:nvSpPr>
            <p:cNvPr id="113" name="アーチ 112"/>
            <p:cNvSpPr/>
            <p:nvPr/>
          </p:nvSpPr>
          <p:spPr>
            <a:xfrm flipV="1">
              <a:off x="6444208" y="1058103"/>
              <a:ext cx="381219" cy="507073"/>
            </a:xfrm>
            <a:prstGeom prst="blockArc">
              <a:avLst>
                <a:gd name="adj1" fmla="val 10917342"/>
                <a:gd name="adj2" fmla="val 16851072"/>
                <a:gd name="adj3" fmla="val 401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 flipV="1">
              <a:off x="6634817" y="1412776"/>
              <a:ext cx="914925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PA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アーチ 120"/>
            <p:cNvSpPr/>
            <p:nvPr/>
          </p:nvSpPr>
          <p:spPr>
            <a:xfrm flipH="1" flipV="1">
              <a:off x="7359133" y="1052736"/>
              <a:ext cx="381219" cy="507073"/>
            </a:xfrm>
            <a:prstGeom prst="blockArc">
              <a:avLst>
                <a:gd name="adj1" fmla="val 10917342"/>
                <a:gd name="adj2" fmla="val 16919870"/>
                <a:gd name="adj3" fmla="val 391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/>
          <p:cNvSpPr txBox="1"/>
          <p:nvPr/>
        </p:nvSpPr>
        <p:spPr>
          <a:xfrm>
            <a:off x="667367" y="879103"/>
            <a:ext cx="1456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Originator</a:t>
            </a:r>
            <a:endParaRPr kumimoji="1" lang="ja-JP" altLang="en-US" sz="2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11560" y="2780928"/>
            <a:ext cx="156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Aggregator</a:t>
            </a:r>
            <a:endParaRPr kumimoji="1" lang="ja-JP" altLang="en-US" sz="2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79512" y="5877272"/>
            <a:ext cx="239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Ultimate Provider</a:t>
            </a:r>
            <a:endParaRPr kumimoji="1" lang="ja-JP" altLang="en-US" sz="2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915982" y="5949280"/>
            <a:ext cx="2392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Aggregator/</a:t>
            </a:r>
          </a:p>
          <a:p>
            <a:r>
              <a:rPr kumimoji="1" lang="en-US" altLang="ja-JP" sz="2400" dirty="0" smtClean="0"/>
              <a:t>Ultimate Provider</a:t>
            </a:r>
            <a:endParaRPr kumimoji="1" lang="ja-JP" altLang="en-US" sz="2400" dirty="0"/>
          </a:p>
        </p:txBody>
      </p:sp>
      <p:grpSp>
        <p:nvGrpSpPr>
          <p:cNvPr id="79" name="グループ化 84"/>
          <p:cNvGrpSpPr/>
          <p:nvPr/>
        </p:nvGrpSpPr>
        <p:grpSpPr>
          <a:xfrm>
            <a:off x="5220072" y="1268760"/>
            <a:ext cx="504056" cy="504056"/>
            <a:chOff x="6732240" y="1340768"/>
            <a:chExt cx="720080" cy="720080"/>
          </a:xfrm>
        </p:grpSpPr>
        <p:sp>
          <p:nvSpPr>
            <p:cNvPr id="80" name="円/楕円 79"/>
            <p:cNvSpPr/>
            <p:nvPr/>
          </p:nvSpPr>
          <p:spPr>
            <a:xfrm>
              <a:off x="6732240" y="1340768"/>
              <a:ext cx="72008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/>
            <p:cNvCxnSpPr/>
            <p:nvPr/>
          </p:nvCxnSpPr>
          <p:spPr>
            <a:xfrm rot="5400000">
              <a:off x="6948264" y="1556792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>
              <a:off x="7092280" y="1700808"/>
              <a:ext cx="216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角丸四角形 84"/>
          <p:cNvSpPr/>
          <p:nvPr/>
        </p:nvSpPr>
        <p:spPr>
          <a:xfrm>
            <a:off x="5148064" y="1988840"/>
            <a:ext cx="720080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grpSp>
        <p:nvGrpSpPr>
          <p:cNvPr id="94" name="グループ化 81"/>
          <p:cNvGrpSpPr/>
          <p:nvPr/>
        </p:nvGrpSpPr>
        <p:grpSpPr>
          <a:xfrm>
            <a:off x="5148064" y="476672"/>
            <a:ext cx="720080" cy="576064"/>
            <a:chOff x="3563888" y="1988840"/>
            <a:chExt cx="1224136" cy="1080120"/>
          </a:xfrm>
        </p:grpSpPr>
        <p:sp>
          <p:nvSpPr>
            <p:cNvPr id="99" name="角丸四角形 98"/>
            <p:cNvSpPr/>
            <p:nvPr/>
          </p:nvSpPr>
          <p:spPr>
            <a:xfrm>
              <a:off x="3563888" y="1988840"/>
              <a:ext cx="1224136" cy="1080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22073" y="2060848"/>
              <a:ext cx="1165951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1" name="テキスト ボックス 100"/>
          <p:cNvSpPr txBox="1"/>
          <p:nvPr/>
        </p:nvSpPr>
        <p:spPr>
          <a:xfrm>
            <a:off x="6156176" y="620688"/>
            <a:ext cx="157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State machine </a:t>
            </a:r>
            <a:endParaRPr kumimoji="1" lang="ja-JP" altLang="en-US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6156176" y="130476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Timer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156176" y="1988840"/>
            <a:ext cx="280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Network Resource Manager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NSA State Machine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33056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 generic state machine which incorporates all of the possible operational modes: originator, aggregation and ultimate provider.</a:t>
            </a:r>
          </a:p>
          <a:p>
            <a:r>
              <a:rPr kumimoji="1" lang="en-US" altLang="ja-JP" dirty="0" smtClean="0"/>
              <a:t>Inputs/Outputs are:</a:t>
            </a:r>
          </a:p>
          <a:p>
            <a:pPr lvl="1"/>
            <a:r>
              <a:rPr kumimoji="1" lang="en-US" altLang="ja-JP" dirty="0" smtClean="0"/>
              <a:t>NSI messages</a:t>
            </a:r>
          </a:p>
          <a:p>
            <a:pPr lvl="1"/>
            <a:r>
              <a:rPr kumimoji="1" lang="en-US" altLang="ja-JP" dirty="0" smtClean="0"/>
              <a:t>NSA internal events</a:t>
            </a:r>
          </a:p>
          <a:p>
            <a:r>
              <a:rPr kumimoji="1" lang="en-US" altLang="ja-JP" dirty="0" smtClean="0"/>
              <a:t>A Mealy machine</a:t>
            </a:r>
          </a:p>
          <a:p>
            <a:pPr lvl="1"/>
            <a:r>
              <a:rPr kumimoji="1" lang="en-US" altLang="ja-JP" dirty="0" smtClean="0"/>
              <a:t>Outputs are associated with transition edges</a:t>
            </a:r>
          </a:p>
          <a:p>
            <a:pPr lvl="1">
              <a:buNone/>
            </a:pPr>
            <a:endParaRPr kumimoji="1"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331640" y="5473823"/>
          <a:ext cx="193963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635"/>
              </a:tblGrid>
              <a:tr h="958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Input Event</a:t>
                      </a:r>
                      <a:endParaRPr kumimoji="1" lang="ja-JP" altLang="en-US" sz="1600" b="1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en-US" altLang="ja-JP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Input Message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en-US" altLang="ja-JP" sz="16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 Message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 Event</a:t>
                      </a:r>
                      <a:endParaRPr kumimoji="1" lang="ja-JP" altLang="en-US" sz="1600" b="1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" name="右中かっこ 4"/>
          <p:cNvSpPr/>
          <p:nvPr/>
        </p:nvSpPr>
        <p:spPr>
          <a:xfrm>
            <a:off x="3275856" y="5473823"/>
            <a:ext cx="144016" cy="432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右中かっこ 5"/>
          <p:cNvSpPr/>
          <p:nvPr/>
        </p:nvSpPr>
        <p:spPr>
          <a:xfrm>
            <a:off x="3275856" y="5977879"/>
            <a:ext cx="144016" cy="432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38665" y="5473823"/>
            <a:ext cx="4965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Inputs which trigger a state transition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45718" y="5977879"/>
            <a:ext cx="495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Outputs associated with the transition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Primitives: NSI messages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611560" y="1556792"/>
          <a:ext cx="8064896" cy="4869309"/>
        </p:xfrm>
        <a:graphic>
          <a:graphicData uri="http://schemas.openxmlformats.org/drawingml/2006/table">
            <a:tbl>
              <a:tblPr/>
              <a:tblGrid>
                <a:gridCol w="2880320"/>
                <a:gridCol w="5184576"/>
              </a:tblGrid>
              <a:tr h="2832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Arial"/>
                          <a:ea typeface="Calibri"/>
                          <a:cs typeface="Times New Roman"/>
                        </a:rPr>
                        <a:t>Primitive</a:t>
                      </a:r>
                      <a:endParaRPr lang="ja-JP" sz="1600" kern="100" dirty="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Arial"/>
                          <a:ea typeface="Calibri"/>
                          <a:cs typeface="Times New Roman"/>
                        </a:rPr>
                        <a:t>Description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96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latin typeface="Arial"/>
                          <a:ea typeface="Calibri"/>
                          <a:cs typeface="Times New Roman"/>
                        </a:rPr>
                        <a:t>reservationRequest</a:t>
                      </a:r>
                      <a:r>
                        <a:rPr lang="en-US" sz="1600" i="1" kern="1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endParaRPr lang="en-US" sz="1600" i="1" kern="100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kern="100" dirty="0" smtClean="0">
                          <a:latin typeface="Arial"/>
                          <a:ea typeface="Calibri"/>
                          <a:cs typeface="Times New Roman"/>
                        </a:rPr>
                        <a:t>(Confirm/Failed)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ja-JP" sz="1600" i="0" kern="100" dirty="0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altLang="ja-JP" sz="1600" i="0" kern="100" dirty="0" err="1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rsv.rq</a:t>
                      </a:r>
                      <a:r>
                        <a:rPr lang="en-US" altLang="ja-JP" sz="1600" i="0" kern="100" dirty="0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, rsv.cf, </a:t>
                      </a:r>
                      <a:r>
                        <a:rPr lang="en-US" altLang="ja-JP" sz="1600" i="0" kern="100" dirty="0" err="1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rsv.fl</a:t>
                      </a:r>
                      <a:endParaRPr lang="ja-JP" sz="1600" i="0" kern="100" dirty="0">
                        <a:solidFill>
                          <a:srgbClr val="FF0000"/>
                        </a:solidFill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the RA requests the PA for reservation of network resources for a connection between two STP’s constrained by certain service parameters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latin typeface="Arial"/>
                          <a:ea typeface="Calibri"/>
                          <a:cs typeface="Times New Roman"/>
                        </a:rPr>
                        <a:t>provisionRequest</a:t>
                      </a:r>
                      <a:r>
                        <a:rPr lang="en-US" sz="1600" i="1" kern="1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endParaRPr lang="en-US" sz="1600" i="1" kern="100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kern="100" dirty="0" smtClean="0">
                          <a:latin typeface="Arial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latin typeface="Arial"/>
                          <a:ea typeface="Calibri"/>
                          <a:cs typeface="Times New Roman"/>
                        </a:rPr>
                        <a:t>Confirm/Failed</a:t>
                      </a:r>
                      <a:r>
                        <a:rPr lang="en-US" sz="1600" i="1" kern="100" dirty="0" smtClean="0">
                          <a:latin typeface="Arial"/>
                          <a:ea typeface="Calibri"/>
                          <a:cs typeface="Times New Roman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i="0" kern="100" dirty="0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altLang="ja-JP" sz="1600" i="0" kern="100" dirty="0" err="1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prov.rq</a:t>
                      </a:r>
                      <a:r>
                        <a:rPr lang="en-US" altLang="ja-JP" sz="1600" i="0" kern="100" dirty="0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, prov.cf, </a:t>
                      </a:r>
                      <a:r>
                        <a:rPr lang="en-US" altLang="ja-JP" sz="1600" i="0" kern="100" dirty="0" err="1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prov.fl</a:t>
                      </a:r>
                      <a:endParaRPr lang="ja-JP" altLang="ja-JP" sz="1600" i="0" kern="100" dirty="0" smtClean="0">
                        <a:solidFill>
                          <a:srgbClr val="FF0000"/>
                        </a:solidFill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the RA requests the PA to provision a reservation (associated with a previous reservation message)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latin typeface="Arial"/>
                          <a:ea typeface="Calibri"/>
                          <a:cs typeface="Times New Roman"/>
                        </a:rPr>
                        <a:t>releaseProvisionRequest</a:t>
                      </a:r>
                      <a:r>
                        <a:rPr lang="en-US" sz="1600" i="1" kern="1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endParaRPr lang="en-US" sz="1600" i="1" kern="100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kern="100" dirty="0" smtClean="0">
                          <a:latin typeface="Arial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i="1" kern="100" dirty="0">
                          <a:latin typeface="Arial"/>
                          <a:ea typeface="Calibri"/>
                          <a:cs typeface="Times New Roman"/>
                        </a:rPr>
                        <a:t>Confirm/Failed</a:t>
                      </a:r>
                      <a:r>
                        <a:rPr lang="en-US" sz="1600" i="1" kern="100" dirty="0" smtClean="0">
                          <a:latin typeface="Arial"/>
                          <a:ea typeface="Calibri"/>
                          <a:cs typeface="Times New Roman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i="0" kern="100" dirty="0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altLang="ja-JP" sz="1600" i="0" kern="100" dirty="0" err="1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rel.rq</a:t>
                      </a:r>
                      <a:r>
                        <a:rPr lang="en-US" altLang="ja-JP" sz="1600" i="0" kern="100" dirty="0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, rel.cf, </a:t>
                      </a:r>
                      <a:r>
                        <a:rPr lang="en-US" altLang="ja-JP" sz="1600" i="0" kern="100" dirty="0" err="1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rel.fl</a:t>
                      </a:r>
                      <a:endParaRPr lang="ja-JP" altLang="ja-JP" sz="1600" i="0" kern="100" dirty="0" smtClean="0">
                        <a:solidFill>
                          <a:srgbClr val="FF0000"/>
                        </a:solidFill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the RA request for the PA to de-provision resources without removing the reservation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latin typeface="Arial"/>
                          <a:ea typeface="Calibri"/>
                          <a:cs typeface="Times New Roman"/>
                        </a:rPr>
                        <a:t>terminateReservationRequest</a:t>
                      </a:r>
                      <a:r>
                        <a:rPr lang="en-US" sz="1600" i="1" kern="1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endParaRPr lang="en-US" sz="1600" i="1" kern="100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kern="100" dirty="0" smtClean="0">
                          <a:latin typeface="Arial"/>
                          <a:ea typeface="Calibri"/>
                          <a:cs typeface="Times New Roman"/>
                        </a:rPr>
                        <a:t>(Confirm/Failed)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i="0" kern="100" dirty="0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altLang="ja-JP" sz="1600" i="0" kern="100" dirty="0" err="1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term.rq</a:t>
                      </a:r>
                      <a:r>
                        <a:rPr lang="en-US" altLang="ja-JP" sz="1600" i="0" kern="100" dirty="0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, term.cf, </a:t>
                      </a:r>
                      <a:r>
                        <a:rPr lang="en-US" altLang="ja-JP" sz="1600" i="0" kern="100" dirty="0" err="1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term.fl</a:t>
                      </a:r>
                      <a:endParaRPr lang="ja-JP" altLang="ja-JP" sz="1600" i="0" kern="100" dirty="0" smtClean="0">
                        <a:solidFill>
                          <a:srgbClr val="FF0000"/>
                        </a:solidFill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the RA request for the PA to release the provisioned resources and terminate the reservation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latin typeface="Arial"/>
                          <a:ea typeface="Calibri"/>
                          <a:cs typeface="Times New Roman"/>
                        </a:rPr>
                        <a:t>forcedEndRequest</a:t>
                      </a:r>
                      <a:r>
                        <a:rPr lang="en-US" sz="1600" i="1" kern="1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endParaRPr lang="en-US" sz="1600" i="1" kern="100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i="0" kern="100" dirty="0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altLang="ja-JP" sz="1600" i="0" kern="100" dirty="0" err="1" smtClean="0">
                          <a:solidFill>
                            <a:srgbClr val="FF0000"/>
                          </a:solidFill>
                          <a:latin typeface="Arial"/>
                          <a:ea typeface="ＭＳ 明朝"/>
                          <a:cs typeface="Times New Roman"/>
                        </a:rPr>
                        <a:t>fcd_end</a:t>
                      </a:r>
                      <a:endParaRPr lang="ja-JP" altLang="ja-JP" sz="1600" i="0" kern="100" dirty="0" smtClean="0">
                        <a:solidFill>
                          <a:srgbClr val="FF0000"/>
                        </a:solidFill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This is reported by the PA to the RA to notify that the PA has forced an termination of the reservation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96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1" kern="100" dirty="0" err="1" smtClean="0">
                          <a:latin typeface="Arial"/>
                          <a:ea typeface="Calibri"/>
                          <a:cs typeface="Times New Roman"/>
                        </a:rPr>
                        <a:t>queryRequest</a:t>
                      </a:r>
                      <a:endParaRPr lang="en-US" sz="1600" i="1" kern="100" dirty="0" smtClean="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altLang="ja-JP" sz="1600" i="1" kern="100" dirty="0" smtClean="0">
                        <a:latin typeface="Arial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ja-JP" sz="1600" i="1" kern="100" dirty="0" smtClean="0">
                          <a:latin typeface="Arial"/>
                          <a:ea typeface="ＭＳ 明朝"/>
                          <a:cs typeface="Times New Roman"/>
                        </a:rPr>
                        <a:t> (no side effects,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ja-JP" sz="1600" i="1" kern="100" dirty="0" smtClean="0">
                          <a:latin typeface="Arial"/>
                          <a:ea typeface="ＭＳ 明朝"/>
                          <a:cs typeface="Times New Roman"/>
                        </a:rPr>
                        <a:t> not in the state machine)</a:t>
                      </a:r>
                      <a:endParaRPr lang="ja-JP" sz="1600" kern="100" dirty="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Arial"/>
                          <a:ea typeface="Calibri"/>
                          <a:cs typeface="Times New Roman"/>
                        </a:rPr>
                        <a:t>mechanism for either RA or PA to query the other NSA for a set of connection service instances between the RA-PA pair. This message can be used as a status polling mechanism</a:t>
                      </a:r>
                      <a:endParaRPr lang="ja-JP" sz="1600" kern="100" dirty="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NSA internal events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SM -&gt; NRM</a:t>
            </a:r>
            <a:endParaRPr lang="ja-JP" altLang="ja-JP" dirty="0" smtClean="0"/>
          </a:p>
          <a:p>
            <a:pPr lvl="1"/>
            <a:r>
              <a:rPr lang="en-US" altLang="ja-JP" b="1" i="1" dirty="0" smtClean="0"/>
              <a:t>reservation</a:t>
            </a:r>
            <a:r>
              <a:rPr lang="en-US" altLang="ja-JP" dirty="0" smtClean="0"/>
              <a:t>: reserve the requested resources on the local NRM.</a:t>
            </a:r>
            <a:endParaRPr lang="ja-JP" altLang="ja-JP" dirty="0" smtClean="0"/>
          </a:p>
          <a:p>
            <a:pPr lvl="1"/>
            <a:r>
              <a:rPr lang="en-US" altLang="ja-JP" b="1" i="1" dirty="0" smtClean="0"/>
              <a:t>provision</a:t>
            </a:r>
            <a:r>
              <a:rPr lang="en-US" altLang="ja-JP" dirty="0" smtClean="0"/>
              <a:t>: provisioning of resources within local NRM</a:t>
            </a:r>
            <a:endParaRPr lang="ja-JP" altLang="ja-JP" dirty="0" smtClean="0"/>
          </a:p>
          <a:p>
            <a:pPr lvl="1"/>
            <a:r>
              <a:rPr lang="en-US" altLang="ja-JP" b="1" i="1" dirty="0" smtClean="0"/>
              <a:t>release:</a:t>
            </a:r>
            <a:r>
              <a:rPr lang="en-US" altLang="ja-JP" dirty="0" smtClean="0"/>
              <a:t> release of resources within the local NRM</a:t>
            </a:r>
            <a:endParaRPr lang="ja-JP" altLang="ja-JP" dirty="0" smtClean="0"/>
          </a:p>
          <a:p>
            <a:pPr lvl="1"/>
            <a:r>
              <a:rPr lang="en-US" altLang="ja-JP" b="1" i="1" dirty="0" smtClean="0"/>
              <a:t>terminate: </a:t>
            </a:r>
            <a:r>
              <a:rPr lang="en-US" altLang="ja-JP" dirty="0" smtClean="0"/>
              <a:t>terminate of a reservation within local NRM</a:t>
            </a:r>
            <a:endParaRPr lang="ja-JP" altLang="ja-JP" dirty="0" smtClean="0"/>
          </a:p>
          <a:p>
            <a:r>
              <a:rPr lang="en-US" altLang="ja-JP" dirty="0" smtClean="0"/>
              <a:t>NRM -&gt; SM (reply)</a:t>
            </a:r>
            <a:endParaRPr lang="ja-JP" altLang="ja-JP" dirty="0" smtClean="0"/>
          </a:p>
          <a:p>
            <a:pPr lvl="1"/>
            <a:r>
              <a:rPr lang="en-US" altLang="ja-JP" b="1" i="1" dirty="0" smtClean="0"/>
              <a:t>*_</a:t>
            </a:r>
            <a:r>
              <a:rPr lang="en-US" altLang="ja-JP" b="1" i="1" dirty="0" err="1" smtClean="0"/>
              <a:t>cf</a:t>
            </a:r>
            <a:r>
              <a:rPr lang="en-US" altLang="ja-JP" dirty="0" smtClean="0"/>
              <a:t>: the requested action in the local NRM was completed successfully..</a:t>
            </a:r>
            <a:endParaRPr lang="ja-JP" altLang="ja-JP" dirty="0" smtClean="0"/>
          </a:p>
          <a:p>
            <a:pPr lvl="1"/>
            <a:r>
              <a:rPr lang="en-US" altLang="ja-JP" b="1" i="1" dirty="0" smtClean="0"/>
              <a:t>*_fl</a:t>
            </a:r>
            <a:r>
              <a:rPr lang="en-US" altLang="ja-JP" dirty="0" smtClean="0"/>
              <a:t>: the requested action failed in local NRM.</a:t>
            </a:r>
            <a:endParaRPr lang="ja-JP" altLang="ja-JP" dirty="0" smtClean="0"/>
          </a:p>
          <a:p>
            <a:r>
              <a:rPr lang="en-US" altLang="ja-JP" dirty="0" smtClean="0"/>
              <a:t>NRM -&gt; SM (asynchronous event)</a:t>
            </a:r>
            <a:endParaRPr lang="ja-JP" altLang="ja-JP" dirty="0" smtClean="0"/>
          </a:p>
          <a:p>
            <a:pPr lvl="1"/>
            <a:r>
              <a:rPr lang="en-US" altLang="ja-JP" b="1" i="1" dirty="0" err="1" smtClean="0"/>
              <a:t>forced_end</a:t>
            </a:r>
            <a:r>
              <a:rPr lang="en-US" altLang="ja-JP" b="1" i="1" dirty="0" smtClean="0"/>
              <a:t>: </a:t>
            </a:r>
            <a:r>
              <a:rPr lang="en-US" altLang="ja-JP" dirty="0" smtClean="0"/>
              <a:t>resources allocated to the schedule were (administratively) released by the local NRM</a:t>
            </a:r>
            <a:endParaRPr lang="ja-JP" altLang="ja-JP" dirty="0" smtClean="0"/>
          </a:p>
          <a:p>
            <a:r>
              <a:rPr lang="en-US" altLang="ja-JP" dirty="0" smtClean="0"/>
              <a:t>Timer -&gt; SM</a:t>
            </a:r>
            <a:endParaRPr lang="ja-JP" altLang="ja-JP" dirty="0" smtClean="0"/>
          </a:p>
          <a:p>
            <a:pPr lvl="1"/>
            <a:r>
              <a:rPr lang="en-US" altLang="ja-JP" b="1" i="1" dirty="0" err="1" smtClean="0"/>
              <a:t>start_time</a:t>
            </a:r>
            <a:r>
              <a:rPr lang="en-US" altLang="ja-JP" b="1" i="1" dirty="0" smtClean="0"/>
              <a:t>: </a:t>
            </a:r>
            <a:r>
              <a:rPr lang="en-US" altLang="ja-JP" dirty="0" smtClean="0"/>
              <a:t>start time of the reservation has been reached</a:t>
            </a:r>
            <a:endParaRPr lang="ja-JP" altLang="ja-JP" dirty="0" smtClean="0"/>
          </a:p>
          <a:p>
            <a:pPr lvl="1"/>
            <a:r>
              <a:rPr lang="en-US" altLang="ja-JP" b="1" i="1" dirty="0" err="1" smtClean="0"/>
              <a:t>end_time</a:t>
            </a:r>
            <a:r>
              <a:rPr lang="en-US" altLang="ja-JP" b="1" i="1" dirty="0" smtClean="0"/>
              <a:t>: </a:t>
            </a:r>
            <a:r>
              <a:rPr lang="en-US" altLang="ja-JP" dirty="0" smtClean="0"/>
              <a:t>end time of the reservation has been reached</a:t>
            </a:r>
            <a:endParaRPr lang="ja-JP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kumimoji="1" lang="en-US" altLang="ja-JP" dirty="0" smtClean="0"/>
              <a:t>States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395536" y="1340768"/>
          <a:ext cx="8352928" cy="5364480"/>
        </p:xfrm>
        <a:graphic>
          <a:graphicData uri="http://schemas.openxmlformats.org/drawingml/2006/table">
            <a:tbl>
              <a:tblPr/>
              <a:tblGrid>
                <a:gridCol w="1573248"/>
                <a:gridCol w="6779680"/>
              </a:tblGrid>
              <a:tr h="2340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Arial"/>
                          <a:ea typeface="Calibri"/>
                          <a:cs typeface="Times New Roman"/>
                        </a:rPr>
                        <a:t>State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Arial"/>
                          <a:ea typeface="Calibri"/>
                          <a:cs typeface="Times New Roman"/>
                        </a:rPr>
                        <a:t>Description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Initial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nothing exist yet, the RA and PA are waiting the user initiation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Reserving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a reservationRequest has been sent and the PA is attempting to make a reservation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Reserved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the reservationRequest has succeeded and a reservation has been created.  Note that here the provisioning state is either unprovisioned or indeterminate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AutoProvision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A reservation is present and a provisionRequest has been received, waiting for the startTime to arrive so that automatic provisioning can be initiated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0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Scheduled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the reservation is active (after the startTime), however either a provisionRequest has not been received yet, or the provisioning has been released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Provisioning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both a provisionRequest has been sent and startTime has arrived, so provisioning is ongoing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Provisioned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the Connection has been correctly provisioned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Releasing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a releaseRequest has been sent and a release is ongoing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ＭＳ 明朝"/>
                          <a:cs typeface="Times New Roman"/>
                        </a:rPr>
                        <a:t>Cleaning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ＭＳ 明朝"/>
                          <a:cs typeface="Times New Roman"/>
                        </a:rPr>
                        <a:t>a reservationFailed message has been received so the reservation is being cleared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ＭＳ 明朝"/>
                          <a:cs typeface="Times New Roman"/>
                        </a:rPr>
                        <a:t>Terminating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ＭＳ 明朝"/>
                          <a:cs typeface="Times New Roman"/>
                        </a:rPr>
                        <a:t>a terminateRequest message has been sent and the reservation and if necessary the provisioning are being removed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Arial"/>
                          <a:ea typeface="Calibri"/>
                          <a:cs typeface="Times New Roman"/>
                        </a:rPr>
                        <a:t>Terminated</a:t>
                      </a:r>
                      <a:endParaRPr lang="ja-JP" sz="1600" kern="10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Arial"/>
                          <a:ea typeface="Calibri"/>
                          <a:cs typeface="Times New Roman"/>
                        </a:rPr>
                        <a:t>nothing exists any longer, a terminate request has been successful</a:t>
                      </a:r>
                      <a:endParaRPr lang="ja-JP" sz="1600" kern="100" dirty="0"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State Machine Notation</a:t>
            </a:r>
            <a:endParaRPr lang="en-US" sz="3600" dirty="0"/>
          </a:p>
        </p:txBody>
      </p:sp>
      <p:sp>
        <p:nvSpPr>
          <p:cNvPr id="23" name="コンテンツ プレースホルダ 2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5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Message direction</a:t>
            </a:r>
          </a:p>
          <a:p>
            <a:pPr lvl="1">
              <a:buNone/>
            </a:pPr>
            <a:r>
              <a:rPr kumimoji="1" lang="en-US" altLang="ja-JP" dirty="0" smtClean="0"/>
              <a:t>&gt; :Downstream input/output</a:t>
            </a:r>
          </a:p>
          <a:p>
            <a:pPr lvl="1">
              <a:buNone/>
            </a:pPr>
            <a:r>
              <a:rPr kumimoji="1" lang="en-US" altLang="ja-JP" dirty="0" smtClean="0"/>
              <a:t>&lt; :Upstream input/output</a:t>
            </a:r>
          </a:p>
          <a:p>
            <a:r>
              <a:rPr kumimoji="1" lang="en-US" altLang="ja-JP" dirty="0" smtClean="0"/>
              <a:t>Combined input events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Inputs are not consumed until processed</a:t>
            </a:r>
          </a:p>
          <a:p>
            <a:pPr lvl="1"/>
            <a:r>
              <a:rPr kumimoji="1" lang="en-US" altLang="ja-JP" dirty="0" smtClean="0"/>
              <a:t>Unprocessed inputs are preserved after transitions</a:t>
            </a:r>
          </a:p>
          <a:p>
            <a:pPr lvl="1"/>
            <a:endParaRPr kumimoji="1"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755576" y="3291485"/>
          <a:ext cx="906026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026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4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755576" y="4371605"/>
          <a:ext cx="906026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026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4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4466327" y="3291485"/>
          <a:ext cx="86768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682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4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8" name="右中かっこ 7"/>
          <p:cNvSpPr/>
          <p:nvPr/>
        </p:nvSpPr>
        <p:spPr>
          <a:xfrm>
            <a:off x="1707782" y="3349640"/>
            <a:ext cx="92363" cy="3325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74038" y="3284984"/>
            <a:ext cx="2337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When all possible messages and event are received</a:t>
            </a:r>
            <a:endParaRPr kumimoji="1" lang="ja-JP" altLang="en-US" sz="1600" dirty="0"/>
          </a:p>
        </p:txBody>
      </p:sp>
      <p:sp>
        <p:nvSpPr>
          <p:cNvPr id="18" name="右中かっこ 17"/>
          <p:cNvSpPr/>
          <p:nvPr/>
        </p:nvSpPr>
        <p:spPr>
          <a:xfrm>
            <a:off x="1741447" y="4399136"/>
            <a:ext cx="92363" cy="3325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07704" y="4371605"/>
            <a:ext cx="2337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When one or more message or event is received</a:t>
            </a:r>
            <a:endParaRPr kumimoji="1" lang="ja-JP" altLang="en-US" sz="1600" dirty="0"/>
          </a:p>
        </p:txBody>
      </p:sp>
      <p:sp>
        <p:nvSpPr>
          <p:cNvPr id="20" name="右中かっこ 19"/>
          <p:cNvSpPr/>
          <p:nvPr/>
        </p:nvSpPr>
        <p:spPr>
          <a:xfrm>
            <a:off x="5380191" y="3356141"/>
            <a:ext cx="92363" cy="3325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46446" y="3291485"/>
            <a:ext cx="3130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When messages/event is received from all possible children, and one or more of them is .fl or _fl</a:t>
            </a:r>
            <a:endParaRPr kumimoji="1" lang="ja-JP" altLang="en-US" sz="1600" dirty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/>
        </p:nvGraphicFramePr>
        <p:xfrm>
          <a:off x="4466327" y="4378106"/>
          <a:ext cx="867684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684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4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5" name="右中かっこ 14"/>
          <p:cNvSpPr/>
          <p:nvPr/>
        </p:nvSpPr>
        <p:spPr>
          <a:xfrm>
            <a:off x="5380191" y="4364253"/>
            <a:ext cx="92363" cy="3325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546447" y="4299597"/>
            <a:ext cx="3130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When .</a:t>
            </a:r>
            <a:r>
              <a:rPr lang="en-US" altLang="ja-JP" sz="1600" dirty="0" err="1" smtClean="0"/>
              <a:t>cf</a:t>
            </a:r>
            <a:r>
              <a:rPr lang="en-US" altLang="ja-JP" sz="1600" dirty="0" smtClean="0"/>
              <a:t> or .fl messages and  _</a:t>
            </a:r>
            <a:r>
              <a:rPr lang="en-US" altLang="ja-JP" sz="1600" dirty="0" err="1" smtClean="0"/>
              <a:t>cf</a:t>
            </a:r>
            <a:r>
              <a:rPr lang="en-US" altLang="ja-JP" sz="1600" dirty="0" smtClean="0"/>
              <a:t> or _fl events are received from all the children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321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/>
          <p:cNvSpPr/>
          <p:nvPr/>
        </p:nvSpPr>
        <p:spPr>
          <a:xfrm>
            <a:off x="490046" y="167570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Reserving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425640" y="2549715"/>
            <a:ext cx="756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Scheduled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8234100" y="254971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Provisioned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6281251" y="124845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Provisioning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6390014" y="393742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Releasing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cxnSp>
        <p:nvCxnSpPr>
          <p:cNvPr id="21" name="直線矢印コネクタ 20"/>
          <p:cNvCxnSpPr>
            <a:stCxn id="9" idx="6"/>
            <a:endCxn id="126" idx="2"/>
          </p:cNvCxnSpPr>
          <p:nvPr/>
        </p:nvCxnSpPr>
        <p:spPr>
          <a:xfrm flipV="1">
            <a:off x="1210046" y="2032458"/>
            <a:ext cx="1387350" cy="3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7" idx="4"/>
            <a:endCxn id="19" idx="6"/>
          </p:cNvCxnSpPr>
          <p:nvPr/>
        </p:nvCxnSpPr>
        <p:spPr>
          <a:xfrm rot="5400000">
            <a:off x="7338203" y="3041526"/>
            <a:ext cx="1027708" cy="1484086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6"/>
          <p:cNvCxnSpPr>
            <a:stCxn id="15" idx="0"/>
            <a:endCxn id="18" idx="2"/>
          </p:cNvCxnSpPr>
          <p:nvPr/>
        </p:nvCxnSpPr>
        <p:spPr>
          <a:xfrm rot="5400000" flipH="1" flipV="1">
            <a:off x="5071815" y="1340280"/>
            <a:ext cx="941260" cy="1477611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46"/>
          <p:cNvCxnSpPr>
            <a:stCxn id="19" idx="2"/>
            <a:endCxn id="15" idx="4"/>
          </p:cNvCxnSpPr>
          <p:nvPr/>
        </p:nvCxnSpPr>
        <p:spPr>
          <a:xfrm rot="10800000">
            <a:off x="4803640" y="3269715"/>
            <a:ext cx="1586374" cy="102770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46"/>
          <p:cNvCxnSpPr>
            <a:stCxn id="18" idx="6"/>
            <a:endCxn id="17" idx="0"/>
          </p:cNvCxnSpPr>
          <p:nvPr/>
        </p:nvCxnSpPr>
        <p:spPr>
          <a:xfrm>
            <a:off x="7001251" y="1608455"/>
            <a:ext cx="1592849" cy="94126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482437" y="46858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Initial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cxnSp>
        <p:nvCxnSpPr>
          <p:cNvPr id="89" name="直線矢印コネクタ 88"/>
          <p:cNvCxnSpPr>
            <a:endCxn id="9" idx="0"/>
          </p:cNvCxnSpPr>
          <p:nvPr/>
        </p:nvCxnSpPr>
        <p:spPr>
          <a:xfrm>
            <a:off x="842437" y="692696"/>
            <a:ext cx="7609" cy="983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>
            <a:endCxn id="88" idx="0"/>
          </p:cNvCxnSpPr>
          <p:nvPr/>
        </p:nvCxnSpPr>
        <p:spPr>
          <a:xfrm rot="16200000" flipH="1">
            <a:off x="396469" y="2779996"/>
            <a:ext cx="885539" cy="233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円/楕円 106"/>
          <p:cNvSpPr/>
          <p:nvPr/>
        </p:nvSpPr>
        <p:spPr>
          <a:xfrm flipH="1">
            <a:off x="501510" y="477866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Terminated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cxnSp>
        <p:nvCxnSpPr>
          <p:cNvPr id="118" name="直線矢印コネクタ 117"/>
          <p:cNvCxnSpPr>
            <a:stCxn id="92" idx="6"/>
            <a:endCxn id="107" idx="2"/>
          </p:cNvCxnSpPr>
          <p:nvPr/>
        </p:nvCxnSpPr>
        <p:spPr>
          <a:xfrm rot="10800000">
            <a:off x="1221510" y="5138660"/>
            <a:ext cx="1334266" cy="184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 flipH="1">
            <a:off x="5220072" y="4797152"/>
            <a:ext cx="720000" cy="720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Any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State*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92" name="円/楕円 91"/>
          <p:cNvSpPr/>
          <p:nvPr/>
        </p:nvSpPr>
        <p:spPr>
          <a:xfrm flipH="1">
            <a:off x="2555776" y="479715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Terminating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cxnSp>
        <p:nvCxnSpPr>
          <p:cNvPr id="95" name="直線矢印コネクタ 94"/>
          <p:cNvCxnSpPr>
            <a:stCxn id="83" idx="6"/>
            <a:endCxn id="92" idx="2"/>
          </p:cNvCxnSpPr>
          <p:nvPr/>
        </p:nvCxnSpPr>
        <p:spPr>
          <a:xfrm rot="10800000">
            <a:off x="3275776" y="5157152"/>
            <a:ext cx="19442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線コネクタ 46"/>
          <p:cNvCxnSpPr>
            <a:stCxn id="18" idx="4"/>
            <a:endCxn id="15" idx="6"/>
          </p:cNvCxnSpPr>
          <p:nvPr/>
        </p:nvCxnSpPr>
        <p:spPr>
          <a:xfrm rot="5400000">
            <a:off x="5440816" y="1709280"/>
            <a:ext cx="941260" cy="1459611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線コネクタ 46"/>
          <p:cNvCxnSpPr>
            <a:stCxn id="19" idx="0"/>
            <a:endCxn id="15" idx="6"/>
          </p:cNvCxnSpPr>
          <p:nvPr/>
        </p:nvCxnSpPr>
        <p:spPr>
          <a:xfrm rot="16200000" flipV="1">
            <a:off x="5451973" y="2639382"/>
            <a:ext cx="1027708" cy="1568374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弧 75"/>
          <p:cNvSpPr/>
          <p:nvPr/>
        </p:nvSpPr>
        <p:spPr>
          <a:xfrm rot="16200000" flipH="1">
            <a:off x="560942" y="5421358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88" name="円/楕円 87"/>
          <p:cNvSpPr/>
          <p:nvPr/>
        </p:nvSpPr>
        <p:spPr>
          <a:xfrm flipH="1">
            <a:off x="490893" y="323442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smtClean="0">
                <a:solidFill>
                  <a:prstClr val="white"/>
                </a:solidFill>
              </a:rPr>
              <a:t>Cleaning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cxnSp>
        <p:nvCxnSpPr>
          <p:cNvPr id="157" name="直線矢印コネクタ 156"/>
          <p:cNvCxnSpPr>
            <a:stCxn id="83" idx="0"/>
            <a:endCxn id="88" idx="2"/>
          </p:cNvCxnSpPr>
          <p:nvPr/>
        </p:nvCxnSpPr>
        <p:spPr>
          <a:xfrm rot="16200000" flipV="1">
            <a:off x="2794118" y="2011197"/>
            <a:ext cx="1202731" cy="4369179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88" idx="4"/>
          </p:cNvCxnSpPr>
          <p:nvPr/>
        </p:nvCxnSpPr>
        <p:spPr>
          <a:xfrm rot="16200000" flipH="1">
            <a:off x="467492" y="4337821"/>
            <a:ext cx="777418" cy="106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円/楕円 149"/>
          <p:cNvSpPr/>
          <p:nvPr/>
        </p:nvSpPr>
        <p:spPr>
          <a:xfrm>
            <a:off x="2597396" y="167245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Reserved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127" name="円/楕円 154"/>
          <p:cNvSpPr/>
          <p:nvPr/>
        </p:nvSpPr>
        <p:spPr>
          <a:xfrm>
            <a:off x="4295511" y="60489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Auto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000" dirty="0" smtClean="0">
                <a:solidFill>
                  <a:prstClr val="white"/>
                </a:solidFill>
              </a:rPr>
              <a:t>Provision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cxnSp>
        <p:nvCxnSpPr>
          <p:cNvPr id="128" name="直線矢印コネクタ 155"/>
          <p:cNvCxnSpPr>
            <a:stCxn id="126" idx="5"/>
            <a:endCxn id="15" idx="2"/>
          </p:cNvCxnSpPr>
          <p:nvPr/>
        </p:nvCxnSpPr>
        <p:spPr>
          <a:xfrm rot="16200000" flipH="1">
            <a:off x="3507448" y="1991523"/>
            <a:ext cx="622698" cy="12136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59"/>
          <p:cNvCxnSpPr>
            <a:stCxn id="126" idx="7"/>
            <a:endCxn id="127" idx="3"/>
          </p:cNvCxnSpPr>
          <p:nvPr/>
        </p:nvCxnSpPr>
        <p:spPr>
          <a:xfrm rot="5400000" flipH="1" flipV="1">
            <a:off x="3527229" y="904176"/>
            <a:ext cx="558448" cy="11889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63"/>
          <p:cNvCxnSpPr>
            <a:stCxn id="127" idx="6"/>
            <a:endCxn id="18" idx="1"/>
          </p:cNvCxnSpPr>
          <p:nvPr/>
        </p:nvCxnSpPr>
        <p:spPr>
          <a:xfrm>
            <a:off x="5015511" y="964892"/>
            <a:ext cx="1371182" cy="3890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759570" y="143598"/>
            <a:ext cx="8229600" cy="309987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>
                <a:solidFill>
                  <a:srgbClr val="000000"/>
                </a:solidFill>
                <a:latin typeface="Calibri" pitchFamily="34" charset="0"/>
              </a:rPr>
              <a:t>Combined State Diagram with events and NSI messages</a:t>
            </a:r>
            <a:endParaRPr lang="en-US" sz="2400" dirty="0"/>
          </a:p>
        </p:txBody>
      </p:sp>
      <p:graphicFrame>
        <p:nvGraphicFramePr>
          <p:cNvPr id="144" name="表 143"/>
          <p:cNvGraphicFramePr>
            <a:graphicFrameLocks noGrp="1"/>
          </p:cNvGraphicFramePr>
          <p:nvPr/>
        </p:nvGraphicFramePr>
        <p:xfrm>
          <a:off x="251520" y="849474"/>
          <a:ext cx="1078517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17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(reservation)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/>
        </p:nvGraphicFramePr>
        <p:xfrm>
          <a:off x="1259633" y="1668257"/>
          <a:ext cx="1296143" cy="667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3"/>
              </a:tblGrid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algn="l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algn="l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表 154"/>
          <p:cNvGraphicFramePr>
            <a:graphicFrameLocks noGrp="1"/>
          </p:cNvGraphicFramePr>
          <p:nvPr/>
        </p:nvGraphicFramePr>
        <p:xfrm>
          <a:off x="138548" y="2465470"/>
          <a:ext cx="1533233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3233"/>
              </a:tblGrid>
              <a:tr h="11083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reservation_fl</a:t>
                      </a:r>
                      <a:r>
                        <a:rPr kumimoji="1"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algn="l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1000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algn="l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r>
                        <a:rPr kumimoji="1" lang="en-US" altLang="ja-JP" sz="1000" i="1" dirty="0" smtClean="0">
                          <a:latin typeface="Courier New" pitchFamily="49" charset="0"/>
                          <a:cs typeface="Courier New" pitchFamily="49" charset="0"/>
                        </a:rPr>
                        <a:t>(terminate)</a:t>
                      </a:r>
                      <a:endParaRPr kumimoji="1" lang="ja-JP" altLang="en-US" sz="10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表 158"/>
          <p:cNvGraphicFramePr>
            <a:graphicFrameLocks noGrp="1"/>
          </p:cNvGraphicFramePr>
          <p:nvPr/>
        </p:nvGraphicFramePr>
        <p:xfrm>
          <a:off x="3491880" y="4835056"/>
          <a:ext cx="1656184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522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r>
                        <a:rPr lang="en-US" altLang="ja-JP" sz="1000" i="1" baseline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(terminate)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表 166"/>
          <p:cNvGraphicFramePr>
            <a:graphicFrameLocks noGrp="1"/>
          </p:cNvGraphicFramePr>
          <p:nvPr/>
        </p:nvGraphicFramePr>
        <p:xfrm>
          <a:off x="3380510" y="1228436"/>
          <a:ext cx="831272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272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表 168"/>
          <p:cNvGraphicFramePr>
            <a:graphicFrameLocks noGrp="1"/>
          </p:cNvGraphicFramePr>
          <p:nvPr/>
        </p:nvGraphicFramePr>
        <p:xfrm>
          <a:off x="3297382" y="2313523"/>
          <a:ext cx="997528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528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start_time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6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表 176"/>
          <p:cNvGraphicFramePr>
            <a:graphicFrameLocks noGrp="1"/>
          </p:cNvGraphicFramePr>
          <p:nvPr/>
        </p:nvGraphicFramePr>
        <p:xfrm>
          <a:off x="5121564" y="812614"/>
          <a:ext cx="997528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528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start_time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6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(provision)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表 185"/>
          <p:cNvGraphicFramePr>
            <a:graphicFrameLocks noGrp="1"/>
          </p:cNvGraphicFramePr>
          <p:nvPr/>
        </p:nvGraphicFramePr>
        <p:xfrm>
          <a:off x="4895262" y="1796472"/>
          <a:ext cx="1057564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564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(provision)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表 186"/>
          <p:cNvGraphicFramePr>
            <a:graphicFrameLocks noGrp="1"/>
          </p:cNvGraphicFramePr>
          <p:nvPr/>
        </p:nvGraphicFramePr>
        <p:xfrm>
          <a:off x="7324436" y="1533236"/>
          <a:ext cx="1200727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727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表 187"/>
          <p:cNvGraphicFramePr>
            <a:graphicFrameLocks noGrp="1"/>
          </p:cNvGraphicFramePr>
          <p:nvPr/>
        </p:nvGraphicFramePr>
        <p:xfrm>
          <a:off x="6017481" y="2045854"/>
          <a:ext cx="1200727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727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provision_fl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表 188"/>
          <p:cNvGraphicFramePr>
            <a:graphicFrameLocks noGrp="1"/>
          </p:cNvGraphicFramePr>
          <p:nvPr/>
        </p:nvGraphicFramePr>
        <p:xfrm>
          <a:off x="7495309" y="3694545"/>
          <a:ext cx="826655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655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表 189"/>
          <p:cNvGraphicFramePr>
            <a:graphicFrameLocks noGrp="1"/>
          </p:cNvGraphicFramePr>
          <p:nvPr/>
        </p:nvGraphicFramePr>
        <p:xfrm>
          <a:off x="4106823" y="3289118"/>
          <a:ext cx="1039091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091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release_cf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339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表 190"/>
          <p:cNvGraphicFramePr>
            <a:graphicFrameLocks noGrp="1"/>
          </p:cNvGraphicFramePr>
          <p:nvPr/>
        </p:nvGraphicFramePr>
        <p:xfrm>
          <a:off x="6198400" y="3224760"/>
          <a:ext cx="1200727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727"/>
              </a:tblGrid>
              <a:tr h="1385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release_fl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" name="表 191"/>
          <p:cNvGraphicFramePr>
            <a:graphicFrameLocks noGrp="1"/>
          </p:cNvGraphicFramePr>
          <p:nvPr/>
        </p:nvGraphicFramePr>
        <p:xfrm>
          <a:off x="1560946" y="3359087"/>
          <a:ext cx="1714910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91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forced_end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fcd_end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fcd_end</a:t>
                      </a: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r>
                        <a:rPr lang="en-US" altLang="ja-JP" sz="1000" i="1" baseline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(terminate)</a:t>
                      </a:r>
                      <a:endParaRPr lang="ja-JP" altLang="en-US" sz="10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95" name="曲線コネクタ 145"/>
          <p:cNvCxnSpPr>
            <a:stCxn id="83" idx="7"/>
            <a:endCxn id="107" idx="1"/>
          </p:cNvCxnSpPr>
          <p:nvPr/>
        </p:nvCxnSpPr>
        <p:spPr>
          <a:xfrm rot="16200000" flipV="1">
            <a:off x="3211545" y="2788624"/>
            <a:ext cx="18492" cy="4209446"/>
          </a:xfrm>
          <a:prstGeom prst="curvedConnector3">
            <a:avLst>
              <a:gd name="adj1" fmla="val 190640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9" name="表 208"/>
          <p:cNvGraphicFramePr>
            <a:graphicFrameLocks noGrp="1"/>
          </p:cNvGraphicFramePr>
          <p:nvPr/>
        </p:nvGraphicFramePr>
        <p:xfrm>
          <a:off x="251520" y="4030251"/>
          <a:ext cx="1152128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958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terminate_cf</a:t>
                      </a:r>
                      <a:r>
                        <a:rPr kumimoji="1"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 smtClean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522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表 221"/>
          <p:cNvGraphicFramePr>
            <a:graphicFrameLocks noGrp="1"/>
          </p:cNvGraphicFramePr>
          <p:nvPr/>
        </p:nvGraphicFramePr>
        <p:xfrm>
          <a:off x="1331640" y="4811966"/>
          <a:ext cx="1152128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</a:tblGrid>
              <a:tr h="95804">
                <a:tc>
                  <a:txBody>
                    <a:bodyPr/>
                    <a:lstStyle/>
                    <a:p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terminate_cf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522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表 222"/>
          <p:cNvGraphicFramePr>
            <a:graphicFrameLocks noGrp="1"/>
          </p:cNvGraphicFramePr>
          <p:nvPr/>
        </p:nvGraphicFramePr>
        <p:xfrm>
          <a:off x="526472" y="6114785"/>
          <a:ext cx="775855" cy="434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67287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表 223"/>
          <p:cNvGraphicFramePr>
            <a:graphicFrameLocks noGrp="1"/>
          </p:cNvGraphicFramePr>
          <p:nvPr/>
        </p:nvGraphicFramePr>
        <p:xfrm>
          <a:off x="1368595" y="6114785"/>
          <a:ext cx="775855" cy="434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67287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" name="表 224"/>
          <p:cNvGraphicFramePr>
            <a:graphicFrameLocks noGrp="1"/>
          </p:cNvGraphicFramePr>
          <p:nvPr/>
        </p:nvGraphicFramePr>
        <p:xfrm>
          <a:off x="2210718" y="6114785"/>
          <a:ext cx="775855" cy="434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67287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表 225"/>
          <p:cNvGraphicFramePr>
            <a:graphicFrameLocks noGrp="1"/>
          </p:cNvGraphicFramePr>
          <p:nvPr/>
        </p:nvGraphicFramePr>
        <p:xfrm>
          <a:off x="4491994" y="5733256"/>
          <a:ext cx="1376150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6150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provision_cf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" name="表 226"/>
          <p:cNvGraphicFramePr>
            <a:graphicFrameLocks noGrp="1"/>
          </p:cNvGraphicFramePr>
          <p:nvPr/>
        </p:nvGraphicFramePr>
        <p:xfrm>
          <a:off x="5940152" y="5733256"/>
          <a:ext cx="1368152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release_cf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表 227"/>
          <p:cNvGraphicFramePr>
            <a:graphicFrameLocks noGrp="1"/>
          </p:cNvGraphicFramePr>
          <p:nvPr/>
        </p:nvGraphicFramePr>
        <p:xfrm>
          <a:off x="7380312" y="5733256"/>
          <a:ext cx="1368152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terminate_cf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表 228"/>
          <p:cNvGraphicFramePr>
            <a:graphicFrameLocks noGrp="1"/>
          </p:cNvGraphicFramePr>
          <p:nvPr/>
        </p:nvGraphicFramePr>
        <p:xfrm>
          <a:off x="4499992" y="6293974"/>
          <a:ext cx="1368152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reservation_fl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0" name="表 229"/>
          <p:cNvGraphicFramePr>
            <a:graphicFrameLocks noGrp="1"/>
          </p:cNvGraphicFramePr>
          <p:nvPr/>
        </p:nvGraphicFramePr>
        <p:xfrm>
          <a:off x="5940152" y="6293974"/>
          <a:ext cx="1368152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release_fl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表 193"/>
          <p:cNvGraphicFramePr>
            <a:graphicFrameLocks noGrp="1"/>
          </p:cNvGraphicFramePr>
          <p:nvPr/>
        </p:nvGraphicFramePr>
        <p:xfrm>
          <a:off x="2220418" y="4075023"/>
          <a:ext cx="1703510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3510"/>
              </a:tblGrid>
              <a:tr h="13854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end_time</a:t>
                      </a: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dirty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r>
                        <a:rPr lang="en-US" altLang="ja-JP" sz="1000" i="1" baseline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(terminate)</a:t>
                      </a:r>
                      <a:endParaRPr lang="ja-JP" altLang="en-US" sz="1000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表 57"/>
          <p:cNvGraphicFramePr>
            <a:graphicFrameLocks noGrp="1"/>
          </p:cNvGraphicFramePr>
          <p:nvPr/>
        </p:nvGraphicFramePr>
        <p:xfrm>
          <a:off x="3059832" y="6293974"/>
          <a:ext cx="1368152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reservation_fl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表 58"/>
          <p:cNvGraphicFramePr>
            <a:graphicFrameLocks noGrp="1"/>
          </p:cNvGraphicFramePr>
          <p:nvPr/>
        </p:nvGraphicFramePr>
        <p:xfrm>
          <a:off x="3059832" y="5733256"/>
          <a:ext cx="1368245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245"/>
              </a:tblGrid>
              <a:tr h="152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reservation_cf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60" name="円弧 59"/>
          <p:cNvSpPr/>
          <p:nvPr/>
        </p:nvSpPr>
        <p:spPr>
          <a:xfrm flipH="1">
            <a:off x="7737863" y="2626732"/>
            <a:ext cx="576064" cy="576064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graphicFrame>
        <p:nvGraphicFramePr>
          <p:cNvPr id="63" name="表 62"/>
          <p:cNvGraphicFramePr>
            <a:graphicFrameLocks noGrp="1"/>
          </p:cNvGraphicFramePr>
          <p:nvPr/>
        </p:nvGraphicFramePr>
        <p:xfrm>
          <a:off x="7336611" y="2711515"/>
          <a:ext cx="775855" cy="434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</a:tblGrid>
              <a:tr h="67287">
                <a:tc>
                  <a:txBody>
                    <a:bodyPr/>
                    <a:lstStyle/>
                    <a:p>
                      <a:endParaRPr kumimoji="1" lang="ja-JP" altLang="en-US" sz="3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65" name="テキスト ボックス 64"/>
          <p:cNvSpPr txBox="1"/>
          <p:nvPr/>
        </p:nvSpPr>
        <p:spPr>
          <a:xfrm>
            <a:off x="6340344" y="5002750"/>
            <a:ext cx="245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*: excluding  “Initial”, “Cleaning”, “ </a:t>
            </a:r>
            <a:r>
              <a:rPr lang="en-US" altLang="ja-JP" sz="1200" dirty="0" smtClean="0"/>
              <a:t>T</a:t>
            </a:r>
            <a:r>
              <a:rPr kumimoji="1" lang="en-US" altLang="ja-JP" sz="1200" dirty="0" smtClean="0"/>
              <a:t>erminating” and “Terminated” states</a:t>
            </a:r>
            <a:endParaRPr kumimoji="1" lang="ja-JP" altLang="en-US" sz="1200" dirty="0"/>
          </a:p>
        </p:txBody>
      </p:sp>
      <p:cxnSp>
        <p:nvCxnSpPr>
          <p:cNvPr id="68" name="直線矢印コネクタ 159"/>
          <p:cNvCxnSpPr>
            <a:stCxn id="15" idx="5"/>
            <a:endCxn id="19" idx="1"/>
          </p:cNvCxnSpPr>
          <p:nvPr/>
        </p:nvCxnSpPr>
        <p:spPr>
          <a:xfrm rot="16200000" flipH="1">
            <a:off x="5343896" y="2891304"/>
            <a:ext cx="878590" cy="14245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 70"/>
          <p:cNvGraphicFramePr>
            <a:graphicFrameLocks noGrp="1"/>
          </p:cNvGraphicFramePr>
          <p:nvPr/>
        </p:nvGraphicFramePr>
        <p:xfrm>
          <a:off x="5235979" y="3241155"/>
          <a:ext cx="826655" cy="64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655"/>
              </a:tblGrid>
              <a:tr h="95804">
                <a:tc>
                  <a:txBody>
                    <a:bodyPr/>
                    <a:lstStyle/>
                    <a:p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77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5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60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(release)</a:t>
                      </a:r>
                      <a:endParaRPr kumimoji="1" lang="ja-JP" altLang="en-US" sz="1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66" name="曲線コネクタ 46"/>
          <p:cNvCxnSpPr>
            <a:stCxn id="92" idx="5"/>
            <a:endCxn id="107" idx="3"/>
          </p:cNvCxnSpPr>
          <p:nvPr/>
        </p:nvCxnSpPr>
        <p:spPr>
          <a:xfrm rot="5400000" flipH="1">
            <a:off x="1879397" y="4629890"/>
            <a:ext cx="18492" cy="1545150"/>
          </a:xfrm>
          <a:prstGeom prst="curvedConnector3">
            <a:avLst>
              <a:gd name="adj1" fmla="val -180640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表 72"/>
          <p:cNvGraphicFramePr>
            <a:graphicFrameLocks noGrp="1"/>
          </p:cNvGraphicFramePr>
          <p:nvPr/>
        </p:nvGraphicFramePr>
        <p:xfrm>
          <a:off x="1331640" y="5517232"/>
          <a:ext cx="1224136" cy="51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</a:tblGrid>
              <a:tr h="672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ja-JP" sz="1000" i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terminate_fl</a:t>
                      </a:r>
                      <a:r>
                        <a:rPr lang="en-US" altLang="ja-JP" sz="1000" i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ja-JP" altLang="en-US" sz="10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47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term.fl</a:t>
                      </a:r>
                      <a:endParaRPr kumimoji="1" lang="ja-JP" altLang="en-US" sz="1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16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10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term.fl</a:t>
                      </a:r>
                      <a:endParaRPr kumimoji="1" lang="ja-JP" altLang="en-US" sz="1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62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7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75"/>
          <p:cNvGrpSpPr/>
          <p:nvPr/>
        </p:nvGrpSpPr>
        <p:grpSpPr>
          <a:xfrm>
            <a:off x="1187624" y="1052736"/>
            <a:ext cx="6840364" cy="5544914"/>
            <a:chOff x="900113" y="260350"/>
            <a:chExt cx="7127875" cy="6337300"/>
          </a:xfrm>
        </p:grpSpPr>
        <p:cxnSp>
          <p:nvCxnSpPr>
            <p:cNvPr id="5" name="Straight Arrow Connector 4"/>
            <p:cNvCxnSpPr/>
            <p:nvPr/>
          </p:nvCxnSpPr>
          <p:spPr>
            <a:xfrm rot="5400000">
              <a:off x="-1187450" y="3789363"/>
              <a:ext cx="5472113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>
              <a:off x="180975" y="3790951"/>
              <a:ext cx="54705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547813" y="1198563"/>
              <a:ext cx="1368425" cy="1444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 flipV="1">
              <a:off x="1547813" y="1558925"/>
              <a:ext cx="1376362" cy="2159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547813" y="2351088"/>
              <a:ext cx="1368425" cy="14287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 flipV="1">
              <a:off x="1547813" y="2709863"/>
              <a:ext cx="1376362" cy="2159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547813" y="3430588"/>
              <a:ext cx="1368425" cy="1444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 flipV="1">
              <a:off x="1547813" y="3790950"/>
              <a:ext cx="1376362" cy="2159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547813" y="4510088"/>
              <a:ext cx="1368425" cy="1444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0800000" flipV="1">
              <a:off x="1547813" y="4870450"/>
              <a:ext cx="1376362" cy="2159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547813" y="5591175"/>
              <a:ext cx="1368425" cy="14287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 flipV="1">
              <a:off x="1547813" y="5949950"/>
              <a:ext cx="1376362" cy="2174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2" name="TextBox 26"/>
            <p:cNvSpPr txBox="1">
              <a:spLocks noChangeArrowheads="1"/>
            </p:cNvSpPr>
            <p:nvPr/>
          </p:nvSpPr>
          <p:spPr bwMode="auto">
            <a:xfrm>
              <a:off x="1836738" y="931863"/>
              <a:ext cx="792162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rsv.rq</a:t>
              </a:r>
            </a:p>
          </p:txBody>
        </p:sp>
        <p:sp>
          <p:nvSpPr>
            <p:cNvPr id="2063" name="TextBox 27"/>
            <p:cNvSpPr txBox="1">
              <a:spLocks noChangeArrowheads="1"/>
            </p:cNvSpPr>
            <p:nvPr/>
          </p:nvSpPr>
          <p:spPr bwMode="auto">
            <a:xfrm>
              <a:off x="1836738" y="1363663"/>
              <a:ext cx="792162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rsv.cf</a:t>
              </a:r>
            </a:p>
          </p:txBody>
        </p:sp>
        <p:sp>
          <p:nvSpPr>
            <p:cNvPr id="2064" name="TextBox 28"/>
            <p:cNvSpPr txBox="1">
              <a:spLocks noChangeArrowheads="1"/>
            </p:cNvSpPr>
            <p:nvPr/>
          </p:nvSpPr>
          <p:spPr bwMode="auto">
            <a:xfrm>
              <a:off x="1763713" y="2084388"/>
              <a:ext cx="9366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prov.rq</a:t>
              </a:r>
            </a:p>
          </p:txBody>
        </p:sp>
        <p:sp>
          <p:nvSpPr>
            <p:cNvPr id="2065" name="TextBox 29"/>
            <p:cNvSpPr txBox="1">
              <a:spLocks noChangeArrowheads="1"/>
            </p:cNvSpPr>
            <p:nvPr/>
          </p:nvSpPr>
          <p:spPr bwMode="auto">
            <a:xfrm>
              <a:off x="1763713" y="2516188"/>
              <a:ext cx="9366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Prov.cf</a:t>
              </a:r>
            </a:p>
          </p:txBody>
        </p:sp>
        <p:sp>
          <p:nvSpPr>
            <p:cNvPr id="2066" name="TextBox 30"/>
            <p:cNvSpPr txBox="1">
              <a:spLocks noChangeArrowheads="1"/>
            </p:cNvSpPr>
            <p:nvPr/>
          </p:nvSpPr>
          <p:spPr bwMode="auto">
            <a:xfrm>
              <a:off x="1763713" y="3163888"/>
              <a:ext cx="9366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rel.rq</a:t>
              </a:r>
            </a:p>
          </p:txBody>
        </p:sp>
        <p:sp>
          <p:nvSpPr>
            <p:cNvPr id="2067" name="TextBox 31"/>
            <p:cNvSpPr txBox="1">
              <a:spLocks noChangeArrowheads="1"/>
            </p:cNvSpPr>
            <p:nvPr/>
          </p:nvSpPr>
          <p:spPr bwMode="auto">
            <a:xfrm>
              <a:off x="1763713" y="3595688"/>
              <a:ext cx="9366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rel.cf</a:t>
              </a:r>
            </a:p>
          </p:txBody>
        </p:sp>
        <p:sp>
          <p:nvSpPr>
            <p:cNvPr id="2068" name="TextBox 32"/>
            <p:cNvSpPr txBox="1">
              <a:spLocks noChangeArrowheads="1"/>
            </p:cNvSpPr>
            <p:nvPr/>
          </p:nvSpPr>
          <p:spPr bwMode="auto">
            <a:xfrm>
              <a:off x="1763713" y="4243388"/>
              <a:ext cx="93662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prov.rq</a:t>
              </a:r>
            </a:p>
          </p:txBody>
        </p:sp>
        <p:sp>
          <p:nvSpPr>
            <p:cNvPr id="2069" name="TextBox 33"/>
            <p:cNvSpPr txBox="1">
              <a:spLocks noChangeArrowheads="1"/>
            </p:cNvSpPr>
            <p:nvPr/>
          </p:nvSpPr>
          <p:spPr bwMode="auto">
            <a:xfrm>
              <a:off x="1763713" y="4676775"/>
              <a:ext cx="9366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Prov.cf</a:t>
              </a:r>
            </a:p>
          </p:txBody>
        </p:sp>
        <p:sp>
          <p:nvSpPr>
            <p:cNvPr id="2070" name="TextBox 34"/>
            <p:cNvSpPr txBox="1">
              <a:spLocks noChangeArrowheads="1"/>
            </p:cNvSpPr>
            <p:nvPr/>
          </p:nvSpPr>
          <p:spPr bwMode="auto">
            <a:xfrm>
              <a:off x="1763713" y="5324475"/>
              <a:ext cx="9366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term.rq</a:t>
              </a:r>
            </a:p>
          </p:txBody>
        </p:sp>
        <p:sp>
          <p:nvSpPr>
            <p:cNvPr id="2071" name="TextBox 35"/>
            <p:cNvSpPr txBox="1">
              <a:spLocks noChangeArrowheads="1"/>
            </p:cNvSpPr>
            <p:nvPr/>
          </p:nvSpPr>
          <p:spPr bwMode="auto">
            <a:xfrm>
              <a:off x="1763713" y="5756275"/>
              <a:ext cx="9366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term.cf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>
              <a:off x="1441450" y="4113213"/>
              <a:ext cx="3671887" cy="1588"/>
            </a:xfrm>
            <a:prstGeom prst="straightConnector1">
              <a:avLst/>
            </a:prstGeom>
            <a:ln w="317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03575" y="2278063"/>
              <a:ext cx="576263" cy="0"/>
            </a:xfrm>
            <a:prstGeom prst="line">
              <a:avLst/>
            </a:prstGeom>
            <a:ln w="158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916238" y="2709863"/>
              <a:ext cx="1223962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916238" y="3790950"/>
              <a:ext cx="1223962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916238" y="4870450"/>
              <a:ext cx="1223962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3384550" y="3249613"/>
              <a:ext cx="1081087" cy="1588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3385344" y="5409406"/>
              <a:ext cx="1079500" cy="1588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916238" y="5949950"/>
              <a:ext cx="1223962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0" name="TextBox 48"/>
            <p:cNvSpPr txBox="1">
              <a:spLocks noChangeArrowheads="1"/>
            </p:cNvSpPr>
            <p:nvPr/>
          </p:nvSpPr>
          <p:spPr bwMode="auto">
            <a:xfrm>
              <a:off x="2987675" y="1939925"/>
              <a:ext cx="122396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>
                  <a:solidFill>
                    <a:srgbClr val="0070C0"/>
                  </a:solidFill>
                  <a:latin typeface="Calibri" pitchFamily="34" charset="0"/>
                </a:rPr>
                <a:t>Start time</a:t>
              </a:r>
            </a:p>
          </p:txBody>
        </p:sp>
        <p:sp>
          <p:nvSpPr>
            <p:cNvPr id="2081" name="TextBox 49"/>
            <p:cNvSpPr txBox="1">
              <a:spLocks noChangeArrowheads="1"/>
            </p:cNvSpPr>
            <p:nvPr/>
          </p:nvSpPr>
          <p:spPr bwMode="auto">
            <a:xfrm>
              <a:off x="900113" y="622300"/>
              <a:ext cx="122396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>
                  <a:latin typeface="Calibri" pitchFamily="34" charset="0"/>
                </a:rPr>
                <a:t>Requester</a:t>
              </a:r>
            </a:p>
          </p:txBody>
        </p:sp>
        <p:sp>
          <p:nvSpPr>
            <p:cNvPr id="2082" name="TextBox 50"/>
            <p:cNvSpPr txBox="1">
              <a:spLocks noChangeArrowheads="1"/>
            </p:cNvSpPr>
            <p:nvPr/>
          </p:nvSpPr>
          <p:spPr bwMode="auto">
            <a:xfrm>
              <a:off x="2411413" y="622300"/>
              <a:ext cx="12255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>
                  <a:latin typeface="Calibri" pitchFamily="34" charset="0"/>
                </a:rPr>
                <a:t>Provider</a:t>
              </a:r>
            </a:p>
          </p:txBody>
        </p:sp>
        <p:sp>
          <p:nvSpPr>
            <p:cNvPr id="2083" name="TextBox 51"/>
            <p:cNvSpPr txBox="1">
              <a:spLocks noChangeArrowheads="1"/>
            </p:cNvSpPr>
            <p:nvPr/>
          </p:nvSpPr>
          <p:spPr bwMode="auto">
            <a:xfrm rot="-5400000">
              <a:off x="3625851" y="3008312"/>
              <a:ext cx="10795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>
                  <a:solidFill>
                    <a:srgbClr val="FF0000"/>
                  </a:solidFill>
                  <a:latin typeface="Calibri" pitchFamily="34" charset="0"/>
                </a:rPr>
                <a:t>In service</a:t>
              </a:r>
            </a:p>
          </p:txBody>
        </p:sp>
        <p:sp>
          <p:nvSpPr>
            <p:cNvPr id="2084" name="TextBox 52"/>
            <p:cNvSpPr txBox="1">
              <a:spLocks noChangeArrowheads="1"/>
            </p:cNvSpPr>
            <p:nvPr/>
          </p:nvSpPr>
          <p:spPr bwMode="auto">
            <a:xfrm rot="-5400000">
              <a:off x="3625851" y="5240337"/>
              <a:ext cx="10795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>
                  <a:solidFill>
                    <a:srgbClr val="FF0000"/>
                  </a:solidFill>
                  <a:latin typeface="Calibri" pitchFamily="34" charset="0"/>
                </a:rPr>
                <a:t>In service</a:t>
              </a:r>
            </a:p>
          </p:txBody>
        </p:sp>
        <p:sp>
          <p:nvSpPr>
            <p:cNvPr id="2085" name="TextBox 54"/>
            <p:cNvSpPr txBox="1">
              <a:spLocks noChangeArrowheads="1"/>
            </p:cNvSpPr>
            <p:nvPr/>
          </p:nvSpPr>
          <p:spPr bwMode="auto">
            <a:xfrm rot="-5400000">
              <a:off x="2905125" y="4089400"/>
              <a:ext cx="1081088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>
                  <a:solidFill>
                    <a:srgbClr val="0070C0"/>
                  </a:solidFill>
                  <a:latin typeface="Calibri" pitchFamily="34" charset="0"/>
                </a:rPr>
                <a:t>Reserved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>
              <a:off x="2503488" y="3860800"/>
              <a:ext cx="547211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3871912" y="3862388"/>
              <a:ext cx="54705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238750" y="1270000"/>
              <a:ext cx="1368425" cy="1444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5238750" y="1630363"/>
              <a:ext cx="1376363" cy="2159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5238750" y="2422525"/>
              <a:ext cx="1368425" cy="14287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0800000" flipV="1">
              <a:off x="5238750" y="2781300"/>
              <a:ext cx="1376363" cy="2159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238750" y="3502025"/>
              <a:ext cx="1368425" cy="1444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 flipV="1">
              <a:off x="5238750" y="3862388"/>
              <a:ext cx="1376363" cy="2159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238750" y="4581525"/>
              <a:ext cx="1368425" cy="1444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0800000" flipV="1">
              <a:off x="5238750" y="4941888"/>
              <a:ext cx="1376363" cy="2159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238750" y="5662613"/>
              <a:ext cx="1368425" cy="14287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5238750" y="6021388"/>
              <a:ext cx="1376363" cy="2174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8" name="TextBox 26"/>
            <p:cNvSpPr txBox="1">
              <a:spLocks noChangeArrowheads="1"/>
            </p:cNvSpPr>
            <p:nvPr/>
          </p:nvSpPr>
          <p:spPr bwMode="auto">
            <a:xfrm>
              <a:off x="5527675" y="1003300"/>
              <a:ext cx="79216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rsv.rq</a:t>
              </a:r>
            </a:p>
          </p:txBody>
        </p:sp>
        <p:sp>
          <p:nvSpPr>
            <p:cNvPr id="2099" name="TextBox 27"/>
            <p:cNvSpPr txBox="1">
              <a:spLocks noChangeArrowheads="1"/>
            </p:cNvSpPr>
            <p:nvPr/>
          </p:nvSpPr>
          <p:spPr bwMode="auto">
            <a:xfrm>
              <a:off x="5527675" y="1435100"/>
              <a:ext cx="79216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rsv.cf</a:t>
              </a:r>
            </a:p>
          </p:txBody>
        </p:sp>
        <p:sp>
          <p:nvSpPr>
            <p:cNvPr id="2100" name="TextBox 28"/>
            <p:cNvSpPr txBox="1">
              <a:spLocks noChangeArrowheads="1"/>
            </p:cNvSpPr>
            <p:nvPr/>
          </p:nvSpPr>
          <p:spPr bwMode="auto">
            <a:xfrm>
              <a:off x="5454650" y="2155825"/>
              <a:ext cx="9366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prov.rq</a:t>
              </a:r>
            </a:p>
          </p:txBody>
        </p:sp>
        <p:sp>
          <p:nvSpPr>
            <p:cNvPr id="2101" name="TextBox 29"/>
            <p:cNvSpPr txBox="1">
              <a:spLocks noChangeArrowheads="1"/>
            </p:cNvSpPr>
            <p:nvPr/>
          </p:nvSpPr>
          <p:spPr bwMode="auto">
            <a:xfrm>
              <a:off x="5454650" y="2587626"/>
              <a:ext cx="936625" cy="386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 dirty="0" smtClean="0">
                  <a:latin typeface="Calibri" pitchFamily="34" charset="0"/>
                </a:rPr>
                <a:t>prov.cf</a:t>
              </a:r>
              <a:endParaRPr lang="en-GB" sz="1600" dirty="0">
                <a:latin typeface="Calibri" pitchFamily="34" charset="0"/>
              </a:endParaRPr>
            </a:p>
          </p:txBody>
        </p:sp>
        <p:sp>
          <p:nvSpPr>
            <p:cNvPr id="2102" name="TextBox 30"/>
            <p:cNvSpPr txBox="1">
              <a:spLocks noChangeArrowheads="1"/>
            </p:cNvSpPr>
            <p:nvPr/>
          </p:nvSpPr>
          <p:spPr bwMode="auto">
            <a:xfrm>
              <a:off x="5454650" y="3235325"/>
              <a:ext cx="9366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rel.rq</a:t>
              </a:r>
            </a:p>
          </p:txBody>
        </p:sp>
        <p:sp>
          <p:nvSpPr>
            <p:cNvPr id="2103" name="TextBox 31"/>
            <p:cNvSpPr txBox="1">
              <a:spLocks noChangeArrowheads="1"/>
            </p:cNvSpPr>
            <p:nvPr/>
          </p:nvSpPr>
          <p:spPr bwMode="auto">
            <a:xfrm>
              <a:off x="5454650" y="3667125"/>
              <a:ext cx="9366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rel.cf</a:t>
              </a:r>
            </a:p>
          </p:txBody>
        </p:sp>
        <p:sp>
          <p:nvSpPr>
            <p:cNvPr id="2104" name="TextBox 32"/>
            <p:cNvSpPr txBox="1">
              <a:spLocks noChangeArrowheads="1"/>
            </p:cNvSpPr>
            <p:nvPr/>
          </p:nvSpPr>
          <p:spPr bwMode="auto">
            <a:xfrm>
              <a:off x="5454650" y="4314825"/>
              <a:ext cx="93662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prov.rq</a:t>
              </a:r>
            </a:p>
          </p:txBody>
        </p:sp>
        <p:sp>
          <p:nvSpPr>
            <p:cNvPr id="2105" name="TextBox 33"/>
            <p:cNvSpPr txBox="1">
              <a:spLocks noChangeArrowheads="1"/>
            </p:cNvSpPr>
            <p:nvPr/>
          </p:nvSpPr>
          <p:spPr bwMode="auto">
            <a:xfrm>
              <a:off x="5454650" y="4748213"/>
              <a:ext cx="9366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Prov.cf</a:t>
              </a:r>
            </a:p>
          </p:txBody>
        </p:sp>
        <p:sp>
          <p:nvSpPr>
            <p:cNvPr id="2106" name="TextBox 34"/>
            <p:cNvSpPr txBox="1">
              <a:spLocks noChangeArrowheads="1"/>
            </p:cNvSpPr>
            <p:nvPr/>
          </p:nvSpPr>
          <p:spPr bwMode="auto">
            <a:xfrm>
              <a:off x="5454650" y="5395913"/>
              <a:ext cx="9366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term.rq</a:t>
              </a:r>
            </a:p>
          </p:txBody>
        </p:sp>
        <p:sp>
          <p:nvSpPr>
            <p:cNvPr id="2107" name="TextBox 35"/>
            <p:cNvSpPr txBox="1">
              <a:spLocks noChangeArrowheads="1"/>
            </p:cNvSpPr>
            <p:nvPr/>
          </p:nvSpPr>
          <p:spPr bwMode="auto">
            <a:xfrm>
              <a:off x="5454650" y="5827713"/>
              <a:ext cx="9366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>
                  <a:latin typeface="Calibri" pitchFamily="34" charset="0"/>
                </a:rPr>
                <a:t>term.cf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rot="16200000" flipH="1">
              <a:off x="5456238" y="4510088"/>
              <a:ext cx="3022600" cy="0"/>
            </a:xfrm>
            <a:prstGeom prst="straightConnector1">
              <a:avLst/>
            </a:prstGeom>
            <a:ln w="317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607175" y="2998788"/>
              <a:ext cx="1152525" cy="0"/>
            </a:xfrm>
            <a:prstGeom prst="line">
              <a:avLst/>
            </a:prstGeom>
            <a:ln w="158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607175" y="3862388"/>
              <a:ext cx="1223963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607175" y="4941888"/>
              <a:ext cx="1223963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183438" y="3430588"/>
              <a:ext cx="863600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>
              <a:off x="7076282" y="5480844"/>
              <a:ext cx="1079500" cy="1587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607175" y="6021388"/>
              <a:ext cx="1223963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5" name="TextBox 48"/>
            <p:cNvSpPr txBox="1">
              <a:spLocks noChangeArrowheads="1"/>
            </p:cNvSpPr>
            <p:nvPr/>
          </p:nvSpPr>
          <p:spPr bwMode="auto">
            <a:xfrm>
              <a:off x="6751638" y="2566988"/>
              <a:ext cx="1223962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>
                  <a:solidFill>
                    <a:srgbClr val="0070C0"/>
                  </a:solidFill>
                  <a:latin typeface="Calibri" pitchFamily="34" charset="0"/>
                </a:rPr>
                <a:t>Start time</a:t>
              </a:r>
            </a:p>
          </p:txBody>
        </p:sp>
        <p:sp>
          <p:nvSpPr>
            <p:cNvPr id="2116" name="TextBox 49"/>
            <p:cNvSpPr txBox="1">
              <a:spLocks noChangeArrowheads="1"/>
            </p:cNvSpPr>
            <p:nvPr/>
          </p:nvSpPr>
          <p:spPr bwMode="auto">
            <a:xfrm>
              <a:off x="4591050" y="693738"/>
              <a:ext cx="12239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>
                  <a:latin typeface="Calibri" pitchFamily="34" charset="0"/>
                </a:rPr>
                <a:t>Requester</a:t>
              </a:r>
            </a:p>
          </p:txBody>
        </p:sp>
        <p:sp>
          <p:nvSpPr>
            <p:cNvPr id="2117" name="TextBox 50"/>
            <p:cNvSpPr txBox="1">
              <a:spLocks noChangeArrowheads="1"/>
            </p:cNvSpPr>
            <p:nvPr/>
          </p:nvSpPr>
          <p:spPr bwMode="auto">
            <a:xfrm>
              <a:off x="6102350" y="693738"/>
              <a:ext cx="122555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>
                  <a:latin typeface="Calibri" pitchFamily="34" charset="0"/>
                </a:rPr>
                <a:t>Provider</a:t>
              </a:r>
            </a:p>
          </p:txBody>
        </p:sp>
        <p:sp>
          <p:nvSpPr>
            <p:cNvPr id="2118" name="TextBox 51"/>
            <p:cNvSpPr txBox="1">
              <a:spLocks noChangeArrowheads="1"/>
            </p:cNvSpPr>
            <p:nvPr/>
          </p:nvSpPr>
          <p:spPr bwMode="auto">
            <a:xfrm rot="-5400000">
              <a:off x="7318376" y="3225800"/>
              <a:ext cx="10795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>
                  <a:solidFill>
                    <a:srgbClr val="FF0000"/>
                  </a:solidFill>
                  <a:latin typeface="Calibri" pitchFamily="34" charset="0"/>
                </a:rPr>
                <a:t>In service</a:t>
              </a:r>
            </a:p>
          </p:txBody>
        </p:sp>
        <p:sp>
          <p:nvSpPr>
            <p:cNvPr id="2119" name="TextBox 52"/>
            <p:cNvSpPr txBox="1">
              <a:spLocks noChangeArrowheads="1"/>
            </p:cNvSpPr>
            <p:nvPr/>
          </p:nvSpPr>
          <p:spPr bwMode="auto">
            <a:xfrm rot="-5400000">
              <a:off x="7316788" y="5311775"/>
              <a:ext cx="10795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>
                  <a:solidFill>
                    <a:srgbClr val="FF0000"/>
                  </a:solidFill>
                  <a:latin typeface="Calibri" pitchFamily="34" charset="0"/>
                </a:rPr>
                <a:t>In service</a:t>
              </a:r>
            </a:p>
          </p:txBody>
        </p:sp>
        <p:sp>
          <p:nvSpPr>
            <p:cNvPr id="2120" name="TextBox 54"/>
            <p:cNvSpPr txBox="1">
              <a:spLocks noChangeArrowheads="1"/>
            </p:cNvSpPr>
            <p:nvPr/>
          </p:nvSpPr>
          <p:spPr bwMode="auto">
            <a:xfrm rot="-5400000">
              <a:off x="6596063" y="4160838"/>
              <a:ext cx="108108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>
                  <a:solidFill>
                    <a:srgbClr val="0070C0"/>
                  </a:solidFill>
                  <a:latin typeface="Calibri" pitchFamily="34" charset="0"/>
                </a:rPr>
                <a:t>Reserved</a:t>
              </a:r>
            </a:p>
          </p:txBody>
        </p:sp>
        <p:sp>
          <p:nvSpPr>
            <p:cNvPr id="2121" name="TextBox 50"/>
            <p:cNvSpPr txBox="1">
              <a:spLocks noChangeArrowheads="1"/>
            </p:cNvSpPr>
            <p:nvPr/>
          </p:nvSpPr>
          <p:spPr bwMode="auto">
            <a:xfrm>
              <a:off x="969963" y="260350"/>
              <a:ext cx="2665412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000" dirty="0">
                  <a:latin typeface="Calibri" pitchFamily="34" charset="0"/>
                </a:rPr>
                <a:t>Manual Provisioning</a:t>
              </a:r>
            </a:p>
          </p:txBody>
        </p:sp>
        <p:sp>
          <p:nvSpPr>
            <p:cNvPr id="2122" name="TextBox 50"/>
            <p:cNvSpPr txBox="1">
              <a:spLocks noChangeArrowheads="1"/>
            </p:cNvSpPr>
            <p:nvPr/>
          </p:nvSpPr>
          <p:spPr bwMode="auto">
            <a:xfrm>
              <a:off x="4498975" y="333375"/>
              <a:ext cx="2779079" cy="457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000" dirty="0">
                  <a:latin typeface="Calibri" pitchFamily="34" charset="0"/>
                </a:rPr>
                <a:t>Automatic Provisioning</a:t>
              </a:r>
            </a:p>
          </p:txBody>
        </p:sp>
      </p:grpSp>
      <p:sp>
        <p:nvSpPr>
          <p:cNvPr id="77" name="タイトル 7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kumimoji="1" lang="en-US" altLang="ja-JP" sz="3200" dirty="0" smtClean="0"/>
              <a:t>Appendix:</a:t>
            </a:r>
            <a:br>
              <a:rPr kumimoji="1" lang="en-US" altLang="ja-JP" sz="3200" dirty="0" smtClean="0"/>
            </a:br>
            <a:r>
              <a:rPr kumimoji="1" lang="en-US" altLang="ja-JP" sz="3200" dirty="0" smtClean="0"/>
              <a:t>Manual and Auto provisioning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10045</TotalTime>
  <Words>970</Words>
  <Application>Microsoft Office PowerPoint</Application>
  <PresentationFormat>On-screen Show (4:3)</PresentationFormat>
  <Paragraphs>256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OGF NSI CS Protocol State Machine</vt:lpstr>
      <vt:lpstr>PowerPoint Presentation</vt:lpstr>
      <vt:lpstr>NSA State Machine</vt:lpstr>
      <vt:lpstr>Primitives: NSI messages</vt:lpstr>
      <vt:lpstr>NSA internal events</vt:lpstr>
      <vt:lpstr>States</vt:lpstr>
      <vt:lpstr>State Machine Notation</vt:lpstr>
      <vt:lpstr>Combined State Diagram with events and NSI messages</vt:lpstr>
      <vt:lpstr>Appendix: Manual and Auto provisioning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Tomohiro Kudoh</dc:creator>
  <cp:lastModifiedBy>Guy</cp:lastModifiedBy>
  <cp:revision>99</cp:revision>
  <dcterms:created xsi:type="dcterms:W3CDTF">2011-01-30T10:09:39Z</dcterms:created>
  <dcterms:modified xsi:type="dcterms:W3CDTF">2011-08-05T10:13:50Z</dcterms:modified>
</cp:coreProperties>
</file>