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9" r:id="rId2"/>
    <p:sldId id="264" r:id="rId3"/>
    <p:sldId id="337" r:id="rId4"/>
    <p:sldId id="342" r:id="rId5"/>
    <p:sldId id="361" r:id="rId6"/>
    <p:sldId id="362" r:id="rId7"/>
    <p:sldId id="364" r:id="rId8"/>
    <p:sldId id="365" r:id="rId9"/>
    <p:sldId id="363" r:id="rId10"/>
    <p:sldId id="353" r:id="rId11"/>
    <p:sldId id="359" r:id="rId12"/>
    <p:sldId id="336" r:id="rId13"/>
    <p:sldId id="360" r:id="rId14"/>
    <p:sldId id="265" r:id="rId15"/>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14</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07"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NSI @ TNC15</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14-19 June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837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dirty="0" smtClean="0"/>
              <a:t>Time: 18:30 Thursday 18</a:t>
            </a:r>
            <a:r>
              <a:rPr lang="en-GB" altLang="en-US" sz="2000" baseline="30000" dirty="0" smtClean="0"/>
              <a:t>th</a:t>
            </a:r>
            <a:r>
              <a:rPr lang="en-GB" altLang="en-US" sz="2000" dirty="0" smtClean="0"/>
              <a:t> June </a:t>
            </a:r>
          </a:p>
          <a:p>
            <a:pPr marL="0" indent="0">
              <a:spcBef>
                <a:spcPts val="600"/>
              </a:spcBef>
              <a:buClrTx/>
              <a:buNone/>
            </a:pPr>
            <a:r>
              <a:rPr lang="en-GB" altLang="en-US" sz="2000" dirty="0" smtClean="0"/>
              <a:t>Location:  </a:t>
            </a:r>
            <a:r>
              <a:rPr lang="en-GB" altLang="en-US" sz="2000" dirty="0" err="1" smtClean="0"/>
              <a:t>tba</a:t>
            </a: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redmine.ogf.org/dmsf/nsi-wg?folder_id=6607</a:t>
            </a:r>
            <a:r>
              <a:rPr lang="en-GB" sz="2000" kern="0" dirty="0" smtClean="0">
                <a:latin typeface="Arial" charset="0"/>
              </a:rPr>
              <a:t> </a:t>
            </a:r>
            <a:br>
              <a:rPr lang="en-GB" sz="2000" kern="0" dirty="0" smtClean="0">
                <a:latin typeface="Arial" charset="0"/>
              </a:rPr>
            </a:b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meeting Prague 28 Sept 2015</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Roadmap</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13</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209692748"/>
              </p:ext>
            </p:extLst>
          </p:nvPr>
        </p:nvGraphicFramePr>
        <p:xfrm>
          <a:off x="430504" y="1340768"/>
          <a:ext cx="8062665" cy="4869061"/>
        </p:xfrm>
        <a:graphic>
          <a:graphicData uri="http://schemas.openxmlformats.org/drawingml/2006/table">
            <a:tbl>
              <a:tblPr>
                <a:tableStyleId>{5C22544A-7EE6-4342-B048-85BDC9FD1C3A}</a:tableStyleId>
              </a:tblPr>
              <a:tblGrid>
                <a:gridCol w="2276918"/>
                <a:gridCol w="696668"/>
                <a:gridCol w="526749"/>
                <a:gridCol w="747645"/>
                <a:gridCol w="866587"/>
                <a:gridCol w="883580"/>
                <a:gridCol w="649941"/>
                <a:gridCol w="1414577"/>
              </a:tblGrid>
              <a:tr h="610128">
                <a:tc>
                  <a:txBody>
                    <a:bodyPr/>
                    <a:lstStyle/>
                    <a:p>
                      <a:pPr algn="l" fontAlgn="ctr"/>
                      <a:r>
                        <a:rPr lang="en-GB" sz="1000" u="none" strike="noStrike" dirty="0">
                          <a:effectLst/>
                        </a:rPr>
                        <a:t>Document</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CS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94789">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Richard to review and open tracker</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Greg/Andre to publish</a:t>
                      </a:r>
                      <a:endParaRPr lang="en-GB" sz="1000" b="0" i="0" u="none" strike="noStrike">
                        <a:solidFill>
                          <a:srgbClr val="000000"/>
                        </a:solidFill>
                        <a:effectLst/>
                        <a:latin typeface="Calibri" panose="020F0502020204030204" pitchFamily="34" charset="0"/>
                      </a:endParaRPr>
                    </a:p>
                  </a:txBody>
                  <a:tcPr marL="9525" marR="9525" marT="9525" marB="0" anchor="ctr"/>
                </a:tc>
              </a:tr>
              <a:tr h="610128">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Guy to review and send comments to list</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Richard to review and open tracker</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dirty="0">
                          <a:effectLst/>
                        </a:rPr>
                        <a:t>NSI Topology</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effectLst/>
                        </a:rPr>
                        <a:t>John M to draft</a:t>
                      </a:r>
                      <a:endParaRPr lang="en-GB" sz="1000" b="0" i="0" u="none" strike="noStrike" dirty="0">
                        <a:solidFill>
                          <a:srgbClr val="000000"/>
                        </a:solidFill>
                        <a:effectLst/>
                        <a:latin typeface="Calibri" panose="020F0502020204030204" pitchFamily="34" charset="0"/>
                      </a:endParaRPr>
                    </a:p>
                  </a:txBody>
                  <a:tcPr marL="9525" marR="9525" marT="9525" marB="0" anchor="ctr"/>
                </a:tc>
              </a:tr>
              <a:tr h="20337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GB" sz="1000" u="none" strike="noStrike" dirty="0" smtClean="0">
                          <a:effectLst/>
                        </a:rPr>
                        <a:t>NSI </a:t>
                      </a:r>
                      <a:r>
                        <a:rPr lang="en-GB" sz="1000" u="none" strike="noStrike" dirty="0" err="1" smtClean="0">
                          <a:effectLst/>
                        </a:rPr>
                        <a:t>ero</a:t>
                      </a:r>
                      <a:endParaRPr lang="en-GB" sz="1000" b="1" i="0" u="none" strike="noStrike" dirty="0" smtClean="0">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smtClean="0">
                          <a:solidFill>
                            <a:srgbClr val="5DAD41"/>
                          </a:solidFill>
                          <a:effectLst/>
                        </a:rPr>
                        <a:t>Yes</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b="0" i="0" u="none" strike="noStrike" dirty="0" smtClean="0">
                          <a:solidFill>
                            <a:srgbClr val="000000"/>
                          </a:solidFill>
                          <a:effectLst/>
                          <a:latin typeface="Calibri" panose="020F0502020204030204" pitchFamily="34" charset="0"/>
                        </a:rPr>
                        <a:t>All</a:t>
                      </a:r>
                      <a:r>
                        <a:rPr lang="en-GB" sz="1000" b="0" i="0" u="none" strike="noStrike" baseline="0" dirty="0" smtClean="0">
                          <a:solidFill>
                            <a:srgbClr val="000000"/>
                          </a:solidFill>
                          <a:effectLst/>
                          <a:latin typeface="Calibri" panose="020F0502020204030204" pitchFamily="34" charset="0"/>
                        </a:rPr>
                        <a:t> to review</a:t>
                      </a:r>
                      <a:endParaRPr lang="en-GB" sz="1000" b="0" i="0" u="none" strike="noStrike" dirty="0">
                        <a:solidFill>
                          <a:srgbClr val="000000"/>
                        </a:solidFill>
                        <a:effectLst/>
                        <a:latin typeface="Calibri" panose="020F0502020204030204" pitchFamily="34" charset="0"/>
                      </a:endParaRPr>
                    </a:p>
                  </a:txBody>
                  <a:tcPr marL="9525" marR="9525" marT="9525" marB="0" anchor="ctr"/>
                </a:tc>
              </a:tr>
              <a:tr h="406752">
                <a:tc>
                  <a:txBody>
                    <a:bodyPr/>
                    <a:lstStyle/>
                    <a:p>
                      <a:pPr algn="l" fontAlgn="b"/>
                      <a:r>
                        <a:rPr lang="en-GB" sz="1000" u="none" strike="noStrike">
                          <a:effectLst/>
                        </a:rPr>
                        <a:t>NSI use cases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b="0" i="0" u="none" strike="noStrike" dirty="0" smtClean="0">
                          <a:solidFill>
                            <a:schemeClr val="dk1"/>
                          </a:solidFill>
                          <a:effectLst/>
                          <a:latin typeface="+mn-lt"/>
                        </a:rPr>
                        <a:t>All</a:t>
                      </a:r>
                      <a:r>
                        <a:rPr lang="en-GB" sz="1000" b="0" i="0" u="none" strike="noStrike" baseline="0" dirty="0" smtClean="0">
                          <a:solidFill>
                            <a:schemeClr val="dk1"/>
                          </a:solidFill>
                          <a:effectLst/>
                          <a:latin typeface="+mn-lt"/>
                        </a:rPr>
                        <a:t> </a:t>
                      </a:r>
                      <a:r>
                        <a:rPr lang="en-GB" sz="1000" b="0" i="0" u="none" strike="noStrike" baseline="0" smtClean="0">
                          <a:solidFill>
                            <a:schemeClr val="dk1"/>
                          </a:solidFill>
                          <a:effectLst/>
                          <a:latin typeface="+mn-lt"/>
                        </a:rPr>
                        <a:t>to submit uses cases </a:t>
                      </a:r>
                      <a:r>
                        <a:rPr lang="en-GB" sz="1000" b="0" i="0" u="none" strike="noStrike" baseline="0" dirty="0" smtClean="0">
                          <a:solidFill>
                            <a:schemeClr val="dk1"/>
                          </a:solidFill>
                          <a:effectLst/>
                          <a:latin typeface="+mn-lt"/>
                        </a:rPr>
                        <a:t>Guy to draft document</a:t>
                      </a:r>
                      <a:endParaRPr lang="en-GB" sz="1000" b="0" i="0" u="none" strike="noStrike" dirty="0">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Operation best practices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John to prepare proposal</a:t>
                      </a:r>
                      <a:endParaRPr lang="en-GB" sz="1000" b="0" i="0" u="none" strike="noStrike">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CS update</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John to prepare proposal</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2668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TNC15</a:t>
            </a:r>
          </a:p>
        </p:txBody>
      </p:sp>
      <p:graphicFrame>
        <p:nvGraphicFramePr>
          <p:cNvPr id="2" name="Table 1"/>
          <p:cNvGraphicFramePr>
            <a:graphicFrameLocks noGrp="1"/>
          </p:cNvGraphicFramePr>
          <p:nvPr>
            <p:extLst>
              <p:ext uri="{D42A27DB-BD31-4B8C-83A1-F6EECF244321}">
                <p14:modId xmlns:p14="http://schemas.microsoft.com/office/powerpoint/2010/main" val="575728293"/>
              </p:ext>
            </p:extLst>
          </p:nvPr>
        </p:nvGraphicFramePr>
        <p:xfrm>
          <a:off x="755577" y="1628800"/>
          <a:ext cx="7776863" cy="3991792"/>
        </p:xfrm>
        <a:graphic>
          <a:graphicData uri="http://schemas.openxmlformats.org/drawingml/2006/table">
            <a:tbl>
              <a:tblPr firstRow="1" bandRow="1">
                <a:tableStyleId>{5C22544A-7EE6-4342-B048-85BDC9FD1C3A}</a:tableStyleId>
              </a:tblPr>
              <a:tblGrid>
                <a:gridCol w="2376263"/>
                <a:gridCol w="360040"/>
                <a:gridCol w="1296144"/>
                <a:gridCol w="1440160"/>
                <a:gridCol w="2304256"/>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AA</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1</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Monday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9:00 - 10:30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timeouts </a:t>
                      </a:r>
                      <a:r>
                        <a:rPr lang="en-GB" sz="1600" b="0" dirty="0" err="1" smtClean="0">
                          <a:solidFill>
                            <a:schemeClr val="tx1"/>
                          </a:solidFill>
                        </a:rPr>
                        <a:t>etc</a:t>
                      </a:r>
                      <a:endParaRPr lang="en-GB" sz="16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2</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Monday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11:30 – 12:30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 spare</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3</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Tuesday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9:00 - 10:30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monitoring</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4</a:t>
                      </a:r>
                    </a:p>
                  </a:txBody>
                  <a:tcPr marL="91441" marR="91441" marT="45721" marB="45721"/>
                </a:tc>
                <a:tc>
                  <a:txBody>
                    <a:bodyPr/>
                    <a:lstStyle/>
                    <a:p>
                      <a:r>
                        <a:rPr lang="en-GB" sz="1600" b="0" dirty="0" smtClean="0">
                          <a:solidFill>
                            <a:schemeClr val="tx1"/>
                          </a:solidFill>
                        </a:rPr>
                        <a:t>Wednesday</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9:00 - 10:30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NSI resource collision</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5</a:t>
                      </a:r>
                    </a:p>
                  </a:txBody>
                  <a:tcPr marL="91441" marR="91441" marT="45721" marB="45721"/>
                </a:tc>
                <a:tc>
                  <a:txBody>
                    <a:bodyPr/>
                    <a:lstStyle/>
                    <a:p>
                      <a:r>
                        <a:rPr lang="en-GB" sz="1600" b="0" dirty="0" smtClean="0">
                          <a:solidFill>
                            <a:schemeClr val="tx1"/>
                          </a:solidFill>
                        </a:rPr>
                        <a:t>Thursday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14:00 – 15:30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6</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Thursday</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16:00 - 17:30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7</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Friday</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rPr>
                        <a:t>9:00 - 10:30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r h="453253">
                <a:tc>
                  <a:txBody>
                    <a:bodyPr/>
                    <a:lstStyle/>
                    <a:p>
                      <a:r>
                        <a:rPr lang="en-GB" sz="1600" b="0" dirty="0" smtClean="0">
                          <a:solidFill>
                            <a:schemeClr val="tx1"/>
                          </a:solidFill>
                        </a:rPr>
                        <a:t>NSI</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8</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Friday</a:t>
                      </a:r>
                      <a:endParaRPr lang="en-GB" sz="1600" b="0" dirty="0">
                        <a:solidFill>
                          <a:schemeClr val="tx1"/>
                        </a:solidFill>
                      </a:endParaRPr>
                    </a:p>
                  </a:txBody>
                  <a:tcPr marL="91441" marR="91441" marT="45721" marB="45721"/>
                </a:tc>
                <a:tc>
                  <a:txBody>
                    <a:bodyPr/>
                    <a:lstStyle/>
                    <a:p>
                      <a:r>
                        <a:rPr lang="en-GB" sz="1600" b="0" dirty="0" smtClean="0">
                          <a:solidFill>
                            <a:schemeClr val="tx1"/>
                          </a:solidFill>
                        </a:rPr>
                        <a:t>11:30 – 13:00</a:t>
                      </a:r>
                      <a:endParaRPr lang="en-GB" sz="16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err="1" smtClean="0">
                          <a:solidFill>
                            <a:schemeClr val="tx1"/>
                          </a:solidFill>
                        </a:rPr>
                        <a:t>tba</a:t>
                      </a:r>
                      <a:endParaRPr lang="en-GB" sz="1600" dirty="0" smtClean="0">
                        <a:solidFill>
                          <a:schemeClr val="tx1"/>
                        </a:solidFill>
                      </a:endParaRPr>
                    </a:p>
                  </a:txBody>
                  <a:tcPr marL="91441" marR="91441" marT="45721" marB="45721"/>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1</a:t>
            </a:r>
            <a:r>
              <a:rPr lang="en-US" sz="3500" kern="0" dirty="0">
                <a:latin typeface="+mj-lt"/>
                <a:ea typeface="+mj-ea"/>
                <a:cs typeface="+mj-cs"/>
              </a:rPr>
              <a:t> </a:t>
            </a:r>
            <a:r>
              <a:rPr lang="en-US" sz="3500" kern="0" dirty="0" smtClean="0">
                <a:latin typeface="+mj-lt"/>
                <a:ea typeface="+mj-ea"/>
                <a:cs typeface="+mj-cs"/>
              </a:rPr>
              <a:t>&amp; 2 *</a:t>
            </a:r>
            <a:endParaRPr lang="en-US" sz="3500" kern="0" dirty="0">
              <a:latin typeface="+mj-lt"/>
              <a:ea typeface="+mj-ea"/>
              <a:cs typeface="+mj-cs"/>
            </a:endParaRPr>
          </a:p>
        </p:txBody>
      </p:sp>
      <p:sp>
        <p:nvSpPr>
          <p:cNvPr id="5" name="Content Placeholder 2"/>
          <p:cNvSpPr txBox="1">
            <a:spLocks/>
          </p:cNvSpPr>
          <p:nvPr/>
        </p:nvSpPr>
        <p:spPr bwMode="auto">
          <a:xfrm>
            <a:off x="685800" y="1628800"/>
            <a:ext cx="7632848" cy="3744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1: Review NSI AA draft</a:t>
            </a:r>
            <a:endParaRPr lang="en-GB" sz="2000" b="1" kern="0" dirty="0">
              <a:latin typeface="Arial" charset="0"/>
            </a:endParaRPr>
          </a:p>
          <a:p>
            <a:pPr>
              <a:spcBef>
                <a:spcPts val="1800"/>
              </a:spcBef>
              <a:buFont typeface="Arial" panose="020B0604020202020204" pitchFamily="34" charset="0"/>
              <a:buChar char="•"/>
              <a:defRPr/>
            </a:pPr>
            <a:r>
              <a:rPr lang="en-GB" sz="2000" kern="0" dirty="0" smtClean="0">
                <a:latin typeface="Arial" charset="0"/>
              </a:rPr>
              <a:t>Group review of the </a:t>
            </a:r>
            <a:r>
              <a:rPr lang="en-GB" sz="2000" kern="0" dirty="0">
                <a:latin typeface="Arial" charset="0"/>
              </a:rPr>
              <a:t>NSI AA draft</a:t>
            </a:r>
          </a:p>
          <a:p>
            <a:pPr>
              <a:spcBef>
                <a:spcPts val="1800"/>
              </a:spcBef>
              <a:defRPr/>
            </a:pPr>
            <a:endParaRPr lang="en-GB" sz="2000" b="1" kern="0" dirty="0" smtClean="0">
              <a:latin typeface="Arial" charset="0"/>
            </a:endParaRPr>
          </a:p>
          <a:p>
            <a:pPr marL="0" indent="0">
              <a:spcBef>
                <a:spcPts val="1800"/>
              </a:spcBef>
              <a:buNone/>
              <a:defRPr/>
            </a:pPr>
            <a:r>
              <a:rPr lang="en-GB" sz="2000" b="1" kern="0" dirty="0" smtClean="0">
                <a:latin typeface="Arial" charset="0"/>
              </a:rPr>
              <a:t>Session 2: Operational issues</a:t>
            </a:r>
          </a:p>
          <a:p>
            <a:pPr>
              <a:spcBef>
                <a:spcPts val="1800"/>
              </a:spcBef>
              <a:buFont typeface="Arial" panose="020B0604020202020204" pitchFamily="34" charset="0"/>
              <a:buChar char="•"/>
              <a:defRPr/>
            </a:pPr>
            <a:r>
              <a:rPr lang="en-GB" sz="2000" kern="0" dirty="0">
                <a:latin typeface="Arial" charset="0"/>
              </a:rPr>
              <a:t>Hans/John to present on NSI timeouts and error </a:t>
            </a:r>
            <a:r>
              <a:rPr lang="en-GB" sz="2000" kern="0" dirty="0" smtClean="0">
                <a:latin typeface="Arial" charset="0"/>
              </a:rPr>
              <a:t>messages, (20min)</a:t>
            </a:r>
          </a:p>
          <a:p>
            <a:pPr marL="0" indent="0">
              <a:spcBef>
                <a:spcPts val="1800"/>
              </a:spcBef>
              <a:buNone/>
              <a:defRPr/>
            </a:pPr>
            <a:endParaRPr lang="en-GB" sz="2000" kern="0" dirty="0" smtClean="0">
              <a:latin typeface="Arial" charset="0"/>
            </a:endParaRPr>
          </a:p>
          <a:p>
            <a:pPr marL="0" lvl="1" indent="0">
              <a:spcBef>
                <a:spcPts val="1800"/>
              </a:spcBef>
              <a:buNone/>
              <a:defRPr/>
            </a:pPr>
            <a:r>
              <a:rPr lang="en-GB" sz="1600" kern="0" dirty="0" smtClean="0">
                <a:latin typeface="Arial" charset="0"/>
              </a:rPr>
              <a:t>* This will be held in a </a:t>
            </a:r>
            <a:r>
              <a:rPr lang="en-GB" sz="1600" kern="0" dirty="0">
                <a:latin typeface="Arial" charset="0"/>
              </a:rPr>
              <a:t>small meeting </a:t>
            </a:r>
            <a:r>
              <a:rPr lang="en-GB" sz="1600" kern="0" dirty="0" smtClean="0">
                <a:latin typeface="Arial" charset="0"/>
              </a:rPr>
              <a:t>room and is limited </a:t>
            </a:r>
            <a:r>
              <a:rPr lang="en-GB" sz="1600" kern="0" dirty="0">
                <a:latin typeface="Arial" charset="0"/>
              </a:rPr>
              <a:t>to a </a:t>
            </a:r>
            <a:r>
              <a:rPr lang="en-GB" sz="1600" kern="0" dirty="0" smtClean="0">
                <a:latin typeface="Arial" charset="0"/>
              </a:rPr>
              <a:t>6-8 </a:t>
            </a:r>
            <a:r>
              <a:rPr lang="en-GB" sz="1600" kern="0" dirty="0">
                <a:latin typeface="Arial" charset="0"/>
              </a:rPr>
              <a:t>people.</a:t>
            </a: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11267" name="Content Placeholder 2"/>
          <p:cNvSpPr txBox="1">
            <a:spLocks/>
          </p:cNvSpPr>
          <p:nvPr/>
        </p:nvSpPr>
        <p:spPr bwMode="auto">
          <a:xfrm>
            <a:off x="611560" y="1484784"/>
            <a:ext cx="7632848" cy="3744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3: </a:t>
            </a:r>
            <a:r>
              <a:rPr lang="en-GB" sz="2000" b="1" kern="0" dirty="0" err="1">
                <a:latin typeface="Arial" charset="0"/>
              </a:rPr>
              <a:t>tba</a:t>
            </a:r>
            <a:endParaRPr lang="en-GB" sz="2000" b="1" kern="0" dirty="0">
              <a:latin typeface="Arial" charset="0"/>
            </a:endParaRPr>
          </a:p>
          <a:p>
            <a:pPr>
              <a:spcBef>
                <a:spcPts val="1800"/>
              </a:spcBef>
              <a:defRPr/>
            </a:pPr>
            <a:r>
              <a:rPr lang="en-GB" sz="2000" kern="0" dirty="0" smtClean="0">
                <a:latin typeface="Arial" charset="0"/>
              </a:rPr>
              <a:t>Agenda for this session </a:t>
            </a:r>
            <a:r>
              <a:rPr lang="en-GB" sz="2000" kern="0" dirty="0" err="1" smtClean="0">
                <a:latin typeface="Arial" charset="0"/>
              </a:rPr>
              <a:t>tba</a:t>
            </a:r>
            <a:endParaRPr lang="en-GB" sz="2000" kern="0" dirty="0" smtClean="0">
              <a:latin typeface="Arial" charset="0"/>
            </a:endParaRPr>
          </a:p>
          <a:p>
            <a:pPr>
              <a:spcBef>
                <a:spcPts val="1800"/>
              </a:spcBef>
              <a:defRPr/>
            </a:pPr>
            <a:endParaRPr lang="en-GB" sz="2000" b="1" kern="0" dirty="0" smtClean="0">
              <a:latin typeface="Arial" charset="0"/>
            </a:endParaRPr>
          </a:p>
          <a:p>
            <a:pPr marL="0" indent="0">
              <a:spcBef>
                <a:spcPts val="1800"/>
              </a:spcBef>
              <a:buNone/>
              <a:defRPr/>
            </a:pPr>
            <a:r>
              <a:rPr lang="en-GB" sz="2000" b="1" kern="0" dirty="0" smtClean="0">
                <a:latin typeface="Arial" charset="0"/>
              </a:rPr>
              <a:t>Session 4: Monitoring </a:t>
            </a:r>
          </a:p>
          <a:p>
            <a:pPr>
              <a:spcBef>
                <a:spcPts val="1800"/>
              </a:spcBef>
              <a:defRPr/>
            </a:pPr>
            <a:r>
              <a:rPr lang="en-GB" sz="2000" kern="0" dirty="0" smtClean="0">
                <a:latin typeface="Arial" charset="0"/>
              </a:rPr>
              <a:t>Trupti Kulkarni (SA3 T3) to present on </a:t>
            </a:r>
            <a:r>
              <a:rPr lang="en-GB" sz="2000" kern="0" dirty="0" err="1" smtClean="0">
                <a:latin typeface="Arial" charset="0"/>
              </a:rPr>
              <a:t>CMon</a:t>
            </a:r>
            <a:r>
              <a:rPr lang="en-GB" sz="2000" kern="0" dirty="0" smtClean="0">
                <a:latin typeface="Arial" charset="0"/>
              </a:rPr>
              <a:t> architecture and design (10 min) </a:t>
            </a:r>
          </a:p>
          <a:p>
            <a:pPr>
              <a:spcBef>
                <a:spcPts val="1800"/>
              </a:spcBef>
              <a:defRPr/>
            </a:pPr>
            <a:r>
              <a:rPr lang="en-GB" sz="2000" kern="0" dirty="0" smtClean="0">
                <a:latin typeface="Arial" charset="0"/>
              </a:rPr>
              <a:t>Group discussion on integrating monitoring into NSI (20min)</a:t>
            </a:r>
          </a:p>
          <a:p>
            <a:pPr marL="0" indent="0">
              <a:spcBef>
                <a:spcPts val="1800"/>
              </a:spcBef>
              <a:buNone/>
              <a:defRPr/>
            </a:pPr>
            <a:endParaRPr lang="en-GB" sz="2000" kern="0" dirty="0" smtClean="0">
              <a:latin typeface="Arial" charset="0"/>
            </a:endParaRPr>
          </a:p>
          <a:p>
            <a:pPr marL="0" lvl="1" indent="0">
              <a:spcBef>
                <a:spcPts val="1800"/>
              </a:spcBef>
              <a:buNone/>
              <a:defRPr/>
            </a:pPr>
            <a:r>
              <a:rPr lang="en-GB" sz="1600" kern="0" dirty="0" smtClean="0">
                <a:latin typeface="Arial" charset="0"/>
              </a:rPr>
              <a:t>* This will be held in a </a:t>
            </a:r>
            <a:r>
              <a:rPr lang="en-GB" sz="1600" kern="0" dirty="0">
                <a:latin typeface="Arial" charset="0"/>
              </a:rPr>
              <a:t>small meeting </a:t>
            </a:r>
            <a:r>
              <a:rPr lang="en-GB" sz="1600" kern="0" dirty="0" smtClean="0">
                <a:latin typeface="Arial" charset="0"/>
              </a:rPr>
              <a:t>room and is limited </a:t>
            </a:r>
            <a:r>
              <a:rPr lang="en-GB" sz="1600" kern="0" dirty="0">
                <a:latin typeface="Arial" charset="0"/>
              </a:rPr>
              <a:t>to a </a:t>
            </a:r>
            <a:r>
              <a:rPr lang="en-GB" sz="1600" kern="0" dirty="0" smtClean="0">
                <a:latin typeface="Arial" charset="0"/>
              </a:rPr>
              <a:t>6-8 </a:t>
            </a:r>
            <a:r>
              <a:rPr lang="en-GB" sz="1600" kern="0" dirty="0">
                <a:latin typeface="Arial" charset="0"/>
              </a:rPr>
              <a:t>people.</a:t>
            </a: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3 &amp; 4 *</a:t>
            </a:r>
            <a:endParaRPr lang="en-US" sz="3500" kern="0" dirty="0">
              <a:latin typeface="+mj-lt"/>
              <a:ea typeface="+mj-ea"/>
              <a:cs typeface="+mj-cs"/>
            </a:endParaRPr>
          </a:p>
        </p:txBody>
      </p:sp>
    </p:spTree>
    <p:extLst>
      <p:ext uri="{BB962C8B-B14F-4D97-AF65-F5344CB8AC3E}">
        <p14:creationId xmlns:p14="http://schemas.microsoft.com/office/powerpoint/2010/main" val="166120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4392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smtClean="0">
                <a:latin typeface="Arial" charset="0"/>
              </a:rPr>
              <a:t>Reservation resource </a:t>
            </a:r>
            <a:r>
              <a:rPr lang="en-GB" sz="2000" b="1" kern="0" dirty="0">
                <a:latin typeface="Arial" charset="0"/>
              </a:rPr>
              <a:t>collision avoidance</a:t>
            </a:r>
            <a:endParaRPr lang="en-GB" sz="2000" b="1" kern="0" dirty="0" smtClean="0">
              <a:latin typeface="Arial" charset="0"/>
            </a:endParaRPr>
          </a:p>
          <a:p>
            <a:pPr>
              <a:spcBef>
                <a:spcPts val="1800"/>
              </a:spcBef>
              <a:buFont typeface="Arial" panose="020B0604020202020204" pitchFamily="34" charset="0"/>
              <a:buChar char="•"/>
              <a:defRPr/>
            </a:pPr>
            <a:r>
              <a:rPr lang="en-GB" sz="2000" kern="0" dirty="0" smtClean="0">
                <a:latin typeface="Arial" charset="0"/>
              </a:rPr>
              <a:t>Chin Guok to present on reservation resource collision avoidance: detailed proposal for Option 1: </a:t>
            </a:r>
            <a:r>
              <a:rPr lang="en-GB" sz="2000" i="1" kern="0" dirty="0" err="1" smtClean="0">
                <a:latin typeface="Arial" charset="0"/>
              </a:rPr>
              <a:t>reserveFail</a:t>
            </a:r>
            <a:r>
              <a:rPr lang="en-GB" sz="2000" kern="0" dirty="0" smtClean="0">
                <a:latin typeface="Arial" charset="0"/>
              </a:rPr>
              <a:t> notification contains suggestions for other VLANs to try</a:t>
            </a:r>
            <a:br>
              <a:rPr lang="en-GB" sz="2000" kern="0" dirty="0" smtClean="0">
                <a:latin typeface="Arial" charset="0"/>
              </a:rPr>
            </a:br>
            <a:r>
              <a:rPr lang="en-GB" sz="2000" kern="0" dirty="0" smtClean="0">
                <a:latin typeface="Arial" charset="0"/>
              </a:rPr>
              <a:t>(20 min)</a:t>
            </a:r>
          </a:p>
          <a:p>
            <a:pPr>
              <a:spcBef>
                <a:spcPts val="1800"/>
              </a:spcBef>
              <a:buFont typeface="Arial" panose="020B0604020202020204" pitchFamily="34" charset="0"/>
              <a:buChar char="•"/>
              <a:defRPr/>
            </a:pPr>
            <a:r>
              <a:rPr lang="en-GB" sz="2000" kern="0" dirty="0" smtClean="0">
                <a:latin typeface="Arial" charset="0"/>
              </a:rPr>
              <a:t>Tomohiro Kudoh to present on reservation resource collision avoidance:  detailed proposal for Option 3: define a new </a:t>
            </a:r>
            <a:r>
              <a:rPr lang="en-GB" sz="2000" i="1" kern="0" dirty="0" err="1" smtClean="0">
                <a:latin typeface="Arial" charset="0"/>
              </a:rPr>
              <a:t>resourceQuery</a:t>
            </a:r>
            <a:r>
              <a:rPr lang="en-GB" sz="2000" kern="0" dirty="0" smtClean="0">
                <a:latin typeface="Arial" charset="0"/>
              </a:rPr>
              <a:t> request.</a:t>
            </a:r>
            <a:br>
              <a:rPr lang="en-GB" sz="2000" kern="0" dirty="0" smtClean="0">
                <a:latin typeface="Arial" charset="0"/>
              </a:rPr>
            </a:br>
            <a:r>
              <a:rPr lang="en-GB" sz="2000" kern="0" dirty="0" smtClean="0">
                <a:latin typeface="Arial" charset="0"/>
              </a:rPr>
              <a:t>(20 min)</a:t>
            </a:r>
          </a:p>
          <a:p>
            <a:pPr>
              <a:spcBef>
                <a:spcPts val="1800"/>
              </a:spcBef>
              <a:defRPr/>
            </a:pPr>
            <a:r>
              <a:rPr lang="en-GB" sz="2000" kern="0" dirty="0" smtClean="0">
                <a:latin typeface="Arial" charset="0"/>
              </a:rPr>
              <a:t>Discussion</a:t>
            </a:r>
            <a:br>
              <a:rPr lang="en-GB" sz="2000" kern="0" dirty="0" smtClean="0">
                <a:latin typeface="Arial" charset="0"/>
              </a:rPr>
            </a:br>
            <a:r>
              <a:rPr lang="en-GB" sz="2000" kern="0" dirty="0" smtClean="0">
                <a:latin typeface="Arial" charset="0"/>
              </a:rPr>
              <a:t>(20 min)</a:t>
            </a: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5</a:t>
            </a:r>
            <a:endParaRPr lang="en-US" sz="3500" kern="0" dirty="0">
              <a:latin typeface="+mj-lt"/>
              <a:ea typeface="+mj-ea"/>
              <a:cs typeface="+mj-cs"/>
            </a:endParaRPr>
          </a:p>
        </p:txBody>
      </p:sp>
    </p:spTree>
    <p:extLst>
      <p:ext uri="{BB962C8B-B14F-4D97-AF65-F5344CB8AC3E}">
        <p14:creationId xmlns:p14="http://schemas.microsoft.com/office/powerpoint/2010/main" val="833231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11267" name="Content Placeholder 2"/>
          <p:cNvSpPr txBox="1">
            <a:spLocks/>
          </p:cNvSpPr>
          <p:nvPr/>
        </p:nvSpPr>
        <p:spPr bwMode="auto">
          <a:xfrm>
            <a:off x="539552" y="1700808"/>
            <a:ext cx="7632848" cy="4032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kern="0" dirty="0">
                <a:latin typeface="Arial" charset="0"/>
              </a:rPr>
              <a:t>Tomohiro Kudoh</a:t>
            </a:r>
            <a:r>
              <a:rPr lang="en-GB" sz="2000" dirty="0" smtClean="0"/>
              <a:t> </a:t>
            </a:r>
            <a:r>
              <a:rPr lang="en-GB" sz="2000" dirty="0"/>
              <a:t>to present a presentation on Felix use case.</a:t>
            </a:r>
            <a:br>
              <a:rPr lang="en-GB" sz="2000" dirty="0"/>
            </a:br>
            <a:r>
              <a:rPr lang="en-GB" sz="2000" dirty="0"/>
              <a:t>(20 min</a:t>
            </a:r>
            <a:r>
              <a:rPr lang="en-GB" sz="2000" dirty="0" smtClean="0"/>
              <a:t>)</a:t>
            </a:r>
          </a:p>
          <a:p>
            <a:pPr>
              <a:spcBef>
                <a:spcPts val="1800"/>
              </a:spcBef>
              <a:buFont typeface="Arial" panose="020B0604020202020204" pitchFamily="34" charset="0"/>
              <a:buChar char="•"/>
              <a:defRPr/>
            </a:pPr>
            <a:r>
              <a:rPr lang="en-GB" sz="2000" kern="0" dirty="0" smtClean="0">
                <a:latin typeface="Arial" charset="0"/>
              </a:rPr>
              <a:t>Group discussion on use cases</a:t>
            </a:r>
            <a:br>
              <a:rPr lang="en-GB" sz="2000" kern="0" dirty="0" smtClean="0">
                <a:latin typeface="Arial" charset="0"/>
              </a:rPr>
            </a:br>
            <a:r>
              <a:rPr lang="en-GB" sz="2000" kern="0" dirty="0" smtClean="0">
                <a:latin typeface="Arial" charset="0"/>
              </a:rPr>
              <a:t>(20 min)</a:t>
            </a: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6</a:t>
            </a:r>
            <a:endParaRPr lang="en-US" sz="3500" kern="0" dirty="0">
              <a:latin typeface="+mj-lt"/>
              <a:ea typeface="+mj-ea"/>
              <a:cs typeface="+mj-cs"/>
            </a:endParaRPr>
          </a:p>
        </p:txBody>
      </p:sp>
    </p:spTree>
    <p:extLst>
      <p:ext uri="{BB962C8B-B14F-4D97-AF65-F5344CB8AC3E}">
        <p14:creationId xmlns:p14="http://schemas.microsoft.com/office/powerpoint/2010/main" val="234136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3456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a:t>
            </a:r>
            <a:r>
              <a:rPr lang="en-US" sz="3500" kern="0" dirty="0">
                <a:latin typeface="+mj-lt"/>
                <a:ea typeface="+mj-ea"/>
                <a:cs typeface="+mj-cs"/>
              </a:rPr>
              <a:t>7</a:t>
            </a:r>
            <a:endParaRPr lang="en-US" sz="3500" kern="0" dirty="0">
              <a:latin typeface="+mj-lt"/>
              <a:ea typeface="+mj-ea"/>
              <a:cs typeface="+mj-cs"/>
            </a:endParaRPr>
          </a:p>
        </p:txBody>
      </p:sp>
      <p:sp>
        <p:nvSpPr>
          <p:cNvPr id="5" name="Content Placeholder 2"/>
          <p:cNvSpPr txBox="1">
            <a:spLocks/>
          </p:cNvSpPr>
          <p:nvPr/>
        </p:nvSpPr>
        <p:spPr bwMode="auto">
          <a:xfrm>
            <a:off x="539552" y="1700808"/>
            <a:ext cx="7632848" cy="4032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dirty="0" smtClean="0"/>
              <a:t>John MacAuley to present on using Explicit Routing Objects (</a:t>
            </a:r>
            <a:r>
              <a:rPr lang="en-GB" sz="2000" dirty="0" err="1" smtClean="0"/>
              <a:t>eros</a:t>
            </a:r>
            <a:r>
              <a:rPr lang="en-GB" sz="2000" dirty="0" smtClean="0"/>
              <a:t>) in NSI.  (20  min)</a:t>
            </a:r>
          </a:p>
          <a:p>
            <a:pPr>
              <a:spcBef>
                <a:spcPts val="1800"/>
              </a:spcBef>
              <a:buFont typeface="Arial" panose="020B0604020202020204" pitchFamily="34" charset="0"/>
              <a:buChar char="•"/>
              <a:defRPr/>
            </a:pPr>
            <a:r>
              <a:rPr lang="en-GB" sz="2000" kern="0" dirty="0" smtClean="0">
                <a:latin typeface="Arial" charset="0"/>
              </a:rPr>
              <a:t>Discussion on </a:t>
            </a:r>
            <a:r>
              <a:rPr lang="en-GB" sz="2000" kern="0" dirty="0" err="1" smtClean="0">
                <a:latin typeface="Arial" charset="0"/>
              </a:rPr>
              <a:t>eros</a:t>
            </a:r>
            <a:r>
              <a:rPr lang="en-GB" sz="2000" kern="0" dirty="0" smtClean="0">
                <a:latin typeface="Arial" charset="0"/>
              </a:rPr>
              <a:t> (10 min)</a:t>
            </a:r>
          </a:p>
          <a:p>
            <a:pPr>
              <a:spcBef>
                <a:spcPts val="1800"/>
              </a:spcBef>
              <a:buFont typeface="Arial" panose="020B0604020202020204" pitchFamily="34" charset="0"/>
              <a:buChar char="•"/>
              <a:defRPr/>
            </a:pP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extLst>
      <p:ext uri="{BB962C8B-B14F-4D97-AF65-F5344CB8AC3E}">
        <p14:creationId xmlns:p14="http://schemas.microsoft.com/office/powerpoint/2010/main" val="3780849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3456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 </a:t>
            </a:r>
            <a:r>
              <a:rPr lang="en-US" sz="3500" kern="0" dirty="0" smtClean="0">
                <a:latin typeface="+mj-lt"/>
                <a:ea typeface="+mj-ea"/>
                <a:cs typeface="+mj-cs"/>
              </a:rPr>
              <a:t>8</a:t>
            </a:r>
            <a:endParaRPr lang="en-US" sz="3500" kern="0" dirty="0">
              <a:latin typeface="+mj-lt"/>
              <a:ea typeface="+mj-ea"/>
              <a:cs typeface="+mj-cs"/>
            </a:endParaRPr>
          </a:p>
        </p:txBody>
      </p:sp>
      <p:sp>
        <p:nvSpPr>
          <p:cNvPr id="5" name="Content Placeholder 2"/>
          <p:cNvSpPr txBox="1">
            <a:spLocks/>
          </p:cNvSpPr>
          <p:nvPr/>
        </p:nvSpPr>
        <p:spPr bwMode="auto">
          <a:xfrm>
            <a:off x="539552" y="1700808"/>
            <a:ext cx="7632848" cy="4032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dirty="0" smtClean="0"/>
              <a:t>Closing off NSI v2.0 documentation.</a:t>
            </a:r>
          </a:p>
          <a:p>
            <a:pPr>
              <a:spcBef>
                <a:spcPts val="1800"/>
              </a:spcBef>
              <a:buFont typeface="Arial" panose="020B0604020202020204" pitchFamily="34" charset="0"/>
              <a:buChar char="•"/>
              <a:defRPr/>
            </a:pPr>
            <a:r>
              <a:rPr lang="en-GB" sz="2000" kern="0" dirty="0" smtClean="0">
                <a:latin typeface="Arial" charset="0"/>
              </a:rPr>
              <a:t>Guy Roberts to present on state of the NSI documents and missing features. (15 min)</a:t>
            </a:r>
          </a:p>
          <a:p>
            <a:pPr>
              <a:spcBef>
                <a:spcPts val="1800"/>
              </a:spcBef>
              <a:buFont typeface="Arial" panose="020B0604020202020204" pitchFamily="34" charset="0"/>
              <a:buChar char="•"/>
              <a:defRPr/>
            </a:pPr>
            <a:r>
              <a:rPr lang="en-GB" sz="2000" kern="0" dirty="0" smtClean="0">
                <a:latin typeface="Arial" charset="0"/>
              </a:rPr>
              <a:t>Co chairs to chair a discussion on missing features and next steps in NSI.</a:t>
            </a: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extLst>
      <p:ext uri="{BB962C8B-B14F-4D97-AF65-F5344CB8AC3E}">
        <p14:creationId xmlns:p14="http://schemas.microsoft.com/office/powerpoint/2010/main" val="1345875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9263</TotalTime>
  <Words>1086</Words>
  <Application>Microsoft Office PowerPoint</Application>
  <PresentationFormat>On-screen Show (4:3)</PresentationFormat>
  <Paragraphs>860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Arial</vt:lpstr>
      <vt:lpstr>Calibri</vt:lpstr>
      <vt:lpstr>Times</vt:lpstr>
      <vt:lpstr>Verdana</vt:lpstr>
      <vt:lpstr>OGF PowerPoint Template v1.5</vt:lpstr>
      <vt:lpstr>Network Services Interface</vt:lpstr>
      <vt:lpstr>OGF IPR Policies Apply</vt:lpstr>
      <vt:lpstr>NSI Sessions @ TNC15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546</cp:revision>
  <cp:lastPrinted>2006-08-17T17:55:00Z</cp:lastPrinted>
  <dcterms:created xsi:type="dcterms:W3CDTF">2009-03-03T10:05:42Z</dcterms:created>
  <dcterms:modified xsi:type="dcterms:W3CDTF">2015-06-12T10:14:07Z</dcterms:modified>
</cp:coreProperties>
</file>