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9" r:id="rId2"/>
    <p:sldId id="264" r:id="rId3"/>
    <p:sldId id="359" r:id="rId4"/>
    <p:sldId id="363" r:id="rId5"/>
    <p:sldId id="364" r:id="rId6"/>
    <p:sldId id="360" r:id="rId7"/>
    <p:sldId id="362" r:id="rId8"/>
    <p:sldId id="365" r:id="rId9"/>
    <p:sldId id="361" r:id="rId10"/>
    <p:sldId id="265" r:id="rId1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10</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CS Errata</a:t>
            </a:r>
            <a:endParaRPr lang="en-US" altLang="ja-JP" dirty="0" smtClean="0"/>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Guy Roberts</a:t>
            </a:r>
            <a:r>
              <a:rPr lang="en-US" altLang="ja-JP" sz="2000" kern="0" dirty="0">
                <a:latin typeface="+mn-lt"/>
                <a:ea typeface="+mn-ea"/>
              </a:rPr>
              <a:t>,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29 Sept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spcBef>
                <a:spcPts val="1200"/>
              </a:spcBef>
              <a:defRPr/>
            </a:pPr>
            <a:r>
              <a:rPr lang="en-GB" sz="2000" b="1" kern="0" dirty="0" smtClean="0">
                <a:latin typeface="Arial" charset="0"/>
              </a:rPr>
              <a:t>Issue </a:t>
            </a:r>
            <a:r>
              <a:rPr lang="en-GB" sz="2000" b="1" kern="0" dirty="0">
                <a:latin typeface="Arial" charset="0"/>
              </a:rPr>
              <a:t>1: cut and paste error section </a:t>
            </a:r>
            <a:r>
              <a:rPr lang="en-GB" sz="2000" b="1" kern="0" dirty="0" smtClean="0">
                <a:latin typeface="Arial" charset="0"/>
              </a:rPr>
              <a:t>8.4.9</a:t>
            </a:r>
          </a:p>
          <a:p>
            <a:pPr>
              <a:spcBef>
                <a:spcPts val="1200"/>
              </a:spcBef>
              <a:defRPr/>
            </a:pPr>
            <a:r>
              <a:rPr lang="en-GB" sz="1600" kern="0" dirty="0" smtClean="0">
                <a:latin typeface="Arial" charset="0"/>
              </a:rPr>
              <a:t>There is a cut and past error in section 8.4.10.  </a:t>
            </a:r>
            <a:r>
              <a:rPr lang="en-GB" sz="1600" kern="0" dirty="0">
                <a:latin typeface="Arial" charset="0"/>
              </a:rPr>
              <a:t>The quoted text should be removed as it is not applicable to the </a:t>
            </a:r>
            <a:r>
              <a:rPr lang="en-GB" sz="1600" kern="0" dirty="0" err="1" smtClean="0">
                <a:latin typeface="Arial" charset="0"/>
              </a:rPr>
              <a:t>dataPlaneStateChange</a:t>
            </a:r>
            <a:r>
              <a:rPr lang="en-GB" sz="1600" kern="0" dirty="0" smtClean="0">
                <a:latin typeface="Arial" charset="0"/>
              </a:rPr>
              <a:t>: </a:t>
            </a:r>
          </a:p>
          <a:p>
            <a:pPr>
              <a:spcBef>
                <a:spcPts val="1200"/>
              </a:spcBef>
              <a:defRPr/>
            </a:pPr>
            <a:r>
              <a:rPr lang="en-US" sz="1600" i="1" dirty="0" smtClean="0"/>
              <a:t>“The </a:t>
            </a:r>
            <a:r>
              <a:rPr lang="en-US" sz="1600" i="1" dirty="0"/>
              <a:t>originating </a:t>
            </a:r>
            <a:r>
              <a:rPr lang="en-US" sz="1600" i="1" dirty="0" err="1"/>
              <a:t>connectionId</a:t>
            </a:r>
            <a:r>
              <a:rPr lang="en-US" sz="1600" i="1" dirty="0"/>
              <a:t> and </a:t>
            </a:r>
            <a:r>
              <a:rPr lang="en-US" sz="1600" i="1" dirty="0" err="1"/>
              <a:t>uPA</a:t>
            </a:r>
            <a:r>
              <a:rPr lang="en-US" sz="1600" i="1" dirty="0"/>
              <a:t> are provided in separate elements to maintain the original context generating the data plane state change. The </a:t>
            </a:r>
            <a:r>
              <a:rPr lang="en-US" sz="1600" i="1" dirty="0" err="1"/>
              <a:t>timeStamp</a:t>
            </a:r>
            <a:r>
              <a:rPr lang="en-US" sz="1600" i="1" dirty="0"/>
              <a:t> is populated by the originating PA and propagated up the tree untouched by intermediate </a:t>
            </a:r>
            <a:r>
              <a:rPr lang="en-US" sz="1600" i="1" dirty="0" smtClean="0"/>
              <a:t>NSA”</a:t>
            </a:r>
            <a:endParaRPr lang="en-GB" sz="1600" i="1" kern="0" dirty="0" smtClean="0">
              <a:latin typeface="Arial" charset="0"/>
            </a:endParaRPr>
          </a:p>
          <a:p>
            <a:pP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6"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Errata: Issue </a:t>
            </a:r>
            <a:r>
              <a:rPr lang="en-US" sz="3500" kern="0" dirty="0" smtClean="0"/>
              <a:t>1</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3" name="Content Placeholder 2"/>
          <p:cNvSpPr txBox="1">
            <a:spLocks/>
          </p:cNvSpPr>
          <p:nvPr/>
        </p:nvSpPr>
        <p:spPr bwMode="auto">
          <a:xfrm>
            <a:off x="519112" y="1295400"/>
            <a:ext cx="8157344" cy="1656656"/>
          </a:xfrm>
          <a:prstGeom prst="rect">
            <a:avLst/>
          </a:prstGeom>
          <a:noFill/>
          <a:ln w="9525">
            <a:noFill/>
            <a:miter lim="800000"/>
            <a:headEnd/>
            <a:tailEnd/>
          </a:ln>
        </p:spPr>
        <p:txBody>
          <a:bodyPr/>
          <a:lstStyle/>
          <a:p>
            <a:pPr>
              <a:spcBef>
                <a:spcPts val="1200"/>
              </a:spcBef>
              <a:defRPr/>
            </a:pPr>
            <a:r>
              <a:rPr lang="en-GB" sz="2000" b="1" kern="0" dirty="0" smtClean="0">
                <a:latin typeface="Arial" charset="0"/>
              </a:rPr>
              <a:t>Issue </a:t>
            </a:r>
            <a:r>
              <a:rPr lang="en-GB" sz="2000" b="1" kern="0" dirty="0">
                <a:latin typeface="Arial" charset="0"/>
              </a:rPr>
              <a:t>2: Update diagrams 7 and 8 </a:t>
            </a:r>
            <a:endParaRPr lang="en-GB" sz="2000" b="1" kern="0" dirty="0" smtClean="0">
              <a:latin typeface="Arial" charset="0"/>
            </a:endParaRPr>
          </a:p>
          <a:p>
            <a:pPr marL="342900" indent="-342900">
              <a:buFont typeface="Arial" panose="020B0604020202020204" pitchFamily="34" charset="0"/>
              <a:buChar char="•"/>
              <a:defRPr/>
            </a:pPr>
            <a:endParaRPr lang="en-GB" sz="1600" kern="0" dirty="0">
              <a:latin typeface="Arial" charset="0"/>
            </a:endParaRPr>
          </a:p>
          <a:p>
            <a:pPr>
              <a:defRPr/>
            </a:pPr>
            <a:r>
              <a:rPr lang="en-GB" sz="1600" kern="0" dirty="0">
                <a:latin typeface="Arial" charset="0"/>
              </a:rPr>
              <a:t>Diagrams 7 and 8 are ambiguous because of the use of the term "In service".  It could be assumed to mean the </a:t>
            </a:r>
            <a:r>
              <a:rPr lang="en-GB" sz="1600" kern="0" dirty="0" smtClean="0">
                <a:latin typeface="Arial" charset="0"/>
              </a:rPr>
              <a:t>data plane </a:t>
            </a:r>
            <a:r>
              <a:rPr lang="en-GB" sz="1600" kern="0" dirty="0">
                <a:latin typeface="Arial" charset="0"/>
              </a:rPr>
              <a:t>is activated.  However the intent (with the decoupling of the PSM and </a:t>
            </a:r>
            <a:r>
              <a:rPr lang="en-GB" sz="1600" kern="0" dirty="0" smtClean="0">
                <a:latin typeface="Arial" charset="0"/>
              </a:rPr>
              <a:t>data plane </a:t>
            </a:r>
            <a:r>
              <a:rPr lang="en-GB" sz="1600" kern="0" dirty="0">
                <a:latin typeface="Arial" charset="0"/>
              </a:rPr>
              <a:t>activation) is to indicate that the "In service" is a primer for the </a:t>
            </a:r>
            <a:r>
              <a:rPr lang="en-GB" sz="1600" kern="0" dirty="0" smtClean="0">
                <a:latin typeface="Arial" charset="0"/>
              </a:rPr>
              <a:t>data plane </a:t>
            </a:r>
            <a:r>
              <a:rPr lang="en-GB" sz="1600" kern="0" dirty="0">
                <a:latin typeface="Arial" charset="0"/>
              </a:rPr>
              <a:t>to be activated (if it wasn't already so). </a:t>
            </a:r>
            <a:endParaRPr lang="en-GB" sz="16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pic>
        <p:nvPicPr>
          <p:cNvPr id="5" name="Picture 4" descr="\\chfile02.win.dante.org.uk\homes\guy\OGF_NSI\GFD NSI docs\NSI CS Protocol\figures\NSICSv2.0_fig_for_doc_v6-auto-manual-provisioning.PNG"/>
          <p:cNvPicPr/>
          <p:nvPr/>
        </p:nvPicPr>
        <p:blipFill>
          <a:blip r:embed="rId2">
            <a:extLst>
              <a:ext uri="{28A0092B-C50C-407E-A947-70E740481C1C}">
                <a14:useLocalDpi xmlns:a14="http://schemas.microsoft.com/office/drawing/2010/main" val="0"/>
              </a:ext>
            </a:extLst>
          </a:blip>
          <a:srcRect/>
          <a:stretch>
            <a:fillRect/>
          </a:stretch>
        </p:blipFill>
        <p:spPr bwMode="auto">
          <a:xfrm>
            <a:off x="1707338" y="3068960"/>
            <a:ext cx="5605780" cy="3721100"/>
          </a:xfrm>
          <a:prstGeom prst="rect">
            <a:avLst/>
          </a:prstGeom>
          <a:noFill/>
          <a:ln>
            <a:noFill/>
          </a:ln>
        </p:spPr>
      </p:pic>
      <p:sp>
        <p:nvSpPr>
          <p:cNvPr id="6"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Errata: Issue </a:t>
            </a:r>
            <a:r>
              <a:rPr lang="en-US" sz="3500" kern="0" dirty="0" smtClean="0"/>
              <a:t>2</a:t>
            </a:r>
            <a:endParaRPr lang="en-US" sz="3500" kern="0" dirty="0"/>
          </a:p>
        </p:txBody>
      </p:sp>
    </p:spTree>
    <p:extLst>
      <p:ext uri="{BB962C8B-B14F-4D97-AF65-F5344CB8AC3E}">
        <p14:creationId xmlns:p14="http://schemas.microsoft.com/office/powerpoint/2010/main" val="291873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fld id="{752073B5-A19E-4E46-A6D9-24DD8042F29A}" type="slidenum">
              <a:rPr lang="ja-JP" altLang="en-US" smtClean="0"/>
              <a:pPr>
                <a:defRPr/>
              </a:pPr>
              <a:t>5</a:t>
            </a:fld>
            <a:endParaRPr lang="en-US" altLang="ja-JP"/>
          </a:p>
        </p:txBody>
      </p:sp>
      <p:pic>
        <p:nvPicPr>
          <p:cNvPr id="3" name="Picture 2" descr="\\CHFILE02\Folders\guy\Desktop\release-reprovision.PNG"/>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60848"/>
            <a:ext cx="6253852" cy="4073773"/>
          </a:xfrm>
          <a:prstGeom prst="rect">
            <a:avLst/>
          </a:prstGeom>
          <a:noFill/>
          <a:ln>
            <a:noFill/>
          </a:ln>
        </p:spPr>
      </p:pic>
      <p:sp>
        <p:nvSpPr>
          <p:cNvPr id="4" name="Content Placeholder 2"/>
          <p:cNvSpPr txBox="1">
            <a:spLocks/>
          </p:cNvSpPr>
          <p:nvPr/>
        </p:nvSpPr>
        <p:spPr bwMode="auto">
          <a:xfrm>
            <a:off x="519112" y="1295400"/>
            <a:ext cx="8157344" cy="499269"/>
          </a:xfrm>
          <a:prstGeom prst="rect">
            <a:avLst/>
          </a:prstGeom>
          <a:noFill/>
          <a:ln w="9525">
            <a:noFill/>
            <a:miter lim="800000"/>
            <a:headEnd/>
            <a:tailEnd/>
          </a:ln>
        </p:spPr>
        <p:txBody>
          <a:bodyPr/>
          <a:lstStyle/>
          <a:p>
            <a:pPr>
              <a:spcBef>
                <a:spcPts val="1200"/>
              </a:spcBef>
              <a:defRPr/>
            </a:pPr>
            <a:r>
              <a:rPr lang="en-GB" sz="2000" b="1" kern="0" dirty="0" smtClean="0">
                <a:latin typeface="Arial" charset="0"/>
              </a:rPr>
              <a:t>Issue </a:t>
            </a:r>
            <a:r>
              <a:rPr lang="en-GB" sz="2000" b="1" kern="0" dirty="0">
                <a:latin typeface="Arial" charset="0"/>
              </a:rPr>
              <a:t>2: Update diagrams 7 and 8 </a:t>
            </a:r>
            <a:endParaRPr lang="en-GB" sz="2000" b="1" kern="0" dirty="0" smtClean="0">
              <a:latin typeface="Arial" charset="0"/>
            </a:endParaRPr>
          </a:p>
          <a:p>
            <a:pP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Errata: Issue </a:t>
            </a:r>
            <a:r>
              <a:rPr lang="en-US" sz="3500" kern="0" dirty="0" smtClean="0"/>
              <a:t>2</a:t>
            </a:r>
            <a:endParaRPr lang="en-US" sz="3500" kern="0" dirty="0"/>
          </a:p>
        </p:txBody>
      </p:sp>
    </p:spTree>
    <p:extLst>
      <p:ext uri="{BB962C8B-B14F-4D97-AF65-F5344CB8AC3E}">
        <p14:creationId xmlns:p14="http://schemas.microsoft.com/office/powerpoint/2010/main" val="69247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spcBef>
                <a:spcPts val="1200"/>
              </a:spcBef>
              <a:defRPr/>
            </a:pPr>
            <a:r>
              <a:rPr lang="en-GB" sz="2000" kern="0" dirty="0" smtClean="0">
                <a:latin typeface="Arial" charset="0"/>
              </a:rPr>
              <a:t>Issue </a:t>
            </a:r>
            <a:r>
              <a:rPr lang="en-GB" sz="2000" kern="0" dirty="0">
                <a:latin typeface="Arial" charset="0"/>
              </a:rPr>
              <a:t>3: remove </a:t>
            </a:r>
            <a:r>
              <a:rPr lang="en-GB" sz="2000" kern="0" dirty="0" err="1" smtClean="0">
                <a:latin typeface="Arial" charset="0"/>
              </a:rPr>
              <a:t>QueryFailedType</a:t>
            </a:r>
            <a:endParaRPr lang="en-GB" sz="2000" kern="0" dirty="0" smtClean="0">
              <a:latin typeface="Arial" charset="0"/>
            </a:endParaRPr>
          </a:p>
          <a:p>
            <a:pPr>
              <a:spcBef>
                <a:spcPts val="1200"/>
              </a:spcBef>
              <a:defRPr/>
            </a:pPr>
            <a:r>
              <a:rPr lang="en-GB" sz="1600" kern="0" dirty="0">
                <a:latin typeface="Arial" charset="0"/>
              </a:rPr>
              <a:t>The </a:t>
            </a:r>
            <a:r>
              <a:rPr lang="en-GB" sz="1600" i="1" kern="0" dirty="0" err="1" smtClean="0">
                <a:latin typeface="Arial" charset="0"/>
              </a:rPr>
              <a:t>QueryFailedType</a:t>
            </a:r>
            <a:r>
              <a:rPr lang="en-GB" sz="1600" kern="0" dirty="0" smtClean="0">
                <a:latin typeface="Arial" charset="0"/>
              </a:rPr>
              <a:t> </a:t>
            </a:r>
            <a:r>
              <a:rPr lang="en-GB" sz="1600" kern="0" dirty="0">
                <a:latin typeface="Arial" charset="0"/>
              </a:rPr>
              <a:t>type no longer exists in the schema but has been left it in the document by mistake.  The following section should be deleted: 8.5.1.16 </a:t>
            </a:r>
            <a:r>
              <a:rPr lang="en-GB" sz="1600" i="1" kern="0" dirty="0" err="1" smtClean="0">
                <a:latin typeface="Arial" charset="0"/>
              </a:rPr>
              <a:t>QueryFailedType</a:t>
            </a:r>
            <a:endParaRPr lang="en-GB" sz="1600" i="1" kern="0" dirty="0" smtClean="0">
              <a:latin typeface="Arial" charset="0"/>
            </a:endParaRPr>
          </a:p>
          <a:p>
            <a:pPr>
              <a:spcBef>
                <a:spcPts val="1200"/>
              </a:spcBef>
              <a:defRPr/>
            </a:pPr>
            <a:endParaRPr lang="en-GB" sz="1600" kern="0" dirty="0" smtClean="0">
              <a:latin typeface="Arial" charset="0"/>
            </a:endParaRPr>
          </a:p>
          <a:p>
            <a:pPr>
              <a:spcBef>
                <a:spcPts val="1200"/>
              </a:spcBef>
              <a:defRPr/>
            </a:pPr>
            <a:r>
              <a:rPr lang="en-GB" sz="2000" kern="0" dirty="0" smtClean="0">
                <a:latin typeface="Arial" charset="0"/>
              </a:rPr>
              <a:t>Issue </a:t>
            </a:r>
            <a:r>
              <a:rPr lang="en-GB" sz="2000" kern="0" dirty="0">
                <a:latin typeface="Arial" charset="0"/>
              </a:rPr>
              <a:t>4: Handling </a:t>
            </a:r>
            <a:r>
              <a:rPr lang="en-GB" sz="2000" kern="0" dirty="0" err="1">
                <a:latin typeface="Arial" charset="0"/>
              </a:rPr>
              <a:t>startTime</a:t>
            </a:r>
            <a:r>
              <a:rPr lang="en-GB" sz="2000" kern="0" dirty="0">
                <a:latin typeface="Arial" charset="0"/>
              </a:rPr>
              <a:t> in the past</a:t>
            </a:r>
            <a:endParaRPr lang="en-GB" sz="2000" kern="0" dirty="0" smtClean="0">
              <a:latin typeface="Arial" charset="0"/>
            </a:endParaRPr>
          </a:p>
          <a:p>
            <a:pPr>
              <a:defRPr/>
            </a:pPr>
            <a:endParaRPr lang="en-GB" sz="2000" kern="0" dirty="0">
              <a:latin typeface="Arial" charset="0"/>
            </a:endParaRPr>
          </a:p>
          <a:p>
            <a:pPr>
              <a:defRPr/>
            </a:pPr>
            <a:r>
              <a:rPr lang="en-GB" sz="1600" kern="0" dirty="0">
                <a:latin typeface="Arial" charset="0"/>
              </a:rPr>
              <a:t>In section 7.2 paragraph 1 (page 28), the document should state that if a </a:t>
            </a:r>
            <a:r>
              <a:rPr lang="en-GB" sz="1600" kern="0" dirty="0" err="1">
                <a:latin typeface="Arial" charset="0"/>
              </a:rPr>
              <a:t>uPA</a:t>
            </a:r>
            <a:r>
              <a:rPr lang="en-GB" sz="1600" kern="0" dirty="0">
                <a:latin typeface="Arial" charset="0"/>
              </a:rPr>
              <a:t> gets a </a:t>
            </a:r>
            <a:r>
              <a:rPr lang="en-GB" sz="1600" i="1" kern="0" dirty="0" err="1">
                <a:latin typeface="Arial" charset="0"/>
              </a:rPr>
              <a:t>startTime</a:t>
            </a:r>
            <a:r>
              <a:rPr lang="en-GB" sz="1600" kern="0" dirty="0">
                <a:latin typeface="Arial" charset="0"/>
              </a:rPr>
              <a:t> in the past, it should treat it as "now" (but not change the </a:t>
            </a:r>
            <a:r>
              <a:rPr lang="en-GB" sz="1600" i="1" kern="0" dirty="0" err="1">
                <a:latin typeface="Arial" charset="0"/>
              </a:rPr>
              <a:t>startTime</a:t>
            </a:r>
            <a:r>
              <a:rPr lang="en-GB" sz="1600" kern="0" dirty="0">
                <a:latin typeface="Arial" charset="0"/>
              </a:rPr>
              <a:t> and keep it as part of the record of the reservation).</a:t>
            </a:r>
            <a:endParaRPr lang="en-GB" sz="16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a:t>
            </a:r>
            <a:r>
              <a:rPr lang="en-US" sz="3500" kern="0" dirty="0" smtClean="0"/>
              <a:t>Errata: Issues 3 &amp; 4</a:t>
            </a:r>
            <a:endParaRPr lang="en-US" sz="3500" kern="0" dirty="0"/>
          </a:p>
        </p:txBody>
      </p:sp>
    </p:spTree>
    <p:extLst>
      <p:ext uri="{BB962C8B-B14F-4D97-AF65-F5344CB8AC3E}">
        <p14:creationId xmlns:p14="http://schemas.microsoft.com/office/powerpoint/2010/main" val="361196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467544" y="1484784"/>
            <a:ext cx="8105775" cy="4032448"/>
          </a:xfrm>
          <a:prstGeom prst="rect">
            <a:avLst/>
          </a:prstGeom>
          <a:noFill/>
          <a:ln w="9525">
            <a:noFill/>
            <a:miter lim="800000"/>
            <a:headEnd/>
            <a:tailEnd/>
          </a:ln>
        </p:spPr>
        <p:txBody>
          <a:bodyPr/>
          <a:lstStyle/>
          <a:p>
            <a:pPr>
              <a:spcBef>
                <a:spcPts val="1200"/>
              </a:spcBef>
              <a:defRPr/>
            </a:pPr>
            <a:r>
              <a:rPr lang="en-GB" sz="2000" kern="0" dirty="0" smtClean="0">
                <a:latin typeface="Arial" charset="0"/>
              </a:rPr>
              <a:t>Issue </a:t>
            </a:r>
            <a:r>
              <a:rPr lang="en-GB" sz="2000" kern="0" dirty="0">
                <a:latin typeface="Arial" charset="0"/>
              </a:rPr>
              <a:t>5: Add SOAP fault handling to the NSI Message Transport </a:t>
            </a:r>
            <a:r>
              <a:rPr lang="en-GB" sz="2000" kern="0" dirty="0" smtClean="0">
                <a:latin typeface="Arial" charset="0"/>
              </a:rPr>
              <a:t>section</a:t>
            </a:r>
          </a:p>
          <a:p>
            <a:pPr>
              <a:spcBef>
                <a:spcPts val="1200"/>
              </a:spcBef>
              <a:defRPr/>
            </a:pPr>
            <a:r>
              <a:rPr lang="en-GB" sz="1600" kern="0" dirty="0" smtClean="0">
                <a:latin typeface="Arial" charset="0"/>
              </a:rPr>
              <a:t>The following text has </a:t>
            </a:r>
            <a:r>
              <a:rPr lang="en-GB" sz="1600" kern="0" dirty="0">
                <a:latin typeface="Arial" charset="0"/>
              </a:rPr>
              <a:t>been added to </a:t>
            </a:r>
            <a:r>
              <a:rPr lang="en-GB" sz="1600" kern="0" dirty="0" smtClean="0">
                <a:latin typeface="Arial" charset="0"/>
              </a:rPr>
              <a:t>make </a:t>
            </a:r>
            <a:r>
              <a:rPr lang="en-GB" sz="1600" kern="0" dirty="0">
                <a:latin typeface="Arial" charset="0"/>
              </a:rPr>
              <a:t>it the responsibility of the NSA receiving the SOAP fault to map the </a:t>
            </a:r>
            <a:r>
              <a:rPr lang="en-GB" sz="1600" kern="0" dirty="0" err="1">
                <a:latin typeface="Arial" charset="0"/>
              </a:rPr>
              <a:t>serviceException</a:t>
            </a:r>
            <a:r>
              <a:rPr lang="en-GB" sz="1600" kern="0" dirty="0">
                <a:latin typeface="Arial" charset="0"/>
              </a:rPr>
              <a:t> from the SOAP fault through to the appropriate Failed or error </a:t>
            </a:r>
            <a:r>
              <a:rPr lang="en-GB" sz="1600" kern="0" dirty="0" smtClean="0">
                <a:latin typeface="Arial" charset="0"/>
              </a:rPr>
              <a:t>message:</a:t>
            </a:r>
          </a:p>
          <a:p>
            <a:pPr>
              <a:spcBef>
                <a:spcPts val="1200"/>
              </a:spcBef>
              <a:defRPr/>
            </a:pPr>
            <a:r>
              <a:rPr lang="en-GB" sz="1600" i="1" kern="0" dirty="0" smtClean="0">
                <a:latin typeface="Arial" charset="0"/>
              </a:rPr>
              <a:t>“If </a:t>
            </a:r>
            <a:r>
              <a:rPr lang="en-GB" sz="1600" i="1" kern="0" dirty="0">
                <a:latin typeface="Arial" charset="0"/>
              </a:rPr>
              <a:t>any of the above parameters are malformed or omitted from the request message, the provider may not have the necessary information to return a failed or error message using the (asynchronous) </a:t>
            </a:r>
            <a:r>
              <a:rPr lang="en-GB" sz="1600" i="1" kern="0" dirty="0" err="1">
                <a:latin typeface="Arial" charset="0"/>
              </a:rPr>
              <a:t>callback</a:t>
            </a:r>
            <a:r>
              <a:rPr lang="en-GB" sz="1600" i="1" kern="0" dirty="0">
                <a:latin typeface="Arial" charset="0"/>
              </a:rPr>
              <a:t> mechanism.  As such, the provider can use a (synchronous) SOAP fault to indicate a problem.  If the requester receiving the SOAP fault is an AG, it should not propagate the SOAP fault up stream verbatim, but translate it into an appropriate failed or error message.  The example (see Figure 12) below shows how a SOAP fault generated due to a malformed reserve message is translated by the AG to a </a:t>
            </a:r>
            <a:r>
              <a:rPr lang="en-GB" sz="1600" i="1" kern="0" dirty="0" err="1">
                <a:latin typeface="Arial" charset="0"/>
              </a:rPr>
              <a:t>reservedFailed</a:t>
            </a:r>
            <a:r>
              <a:rPr lang="en-GB" sz="1600" i="1" kern="0" dirty="0">
                <a:latin typeface="Arial" charset="0"/>
              </a:rPr>
              <a:t> message to the </a:t>
            </a:r>
            <a:r>
              <a:rPr lang="en-GB" sz="1600" i="1" kern="0" dirty="0" err="1">
                <a:latin typeface="Arial" charset="0"/>
              </a:rPr>
              <a:t>uPA</a:t>
            </a:r>
            <a:r>
              <a:rPr lang="en-GB" sz="1600" i="1" kern="0" dirty="0" smtClean="0">
                <a:latin typeface="Arial" charset="0"/>
              </a:rPr>
              <a:t>.”</a:t>
            </a:r>
            <a:endParaRPr lang="en-GB" sz="1600" i="1"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3568" y="18864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Errata: Issue </a:t>
            </a:r>
            <a:r>
              <a:rPr lang="en-US" sz="3500" kern="0" dirty="0" smtClean="0"/>
              <a:t>5</a:t>
            </a:r>
            <a:endParaRPr lang="en-US" sz="3500" kern="0" dirty="0"/>
          </a:p>
        </p:txBody>
      </p:sp>
    </p:spTree>
    <p:extLst>
      <p:ext uri="{BB962C8B-B14F-4D97-AF65-F5344CB8AC3E}">
        <p14:creationId xmlns:p14="http://schemas.microsoft.com/office/powerpoint/2010/main" val="721015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fld id="{752073B5-A19E-4E46-A6D9-24DD8042F29A}" type="slidenum">
              <a:rPr lang="ja-JP" altLang="en-US" smtClean="0"/>
              <a:pPr>
                <a:defRPr/>
              </a:pPr>
              <a:t>8</a:t>
            </a:fld>
            <a:endParaRPr lang="en-US" altLang="ja-JP"/>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71600" y="2276872"/>
            <a:ext cx="6980282" cy="3748461"/>
          </a:xfrm>
          <a:prstGeom prst="rect">
            <a:avLst/>
          </a:prstGeom>
        </p:spPr>
      </p:pic>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v2.1 Errata: Issue 5</a:t>
            </a:r>
            <a:endParaRPr lang="en-US" sz="3500" kern="0" dirty="0"/>
          </a:p>
        </p:txBody>
      </p:sp>
    </p:spTree>
    <p:extLst>
      <p:ext uri="{BB962C8B-B14F-4D97-AF65-F5344CB8AC3E}">
        <p14:creationId xmlns:p14="http://schemas.microsoft.com/office/powerpoint/2010/main" val="262325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a:spcBef>
                <a:spcPts val="1200"/>
              </a:spcBef>
              <a:defRPr/>
            </a:pPr>
            <a:r>
              <a:rPr lang="en-GB" sz="2000" kern="0" dirty="0" smtClean="0">
                <a:latin typeface="Arial" charset="0"/>
              </a:rPr>
              <a:t>Issue </a:t>
            </a:r>
            <a:r>
              <a:rPr lang="en-GB" sz="2000" kern="0" dirty="0">
                <a:latin typeface="Arial" charset="0"/>
              </a:rPr>
              <a:t>6: Handling </a:t>
            </a:r>
            <a:r>
              <a:rPr lang="en-GB" sz="2000" kern="0" dirty="0" err="1">
                <a:latin typeface="Arial" charset="0"/>
              </a:rPr>
              <a:t>reserveFailed</a:t>
            </a:r>
            <a:r>
              <a:rPr lang="en-GB" sz="2000" kern="0" dirty="0">
                <a:latin typeface="Arial" charset="0"/>
              </a:rPr>
              <a:t> in the </a:t>
            </a:r>
            <a:r>
              <a:rPr lang="en-GB" sz="2000" kern="0" dirty="0" smtClean="0">
                <a:latin typeface="Arial" charset="0"/>
              </a:rPr>
              <a:t>AG</a:t>
            </a:r>
          </a:p>
          <a:p>
            <a:pPr marL="342900" indent="-342900">
              <a:spcBef>
                <a:spcPts val="1200"/>
              </a:spcBef>
              <a:buFont typeface="Arial" panose="020B0604020202020204" pitchFamily="34" charset="0"/>
              <a:buChar char="•"/>
              <a:defRPr/>
            </a:pPr>
            <a:r>
              <a:rPr lang="en-GB" sz="1600" kern="0" dirty="0">
                <a:latin typeface="Arial" charset="0"/>
              </a:rPr>
              <a:t>The aggregator description needs an additional explanation of </a:t>
            </a:r>
            <a:r>
              <a:rPr lang="en-GB" sz="1600" kern="0" dirty="0" err="1">
                <a:latin typeface="Arial" charset="0"/>
              </a:rPr>
              <a:t>howThe</a:t>
            </a:r>
            <a:r>
              <a:rPr lang="en-GB" sz="1600" kern="0" dirty="0">
                <a:latin typeface="Arial" charset="0"/>
              </a:rPr>
              <a:t> </a:t>
            </a:r>
            <a:r>
              <a:rPr lang="en-GB" sz="1600" kern="0" dirty="0" err="1">
                <a:latin typeface="Arial" charset="0"/>
              </a:rPr>
              <a:t>reserveFailed</a:t>
            </a:r>
            <a:r>
              <a:rPr lang="en-GB" sz="1600" kern="0" dirty="0">
                <a:latin typeface="Arial" charset="0"/>
              </a:rPr>
              <a:t> message from child NSAs are to be aggregated before passing up the tree.  Change the coordinator functionality to get all failed messages back to the requester instead of just the first one as defined in the pseudo code </a:t>
            </a:r>
            <a:r>
              <a:rPr lang="en-GB" sz="1600" kern="0" dirty="0" smtClean="0">
                <a:latin typeface="Arial" charset="0"/>
              </a:rPr>
              <a:t>now</a:t>
            </a:r>
          </a:p>
          <a:p>
            <a:pPr marL="342900" indent="-342900">
              <a:spcBef>
                <a:spcPts val="1200"/>
              </a:spcBef>
              <a:buFont typeface="Arial" panose="020B0604020202020204" pitchFamily="34" charset="0"/>
              <a:buChar char="•"/>
              <a:defRPr/>
            </a:pPr>
            <a:endParaRPr lang="en-GB" sz="1600" kern="0" dirty="0" smtClean="0">
              <a:latin typeface="Arial" charset="0"/>
            </a:endParaRPr>
          </a:p>
          <a:p>
            <a:pPr>
              <a:spcBef>
                <a:spcPts val="1200"/>
              </a:spcBef>
              <a:defRPr/>
            </a:pPr>
            <a:r>
              <a:rPr lang="en-US" sz="2000" dirty="0"/>
              <a:t>Issue 7: </a:t>
            </a:r>
            <a:r>
              <a:rPr lang="en-US" sz="2000" dirty="0" err="1" smtClean="0"/>
              <a:t>ero</a:t>
            </a:r>
            <a:endParaRPr lang="en-US" sz="2000" dirty="0" smtClean="0"/>
          </a:p>
          <a:p>
            <a:pPr marL="800100" lvl="1" indent="-342900">
              <a:buFont typeface="Arial" panose="020B0604020202020204" pitchFamily="34" charset="0"/>
              <a:buChar char="•"/>
              <a:defRPr/>
            </a:pPr>
            <a:r>
              <a:rPr lang="en-GB" sz="1600" kern="0" dirty="0">
                <a:latin typeface="Arial" charset="0"/>
              </a:rPr>
              <a:t>Merge the document draft-gwdi-macauley-nsi_ero-v03 with the CS document</a:t>
            </a:r>
            <a:endParaRPr lang="en-GB" sz="16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CS </a:t>
            </a:r>
            <a:r>
              <a:rPr lang="en-US" sz="3500" kern="0" dirty="0"/>
              <a:t>v2.1 Errata: </a:t>
            </a:r>
            <a:r>
              <a:rPr lang="en-US" sz="3500" kern="0" dirty="0" smtClean="0"/>
              <a:t>Issues 6 &amp; 7</a:t>
            </a:r>
            <a:endParaRPr lang="en-US" sz="3500" kern="0" dirty="0"/>
          </a:p>
        </p:txBody>
      </p:sp>
    </p:spTree>
    <p:extLst>
      <p:ext uri="{BB962C8B-B14F-4D97-AF65-F5344CB8AC3E}">
        <p14:creationId xmlns:p14="http://schemas.microsoft.com/office/powerpoint/2010/main" val="371708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9590</TotalTime>
  <Words>1070</Words>
  <Application>Microsoft Office PowerPoint</Application>
  <PresentationFormat>On-screen Show (4:3)</PresentationFormat>
  <Paragraphs>194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Times</vt:lpstr>
      <vt:lpstr>Verdana</vt:lpstr>
      <vt:lpstr>OGF PowerPoint Template v1.5</vt:lpstr>
      <vt:lpstr>Network Services Interface</vt:lpstr>
      <vt:lpstr>OGF IPR Policies Apply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596</cp:revision>
  <cp:lastPrinted>2006-08-17T17:55:00Z</cp:lastPrinted>
  <dcterms:created xsi:type="dcterms:W3CDTF">2009-03-03T10:05:42Z</dcterms:created>
  <dcterms:modified xsi:type="dcterms:W3CDTF">2015-09-25T15:16:58Z</dcterms:modified>
</cp:coreProperties>
</file>