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9" r:id="rId2"/>
    <p:sldId id="264" r:id="rId3"/>
    <p:sldId id="337" r:id="rId4"/>
    <p:sldId id="338" r:id="rId5"/>
    <p:sldId id="339" r:id="rId6"/>
    <p:sldId id="340" r:id="rId7"/>
    <p:sldId id="345" r:id="rId8"/>
    <p:sldId id="342" r:id="rId9"/>
    <p:sldId id="343" r:id="rId10"/>
    <p:sldId id="344" r:id="rId11"/>
    <p:sldId id="346" r:id="rId12"/>
    <p:sldId id="265" r:id="rId1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8FF"/>
    <a:srgbClr val="5DA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2"/>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5F49FCD8-2A59-4336-AB4E-B181AFB43BEF}" type="slidenum">
              <a:rPr lang="ja-JP" altLang="en-US"/>
              <a:pPr>
                <a:defRPr/>
              </a:pPr>
              <a:t>‹#›</a:t>
            </a:fld>
            <a:endParaRPr lang="en-US" altLang="ja-JP"/>
          </a:p>
        </p:txBody>
      </p:sp>
    </p:spTree>
    <p:extLst>
      <p:ext uri="{BB962C8B-B14F-4D97-AF65-F5344CB8AC3E}">
        <p14:creationId xmlns:p14="http://schemas.microsoft.com/office/powerpoint/2010/main" val="2630435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altLang="ja-JP"/>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EA7DF67-5CEC-4D29-AF06-8B018A9D05D3}" type="slidenum">
              <a:rPr lang="ja-JP" altLang="en-US"/>
              <a:pPr>
                <a:defRPr/>
              </a:pPr>
              <a:t>‹#›</a:t>
            </a:fld>
            <a:endParaRPr lang="en-US" altLang="ja-JP"/>
          </a:p>
        </p:txBody>
      </p:sp>
    </p:spTree>
    <p:extLst>
      <p:ext uri="{BB962C8B-B14F-4D97-AF65-F5344CB8AC3E}">
        <p14:creationId xmlns:p14="http://schemas.microsoft.com/office/powerpoint/2010/main" val="30974585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64DC3-0B96-4807-8E2F-227CE06905CB}" type="slidenum">
              <a:rPr lang="ja-JP" altLang="en-US" sz="1200" smtClean="0"/>
              <a:pPr/>
              <a:t>2</a:t>
            </a:fld>
            <a:endParaRPr lang="en-US" altLang="ja-JP"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IPR Notices Note Well for OGF meetings</a:t>
            </a:r>
          </a:p>
        </p:txBody>
      </p:sp>
    </p:spTree>
    <p:extLst>
      <p:ext uri="{BB962C8B-B14F-4D97-AF65-F5344CB8AC3E}">
        <p14:creationId xmlns:p14="http://schemas.microsoft.com/office/powerpoint/2010/main" val="312737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694708-6421-4A99-9CA8-7D23BB57A77E}" type="slidenum">
              <a:rPr lang="ja-JP" altLang="en-US" sz="1200" smtClean="0"/>
              <a:pPr/>
              <a:t>12</a:t>
            </a:fld>
            <a:endParaRPr lang="en-US" altLang="ja-JP" sz="1200"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ja-JP" smtClean="0">
                <a:latin typeface="Arial" panose="020B0604020202020204" pitchFamily="34" charset="0"/>
                <a:ea typeface="ＭＳ Ｐゴシック" panose="020B0600070205080204" pitchFamily="34" charset="-128"/>
              </a:rPr>
              <a:t>OGF Full Copyright Notice if necessary</a:t>
            </a:r>
          </a:p>
        </p:txBody>
      </p:sp>
    </p:spTree>
    <p:extLst>
      <p:ext uri="{BB962C8B-B14F-4D97-AF65-F5344CB8AC3E}">
        <p14:creationId xmlns:p14="http://schemas.microsoft.com/office/powerpoint/2010/main" val="3579742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
        <p:nvSpPr>
          <p:cNvPr id="7180" name="Rectangle 12"/>
          <p:cNvSpPr>
            <a:spLocks noGrp="1" noChangeArrowheads="1"/>
          </p:cNvSpPr>
          <p:nvPr>
            <p:ph type="ctrTitle" sz="quarter"/>
          </p:nvPr>
        </p:nvSpPr>
        <p:spPr>
          <a:xfrm>
            <a:off x="1447800" y="2743200"/>
            <a:ext cx="7696200" cy="1143000"/>
          </a:xfrm>
        </p:spPr>
        <p:txBody>
          <a:bodyPr/>
          <a:lstStyle>
            <a:lvl1pPr>
              <a:defRPr b="1"/>
            </a:lvl1pPr>
          </a:lstStyle>
          <a:p>
            <a:r>
              <a:rPr lang="en-US" altLang="ja-JP"/>
              <a:t>Titelmasterformat durch Klicken bearbeiten</a:t>
            </a:r>
          </a:p>
        </p:txBody>
      </p:sp>
      <p:sp>
        <p:nvSpPr>
          <p:cNvPr id="7181" name="Rectangle 13"/>
          <p:cNvSpPr>
            <a:spLocks noGrp="1" noChangeArrowheads="1"/>
          </p:cNvSpPr>
          <p:nvPr>
            <p:ph type="subTitle" sz="quarter" idx="1"/>
          </p:nvPr>
        </p:nvSpPr>
        <p:spPr>
          <a:xfrm>
            <a:off x="1524000" y="3657600"/>
            <a:ext cx="7620000" cy="533400"/>
          </a:xfrm>
          <a:solidFill>
            <a:srgbClr val="5DAD41"/>
          </a:solidFill>
        </p:spPr>
        <p:txBody>
          <a:bodyPr/>
          <a:lstStyle>
            <a:lvl1pPr marL="0" indent="0">
              <a:buFont typeface="Times" pitchFamily="18" charset="0"/>
              <a:buNone/>
              <a:defRPr sz="2800">
                <a:solidFill>
                  <a:schemeClr val="bg1"/>
                </a:solidFill>
              </a:defRPr>
            </a:lvl1pPr>
          </a:lstStyle>
          <a:p>
            <a:r>
              <a:rPr lang="en-US" altLang="ja-JP"/>
              <a:t>Formatvorlage des Untertitelmasters durch Klicken bearbeiten</a:t>
            </a:r>
          </a:p>
        </p:txBody>
      </p:sp>
    </p:spTree>
    <p:extLst>
      <p:ext uri="{BB962C8B-B14F-4D97-AF65-F5344CB8AC3E}">
        <p14:creationId xmlns:p14="http://schemas.microsoft.com/office/powerpoint/2010/main" val="21434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013D6246-C761-4509-B168-9DDF3A436D9A}" type="slidenum">
              <a:rPr lang="ja-JP" altLang="en-US"/>
              <a:pPr>
                <a:defRPr/>
              </a:pPr>
              <a:t>‹#›</a:t>
            </a:fld>
            <a:endParaRPr lang="en-US" altLang="ja-JP"/>
          </a:p>
        </p:txBody>
      </p:sp>
    </p:spTree>
    <p:extLst>
      <p:ext uri="{BB962C8B-B14F-4D97-AF65-F5344CB8AC3E}">
        <p14:creationId xmlns:p14="http://schemas.microsoft.com/office/powerpoint/2010/main" val="250568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1524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3C5AD34D-A9E5-421C-B475-097DFBA911B4}" type="slidenum">
              <a:rPr lang="ja-JP" altLang="en-US"/>
              <a:pPr>
                <a:defRPr/>
              </a:pPr>
              <a:t>‹#›</a:t>
            </a:fld>
            <a:endParaRPr lang="en-US" altLang="ja-JP"/>
          </a:p>
        </p:txBody>
      </p:sp>
    </p:spTree>
    <p:extLst>
      <p:ext uri="{BB962C8B-B14F-4D97-AF65-F5344CB8AC3E}">
        <p14:creationId xmlns:p14="http://schemas.microsoft.com/office/powerpoint/2010/main" val="273405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fld id="{DF3FB36B-1BD4-495E-BD16-8A0CAFCF94FB}" type="slidenum">
              <a:rPr lang="ja-JP" altLang="en-US"/>
              <a:pPr>
                <a:defRPr/>
              </a:pPr>
              <a:t>‹#›</a:t>
            </a:fld>
            <a:endParaRPr lang="en-US" altLang="ja-JP"/>
          </a:p>
        </p:txBody>
      </p:sp>
    </p:spTree>
    <p:extLst>
      <p:ext uri="{BB962C8B-B14F-4D97-AF65-F5344CB8AC3E}">
        <p14:creationId xmlns:p14="http://schemas.microsoft.com/office/powerpoint/2010/main" val="3356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fld id="{4C3191DE-DF7F-4B83-B535-7A437BC964E6}" type="slidenum">
              <a:rPr lang="ja-JP" altLang="en-US"/>
              <a:pPr>
                <a:defRPr/>
              </a:pPr>
              <a:t>‹#›</a:t>
            </a:fld>
            <a:endParaRPr lang="en-US" altLang="ja-JP"/>
          </a:p>
        </p:txBody>
      </p:sp>
    </p:spTree>
    <p:extLst>
      <p:ext uri="{BB962C8B-B14F-4D97-AF65-F5344CB8AC3E}">
        <p14:creationId xmlns:p14="http://schemas.microsoft.com/office/powerpoint/2010/main" val="33453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524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fld id="{6E2F997B-2500-4618-A032-BC42770F3815}" type="slidenum">
              <a:rPr lang="ja-JP" altLang="en-US"/>
              <a:pPr>
                <a:defRPr/>
              </a:pPr>
              <a:t>‹#›</a:t>
            </a:fld>
            <a:endParaRPr lang="en-US" altLang="ja-JP"/>
          </a:p>
        </p:txBody>
      </p:sp>
    </p:spTree>
    <p:extLst>
      <p:ext uri="{BB962C8B-B14F-4D97-AF65-F5344CB8AC3E}">
        <p14:creationId xmlns:p14="http://schemas.microsoft.com/office/powerpoint/2010/main" val="128399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fld id="{645F22B5-9C04-443A-86A8-BF10C46EB0BC}" type="slidenum">
              <a:rPr lang="ja-JP" altLang="en-US"/>
              <a:pPr>
                <a:defRPr/>
              </a:pPr>
              <a:t>‹#›</a:t>
            </a:fld>
            <a:endParaRPr lang="en-US" altLang="ja-JP"/>
          </a:p>
        </p:txBody>
      </p:sp>
    </p:spTree>
    <p:extLst>
      <p:ext uri="{BB962C8B-B14F-4D97-AF65-F5344CB8AC3E}">
        <p14:creationId xmlns:p14="http://schemas.microsoft.com/office/powerpoint/2010/main" val="96694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fld id="{69F4127C-D5F9-43C1-80B4-F82E1A939334}" type="slidenum">
              <a:rPr lang="ja-JP" altLang="en-US"/>
              <a:pPr>
                <a:defRPr/>
              </a:pPr>
              <a:t>‹#›</a:t>
            </a:fld>
            <a:endParaRPr lang="en-US" altLang="ja-JP"/>
          </a:p>
        </p:txBody>
      </p:sp>
    </p:spTree>
    <p:extLst>
      <p:ext uri="{BB962C8B-B14F-4D97-AF65-F5344CB8AC3E}">
        <p14:creationId xmlns:p14="http://schemas.microsoft.com/office/powerpoint/2010/main" val="396652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752073B5-A19E-4E46-A6D9-24DD8042F29A}" type="slidenum">
              <a:rPr lang="ja-JP" altLang="en-US"/>
              <a:pPr>
                <a:defRPr/>
              </a:pPr>
              <a:t>‹#›</a:t>
            </a:fld>
            <a:endParaRPr lang="en-US" altLang="ja-JP"/>
          </a:p>
        </p:txBody>
      </p:sp>
    </p:spTree>
    <p:extLst>
      <p:ext uri="{BB962C8B-B14F-4D97-AF65-F5344CB8AC3E}">
        <p14:creationId xmlns:p14="http://schemas.microsoft.com/office/powerpoint/2010/main" val="307220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1D8700C3-A505-4093-8518-E67FE7B55868}" type="slidenum">
              <a:rPr lang="ja-JP" altLang="en-US"/>
              <a:pPr>
                <a:defRPr/>
              </a:pPr>
              <a:t>‹#›</a:t>
            </a:fld>
            <a:endParaRPr lang="en-US" altLang="ja-JP"/>
          </a:p>
        </p:txBody>
      </p:sp>
    </p:spTree>
    <p:extLst>
      <p:ext uri="{BB962C8B-B14F-4D97-AF65-F5344CB8AC3E}">
        <p14:creationId xmlns:p14="http://schemas.microsoft.com/office/powerpoint/2010/main" val="290384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fld id="{E42738C8-ABA2-4046-AB31-1D5AD94504A9}" type="slidenum">
              <a:rPr lang="ja-JP" altLang="en-US"/>
              <a:pPr>
                <a:defRPr/>
              </a:pPr>
              <a:t>‹#›</a:t>
            </a:fld>
            <a:endParaRPr lang="en-US" altLang="ja-JP"/>
          </a:p>
        </p:txBody>
      </p:sp>
    </p:spTree>
    <p:extLst>
      <p:ext uri="{BB962C8B-B14F-4D97-AF65-F5344CB8AC3E}">
        <p14:creationId xmlns:p14="http://schemas.microsoft.com/office/powerpoint/2010/main" val="20828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1981200" y="6400800"/>
            <a:ext cx="533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100">
                <a:solidFill>
                  <a:schemeClr val="bg2"/>
                </a:solidFill>
              </a:defRPr>
            </a:lvl1pPr>
          </a:lstStyle>
          <a:p>
            <a:pPr>
              <a:defRPr/>
            </a:pPr>
            <a:fld id="{62C15938-01A7-49EA-82E6-22929E770880}" type="slidenum">
              <a:rPr lang="ja-JP" altLang="en-US"/>
              <a:pPr>
                <a:defRPr/>
              </a:pPr>
              <a:t>‹#›</a:t>
            </a:fld>
            <a:endParaRPr lang="en-US" altLang="ja-JP"/>
          </a:p>
        </p:txBody>
      </p:sp>
      <p:sp>
        <p:nvSpPr>
          <p:cNvPr id="1027" name="Rectangle 11"/>
          <p:cNvSpPr>
            <a:spLocks noChangeArrowheads="1"/>
          </p:cNvSpPr>
          <p:nvPr/>
        </p:nvSpPr>
        <p:spPr bwMode="auto">
          <a:xfrm>
            <a:off x="0" y="1066800"/>
            <a:ext cx="9144000" cy="76200"/>
          </a:xfrm>
          <a:prstGeom prst="rect">
            <a:avLst/>
          </a:prstGeom>
          <a:solidFill>
            <a:srgbClr val="5DAD4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algn="r"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Clr>
                <a:schemeClr val="accent2"/>
              </a:buClr>
              <a:buFont typeface="Times" panose="02020603050405020304" pitchFamily="18" charset="0"/>
              <a:buNone/>
              <a:defRPr/>
            </a:pPr>
            <a:endParaRPr lang="ja-JP" altLang="en-US" sz="2800" smtClean="0">
              <a:solidFill>
                <a:schemeClr val="bg1"/>
              </a:solidFill>
            </a:endParaRPr>
          </a:p>
        </p:txBody>
      </p:sp>
      <p:sp>
        <p:nvSpPr>
          <p:cNvPr id="1028" name="Rectangle 17"/>
          <p:cNvSpPr>
            <a:spLocks noGrp="1" noChangeArrowheads="1"/>
          </p:cNvSpPr>
          <p:nvPr>
            <p:ph type="title"/>
          </p:nvPr>
        </p:nvSpPr>
        <p:spPr bwMode="auto">
          <a:xfrm>
            <a:off x="685800" y="1524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smtClean="0"/>
              <a:t>Titelmasterformat durch Klicken bearbeiten</a:t>
            </a:r>
          </a:p>
        </p:txBody>
      </p:sp>
      <p:sp>
        <p:nvSpPr>
          <p:cNvPr id="2" name="Rectangle 18"/>
          <p:cNvSpPr>
            <a:spLocks noGrp="1" noChangeArrowheads="1"/>
          </p:cNvSpPr>
          <p:nvPr>
            <p:ph type="body" idx="1"/>
          </p:nvPr>
        </p:nvSpPr>
        <p:spPr bwMode="auto">
          <a:xfrm>
            <a:off x="685800" y="1524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Textmasterformate durch Klicken bearbeiten</a:t>
            </a:r>
          </a:p>
          <a:p>
            <a:pPr lvl="1"/>
            <a:r>
              <a:rPr lang="en-US" altLang="ja-JP" smtClean="0"/>
              <a:t>Zweite Ebene</a:t>
            </a:r>
          </a:p>
          <a:p>
            <a:pPr lvl="2"/>
            <a:r>
              <a:rPr lang="en-US" altLang="ja-JP" smtClean="0"/>
              <a:t>Dritte Ebene</a:t>
            </a:r>
          </a:p>
          <a:p>
            <a:pPr lvl="3"/>
            <a:r>
              <a:rPr lang="en-US" altLang="ja-JP" smtClean="0"/>
              <a:t>Vierte Ebene</a:t>
            </a:r>
          </a:p>
          <a:p>
            <a:pPr lvl="4"/>
            <a:r>
              <a:rPr lang="en-US" altLang="ja-JP" smtClean="0"/>
              <a:t>Fünfte Ebene</a:t>
            </a:r>
          </a:p>
        </p:txBody>
      </p:sp>
      <p:sp>
        <p:nvSpPr>
          <p:cNvPr id="1030" name="Text Box 21"/>
          <p:cNvSpPr txBox="1">
            <a:spLocks noChangeArrowheads="1"/>
          </p:cNvSpPr>
          <p:nvPr/>
        </p:nvSpPr>
        <p:spPr bwMode="auto">
          <a:xfrm>
            <a:off x="990600" y="6477000"/>
            <a:ext cx="13716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algn="r"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algn="r"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algn="r"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algn="r" eaLnBrk="0" fontAlgn="base" hangingPunct="0">
              <a:spcBef>
                <a:spcPct val="0"/>
              </a:spcBef>
              <a:spcAft>
                <a:spcPct val="0"/>
              </a:spcAft>
              <a:defRPr sz="2400">
                <a:solidFill>
                  <a:schemeClr val="tx1"/>
                </a:solidFill>
                <a:latin typeface="Arial" charset="0"/>
                <a:ea typeface="ＭＳ Ｐゴシック" pitchFamily="34" charset="-128"/>
              </a:defRPr>
            </a:lvl9pPr>
          </a:lstStyle>
          <a:p>
            <a:pPr>
              <a:spcBef>
                <a:spcPct val="50000"/>
              </a:spcBef>
              <a:defRPr/>
            </a:pPr>
            <a:r>
              <a:rPr lang="en-US" altLang="ja-JP" sz="600" smtClean="0"/>
              <a:t>© 2006 Open Grid Forum</a:t>
            </a:r>
          </a:p>
        </p:txBody>
      </p:sp>
    </p:spTree>
  </p:cSld>
  <p:clrMap bg1="lt1" tx1="dk1" bg2="lt2" tx2="dk2" accent1="accent1" accent2="accent2" accent3="accent3" accent4="accent4" accent5="accent5" accent6="accent6" hlink="hlink" folHlink="folHlink"/>
  <p:sldLayoutIdLst>
    <p:sldLayoutId id="2147484847" r:id="rId1"/>
    <p:sldLayoutId id="2147484837" r:id="rId2"/>
    <p:sldLayoutId id="2147484838" r:id="rId3"/>
    <p:sldLayoutId id="2147484839" r:id="rId4"/>
    <p:sldLayoutId id="2147484840" r:id="rId5"/>
    <p:sldLayoutId id="2147484841" r:id="rId6"/>
    <p:sldLayoutId id="2147484842" r:id="rId7"/>
    <p:sldLayoutId id="2147484843" r:id="rId8"/>
    <p:sldLayoutId id="2147484844" r:id="rId9"/>
    <p:sldLayoutId id="2147484845" r:id="rId10"/>
    <p:sldLayoutId id="2147484846" r:id="rId11"/>
  </p:sldLayoutIdLst>
  <p:hf sldNum="0" hdr="0" dt="0"/>
  <p:txStyles>
    <p:titleStyle>
      <a:lvl1pPr algn="l" rtl="0" eaLnBrk="0" fontAlgn="base" hangingPunct="0">
        <a:spcBef>
          <a:spcPct val="0"/>
        </a:spcBef>
        <a:spcAft>
          <a:spcPct val="0"/>
        </a:spcAft>
        <a:defRPr sz="3500">
          <a:solidFill>
            <a:schemeClr val="tx1"/>
          </a:solidFill>
          <a:latin typeface="+mj-lt"/>
          <a:ea typeface="+mj-ea"/>
          <a:cs typeface="+mj-cs"/>
        </a:defRPr>
      </a:lvl1pPr>
      <a:lvl2pPr algn="l" rtl="0" eaLnBrk="0" fontAlgn="base" hangingPunct="0">
        <a:spcBef>
          <a:spcPct val="0"/>
        </a:spcBef>
        <a:spcAft>
          <a:spcPct val="0"/>
        </a:spcAft>
        <a:defRPr sz="3500">
          <a:solidFill>
            <a:schemeClr val="tx1"/>
          </a:solidFill>
          <a:latin typeface="Arial" charset="0"/>
          <a:ea typeface="ＭＳ Ｐゴシック" pitchFamily="1" charset="-128"/>
        </a:defRPr>
      </a:lvl2pPr>
      <a:lvl3pPr algn="l" rtl="0" eaLnBrk="0" fontAlgn="base" hangingPunct="0">
        <a:spcBef>
          <a:spcPct val="0"/>
        </a:spcBef>
        <a:spcAft>
          <a:spcPct val="0"/>
        </a:spcAft>
        <a:defRPr sz="3500">
          <a:solidFill>
            <a:schemeClr val="tx1"/>
          </a:solidFill>
          <a:latin typeface="Arial" charset="0"/>
          <a:ea typeface="ＭＳ Ｐゴシック" pitchFamily="1" charset="-128"/>
        </a:defRPr>
      </a:lvl3pPr>
      <a:lvl4pPr algn="l" rtl="0" eaLnBrk="0" fontAlgn="base" hangingPunct="0">
        <a:spcBef>
          <a:spcPct val="0"/>
        </a:spcBef>
        <a:spcAft>
          <a:spcPct val="0"/>
        </a:spcAft>
        <a:defRPr sz="3500">
          <a:solidFill>
            <a:schemeClr val="tx1"/>
          </a:solidFill>
          <a:latin typeface="Arial" charset="0"/>
          <a:ea typeface="ＭＳ Ｐゴシック" pitchFamily="1" charset="-128"/>
        </a:defRPr>
      </a:lvl4pPr>
      <a:lvl5pPr algn="l" rtl="0" eaLnBrk="0" fontAlgn="base" hangingPunct="0">
        <a:spcBef>
          <a:spcPct val="0"/>
        </a:spcBef>
        <a:spcAft>
          <a:spcPct val="0"/>
        </a:spcAft>
        <a:defRPr sz="3500">
          <a:solidFill>
            <a:schemeClr val="tx1"/>
          </a:solidFill>
          <a:latin typeface="Arial" charset="0"/>
          <a:ea typeface="ＭＳ Ｐゴシック" pitchFamily="1" charset="-128"/>
        </a:defRPr>
      </a:lvl5pPr>
      <a:lvl6pPr marL="457200" algn="l" rtl="0" fontAlgn="base">
        <a:spcBef>
          <a:spcPct val="0"/>
        </a:spcBef>
        <a:spcAft>
          <a:spcPct val="0"/>
        </a:spcAft>
        <a:defRPr sz="3500">
          <a:solidFill>
            <a:schemeClr val="tx1"/>
          </a:solidFill>
          <a:latin typeface="Arial" charset="0"/>
          <a:ea typeface="ＭＳ Ｐゴシック" pitchFamily="1" charset="-128"/>
        </a:defRPr>
      </a:lvl6pPr>
      <a:lvl7pPr marL="914400" algn="l" rtl="0" fontAlgn="base">
        <a:spcBef>
          <a:spcPct val="0"/>
        </a:spcBef>
        <a:spcAft>
          <a:spcPct val="0"/>
        </a:spcAft>
        <a:defRPr sz="3500">
          <a:solidFill>
            <a:schemeClr val="tx1"/>
          </a:solidFill>
          <a:latin typeface="Arial" charset="0"/>
          <a:ea typeface="ＭＳ Ｐゴシック" pitchFamily="1" charset="-128"/>
        </a:defRPr>
      </a:lvl7pPr>
      <a:lvl8pPr marL="1371600" algn="l" rtl="0" fontAlgn="base">
        <a:spcBef>
          <a:spcPct val="0"/>
        </a:spcBef>
        <a:spcAft>
          <a:spcPct val="0"/>
        </a:spcAft>
        <a:defRPr sz="3500">
          <a:solidFill>
            <a:schemeClr val="tx1"/>
          </a:solidFill>
          <a:latin typeface="Arial" charset="0"/>
          <a:ea typeface="ＭＳ Ｐゴシック" pitchFamily="1" charset="-128"/>
        </a:defRPr>
      </a:lvl8pPr>
      <a:lvl9pPr marL="1828800" algn="l" rtl="0" fontAlgn="base">
        <a:spcBef>
          <a:spcPct val="0"/>
        </a:spcBef>
        <a:spcAft>
          <a:spcPct val="0"/>
        </a:spcAft>
        <a:defRPr sz="3500">
          <a:solidFill>
            <a:schemeClr val="tx1"/>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chemeClr val="accent2"/>
        </a:buClr>
        <a:buFont typeface="Times" panose="02020603050405020304" pitchFamily="18"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9"/>
          <p:cNvSpPr>
            <a:spLocks noGrp="1" noChangeArrowheads="1"/>
          </p:cNvSpPr>
          <p:nvPr>
            <p:ph type="ctrTitle"/>
          </p:nvPr>
        </p:nvSpPr>
        <p:spPr>
          <a:xfrm>
            <a:off x="1447800" y="2708275"/>
            <a:ext cx="7696200" cy="1143000"/>
          </a:xfrm>
        </p:spPr>
        <p:txBody>
          <a:bodyPr/>
          <a:lstStyle/>
          <a:p>
            <a:pPr eaLnBrk="1" hangingPunct="1"/>
            <a:r>
              <a:rPr lang="en-US" altLang="ja-JP" dirty="0" smtClean="0"/>
              <a:t>Network Services Interface</a:t>
            </a:r>
          </a:p>
        </p:txBody>
      </p:sp>
      <p:sp>
        <p:nvSpPr>
          <p:cNvPr id="5123" name="Rectangle 10"/>
          <p:cNvSpPr>
            <a:spLocks noGrp="1" noChangeArrowheads="1"/>
          </p:cNvSpPr>
          <p:nvPr>
            <p:ph type="subTitle" idx="1"/>
          </p:nvPr>
        </p:nvSpPr>
        <p:spPr>
          <a:xfrm>
            <a:off x="1524000" y="3657600"/>
            <a:ext cx="7620000" cy="1066800"/>
          </a:xfrm>
        </p:spPr>
        <p:txBody>
          <a:bodyPr/>
          <a:lstStyle/>
          <a:p>
            <a:pPr eaLnBrk="1" hangingPunct="1"/>
            <a:r>
              <a:rPr lang="en-US" altLang="ja-JP" dirty="0" smtClean="0"/>
              <a:t>Error Codes and </a:t>
            </a:r>
            <a:r>
              <a:rPr lang="en-US" altLang="ja-JP" dirty="0" err="1" smtClean="0"/>
              <a:t>ServiceExceptions</a:t>
            </a:r>
            <a:endParaRPr lang="en-US" altLang="ja-JP" dirty="0" smtClean="0"/>
          </a:p>
        </p:txBody>
      </p:sp>
      <p:sp>
        <p:nvSpPr>
          <p:cNvPr id="4" name="Rectangle 10"/>
          <p:cNvSpPr txBox="1">
            <a:spLocks noChangeArrowheads="1"/>
          </p:cNvSpPr>
          <p:nvPr/>
        </p:nvSpPr>
        <p:spPr bwMode="auto">
          <a:xfrm>
            <a:off x="1524000" y="4857750"/>
            <a:ext cx="7620000" cy="731490"/>
          </a:xfrm>
          <a:prstGeom prst="rect">
            <a:avLst/>
          </a:prstGeom>
          <a:noFill/>
          <a:ln w="9525">
            <a:noFill/>
            <a:miter lim="800000"/>
            <a:headEnd/>
            <a:tailEnd/>
          </a:ln>
        </p:spPr>
        <p:txBody>
          <a:bodyPr/>
          <a:lstStyle/>
          <a:p>
            <a:pPr eaLnBrk="1" hangingPunct="1">
              <a:spcBef>
                <a:spcPct val="20000"/>
              </a:spcBef>
              <a:buClr>
                <a:schemeClr val="accent2"/>
              </a:buClr>
              <a:buFont typeface="Times" pitchFamily="18" charset="0"/>
              <a:buNone/>
              <a:defRPr/>
            </a:pPr>
            <a:r>
              <a:rPr lang="en-US" altLang="ja-JP" sz="2000" kern="0" dirty="0" smtClean="0">
                <a:latin typeface="+mn-lt"/>
                <a:ea typeface="+mn-ea"/>
              </a:rPr>
              <a:t>John MacAuley, </a:t>
            </a:r>
            <a:r>
              <a:rPr lang="en-US" altLang="ja-JP" sz="2000" kern="0" dirty="0" err="1" smtClean="0">
                <a:latin typeface="+mn-lt"/>
                <a:ea typeface="+mn-ea"/>
              </a:rPr>
              <a:t>ESnet</a:t>
            </a:r>
            <a:endParaRPr lang="en-US" altLang="ja-JP" sz="2000" kern="0" dirty="0" smtClean="0">
              <a:latin typeface="+mn-lt"/>
              <a:ea typeface="+mn-ea"/>
            </a:endParaRPr>
          </a:p>
          <a:p>
            <a:pPr eaLnBrk="1" hangingPunct="1">
              <a:spcBef>
                <a:spcPct val="20000"/>
              </a:spcBef>
              <a:buClr>
                <a:schemeClr val="accent2"/>
              </a:buClr>
              <a:buFont typeface="Times" pitchFamily="18" charset="0"/>
              <a:buNone/>
              <a:defRPr/>
            </a:pPr>
            <a:r>
              <a:rPr lang="en-US" altLang="ja-JP" sz="2000" kern="0" dirty="0" smtClean="0">
                <a:latin typeface="+mn-lt"/>
                <a:ea typeface="+mn-ea"/>
              </a:rPr>
              <a:t>September 28, 2015</a:t>
            </a:r>
            <a:endParaRPr lang="en-US" altLang="ja-JP" sz="20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10</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Service Specific Errors</a:t>
            </a:r>
          </a:p>
        </p:txBody>
      </p:sp>
      <p:graphicFrame>
        <p:nvGraphicFramePr>
          <p:cNvPr id="2" name="Table 1"/>
          <p:cNvGraphicFramePr>
            <a:graphicFrameLocks noGrp="1"/>
          </p:cNvGraphicFramePr>
          <p:nvPr>
            <p:extLst>
              <p:ext uri="{D42A27DB-BD31-4B8C-83A1-F6EECF244321}">
                <p14:modId xmlns:p14="http://schemas.microsoft.com/office/powerpoint/2010/main" val="622485936"/>
              </p:ext>
            </p:extLst>
          </p:nvPr>
        </p:nvGraphicFramePr>
        <p:xfrm>
          <a:off x="467545" y="1628800"/>
          <a:ext cx="8136904" cy="3733252"/>
        </p:xfrm>
        <a:graphic>
          <a:graphicData uri="http://schemas.openxmlformats.org/drawingml/2006/table">
            <a:tbl>
              <a:tblPr firstRow="1" bandRow="1">
                <a:tableStyleId>{5C22544A-7EE6-4342-B048-85BDC9FD1C3A}</a:tableStyleId>
              </a:tblPr>
              <a:tblGrid>
                <a:gridCol w="864095"/>
                <a:gridCol w="2880320"/>
                <a:gridCol w="2160240"/>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pPr marL="71755">
                        <a:spcAft>
                          <a:spcPts val="0"/>
                        </a:spcAft>
                      </a:pPr>
                      <a:r>
                        <a:rPr lang="en-US" sz="1400" dirty="0">
                          <a:solidFill>
                            <a:srgbClr val="00B050"/>
                          </a:solidFill>
                          <a:effectLst/>
                          <a:latin typeface="Arial"/>
                          <a:ea typeface="Times New Roman"/>
                          <a:cs typeface="Arial"/>
                        </a:rPr>
                        <a:t>00705</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smtClean="0">
                          <a:solidFill>
                            <a:srgbClr val="00B050"/>
                          </a:solidFill>
                          <a:effectLst/>
                          <a:latin typeface="Arial"/>
                          <a:ea typeface="Times New Roman"/>
                          <a:cs typeface="Arial"/>
                        </a:rPr>
                        <a:t>CAPACITY_UNAVAILABLE</a:t>
                      </a: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Insufficient capacity available for reservation.</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The capacity value.</a:t>
                      </a:r>
                      <a:endParaRPr lang="en-CA" sz="1400">
                        <a:solidFill>
                          <a:srgbClr val="00B05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a:solidFill>
                            <a:srgbClr val="00B050"/>
                          </a:solidFill>
                          <a:effectLst/>
                          <a:latin typeface="Arial"/>
                          <a:ea typeface="Times New Roman"/>
                          <a:cs typeface="Arial"/>
                        </a:rPr>
                        <a:t>00706</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DIRECTIONALITY_MISMATCH</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Directionality of specified STP does not match request directionality.</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The sourceSTP or destSTP with incorrect directionality.</a:t>
                      </a:r>
                      <a:endParaRPr lang="en-CA" sz="1400">
                        <a:solidFill>
                          <a:srgbClr val="00B05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a:solidFill>
                            <a:srgbClr val="00B050"/>
                          </a:solidFill>
                          <a:effectLst/>
                          <a:latin typeface="Arial"/>
                          <a:ea typeface="Times New Roman"/>
                          <a:cs typeface="Arial"/>
                        </a:rPr>
                        <a:t>00707</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INVALID_ERO_MEMBER</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Invalid ERO member.</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The STP flagged as an invalid member.</a:t>
                      </a:r>
                      <a:endParaRPr lang="en-CA" sz="1400">
                        <a:solidFill>
                          <a:srgbClr val="00B050"/>
                        </a:solidFill>
                        <a:effectLst/>
                        <a:latin typeface="Arial"/>
                        <a:ea typeface="Times New Roman"/>
                        <a:cs typeface="Times New Roman"/>
                      </a:endParaRPr>
                    </a:p>
                  </a:txBody>
                  <a:tcPr marL="68580" marR="68580" marT="0" marB="0"/>
                </a:tc>
              </a:tr>
              <a:tr h="365768">
                <a:tc>
                  <a:txBody>
                    <a:bodyPr/>
                    <a:lstStyle/>
                    <a:p>
                      <a:pPr marL="71755">
                        <a:spcAft>
                          <a:spcPts val="0"/>
                        </a:spcAft>
                      </a:pPr>
                      <a:r>
                        <a:rPr lang="en-US" sz="1400">
                          <a:solidFill>
                            <a:srgbClr val="00B050"/>
                          </a:solidFill>
                          <a:effectLst/>
                          <a:latin typeface="Arial"/>
                          <a:ea typeface="Times New Roman"/>
                          <a:cs typeface="Arial"/>
                        </a:rPr>
                        <a:t>00708</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UNKNOWN_LABEL_TYPE</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Specified STP contains an unknown label type.</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The unknown label type.</a:t>
                      </a:r>
                      <a:endParaRPr lang="en-CA" sz="1400">
                        <a:solidFill>
                          <a:srgbClr val="00B05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dirty="0">
                          <a:solidFill>
                            <a:srgbClr val="00B050"/>
                          </a:solidFill>
                          <a:effectLst/>
                          <a:latin typeface="Arial"/>
                          <a:ea typeface="Times New Roman"/>
                          <a:cs typeface="Arial"/>
                        </a:rPr>
                        <a:t>00709</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smtClean="0">
                          <a:solidFill>
                            <a:srgbClr val="00B050"/>
                          </a:solidFill>
                          <a:effectLst/>
                          <a:latin typeface="Arial"/>
                          <a:ea typeface="Times New Roman"/>
                          <a:cs typeface="Arial"/>
                        </a:rPr>
                        <a:t>INVALID_LABEL_VALUE</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Specified STP contains an invalid label.</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The invalid STP.</a:t>
                      </a:r>
                      <a:endParaRPr lang="en-CA" sz="1400" dirty="0">
                        <a:solidFill>
                          <a:srgbClr val="00B050"/>
                        </a:solidFill>
                        <a:effectLst/>
                        <a:latin typeface="Arial"/>
                        <a:ea typeface="Times New Roman"/>
                        <a:cs typeface="Times New Roman"/>
                      </a:endParaRPr>
                    </a:p>
                  </a:txBody>
                  <a:tcPr marL="68580" marR="68580" marT="0" marB="0"/>
                </a:tc>
              </a:tr>
              <a:tr h="453253">
                <a:tc>
                  <a:txBody>
                    <a:bodyPr/>
                    <a:lstStyle/>
                    <a:p>
                      <a:r>
                        <a:rPr lang="en-US" sz="1400" dirty="0" smtClean="0">
                          <a:solidFill>
                            <a:srgbClr val="00B050"/>
                          </a:solidFill>
                          <a:effectLst/>
                          <a:latin typeface="Arial"/>
                          <a:ea typeface="ＭＳ 明朝"/>
                        </a:rPr>
                        <a:t>00710</a:t>
                      </a:r>
                      <a:endParaRPr lang="en-CA" sz="1400" dirty="0">
                        <a:solidFill>
                          <a:srgbClr val="00B050"/>
                        </a:solidFill>
                        <a:effectLst/>
                        <a:latin typeface="Times New Roman"/>
                        <a:ea typeface="ＭＳ 明朝"/>
                      </a:endParaRPr>
                    </a:p>
                  </a:txBody>
                  <a:tcPr marL="68580" marR="68580" marT="0" marB="0"/>
                </a:tc>
                <a:tc>
                  <a:txBody>
                    <a:bodyPr/>
                    <a:lstStyle/>
                    <a:p>
                      <a:r>
                        <a:rPr lang="en-US" sz="1400" dirty="0" smtClean="0">
                          <a:solidFill>
                            <a:srgbClr val="00B050"/>
                          </a:solidFill>
                          <a:effectLst/>
                          <a:latin typeface="Arial"/>
                          <a:ea typeface="ＭＳ 明朝"/>
                        </a:rPr>
                        <a:t>NO_TRANSPORTPLANE_PATH_FOUND</a:t>
                      </a:r>
                      <a:endParaRPr lang="en-CA" sz="1400" dirty="0">
                        <a:solidFill>
                          <a:srgbClr val="00B050"/>
                        </a:solidFill>
                        <a:effectLst/>
                        <a:latin typeface="Times New Roman"/>
                        <a:ea typeface="ＭＳ 明朝"/>
                      </a:endParaRPr>
                    </a:p>
                  </a:txBody>
                  <a:tcPr marL="68580" marR="68580" marT="0" marB="0"/>
                </a:tc>
                <a:tc>
                  <a:txBody>
                    <a:bodyPr/>
                    <a:lstStyle/>
                    <a:p>
                      <a:r>
                        <a:rPr lang="en-US" sz="1400" dirty="0">
                          <a:solidFill>
                            <a:srgbClr val="00B050"/>
                          </a:solidFill>
                          <a:effectLst/>
                          <a:latin typeface="Arial"/>
                          <a:ea typeface="ＭＳ 明朝"/>
                        </a:rPr>
                        <a:t>Path computation failed to resolve route for reservation.</a:t>
                      </a:r>
                      <a:endParaRPr lang="en-CA" sz="1400" dirty="0">
                        <a:solidFill>
                          <a:srgbClr val="00B050"/>
                        </a:solidFill>
                        <a:effectLst/>
                        <a:latin typeface="Times New Roman"/>
                        <a:ea typeface="ＭＳ 明朝"/>
                      </a:endParaRPr>
                    </a:p>
                  </a:txBody>
                  <a:tcPr marL="68580" marR="68580" marT="0" marB="0"/>
                </a:tc>
                <a:tc>
                  <a:txBody>
                    <a:bodyPr/>
                    <a:lstStyle/>
                    <a:p>
                      <a:r>
                        <a:rPr lang="en-US" sz="1400" dirty="0">
                          <a:solidFill>
                            <a:srgbClr val="00B050"/>
                          </a:solidFill>
                          <a:effectLst/>
                          <a:latin typeface="Arial"/>
                          <a:ea typeface="ＭＳ 明朝"/>
                        </a:rPr>
                        <a:t> </a:t>
                      </a:r>
                      <a:endParaRPr lang="en-CA" sz="1400" dirty="0">
                        <a:solidFill>
                          <a:srgbClr val="00B050"/>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1270027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11</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Resource Manager </a:t>
            </a:r>
            <a:r>
              <a:rPr lang="en-GB" altLang="en-US" sz="3200" dirty="0" smtClean="0"/>
              <a:t>Errors</a:t>
            </a:r>
          </a:p>
        </p:txBody>
      </p:sp>
      <p:graphicFrame>
        <p:nvGraphicFramePr>
          <p:cNvPr id="2" name="Table 1"/>
          <p:cNvGraphicFramePr>
            <a:graphicFrameLocks noGrp="1"/>
          </p:cNvGraphicFramePr>
          <p:nvPr>
            <p:extLst/>
          </p:nvPr>
        </p:nvGraphicFramePr>
        <p:xfrm>
          <a:off x="467545" y="1628800"/>
          <a:ext cx="8136904" cy="1093333"/>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smtClean="0">
                          <a:solidFill>
                            <a:srgbClr val="1E58FF"/>
                          </a:solidFill>
                          <a:effectLst/>
                          <a:latin typeface="Arial"/>
                          <a:ea typeface="ＭＳ 明朝"/>
                        </a:rPr>
                        <a:t>00800</a:t>
                      </a:r>
                      <a:endParaRPr lang="en-CA" sz="2800" dirty="0">
                        <a:solidFill>
                          <a:srgbClr val="1E58FF"/>
                        </a:solidFill>
                        <a:effectLst/>
                        <a:latin typeface="Times New Roman"/>
                        <a:ea typeface="ＭＳ 明朝"/>
                      </a:endParaRPr>
                    </a:p>
                  </a:txBody>
                  <a:tcPr marL="68580" marR="68580" marT="0" marB="0"/>
                </a:tc>
                <a:tc>
                  <a:txBody>
                    <a:bodyPr/>
                    <a:lstStyle/>
                    <a:p>
                      <a:r>
                        <a:rPr lang="en-US" sz="1400" dirty="0" smtClean="0">
                          <a:solidFill>
                            <a:srgbClr val="1E58FF"/>
                          </a:solidFill>
                          <a:effectLst/>
                          <a:latin typeface="Arial"/>
                          <a:ea typeface="ＭＳ 明朝"/>
                        </a:rPr>
                        <a:t>GENERIC_RM_ERROR</a:t>
                      </a:r>
                      <a:endParaRPr lang="en-CA" sz="28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An internal </a:t>
                      </a:r>
                      <a:r>
                        <a:rPr lang="en-US" sz="1400" dirty="0" smtClean="0">
                          <a:solidFill>
                            <a:srgbClr val="1E58FF"/>
                          </a:solidFill>
                          <a:effectLst/>
                          <a:latin typeface="Arial"/>
                          <a:ea typeface="ＭＳ 明朝"/>
                        </a:rPr>
                        <a:t>(N)RM </a:t>
                      </a:r>
                      <a:r>
                        <a:rPr lang="en-US" sz="1400" dirty="0">
                          <a:solidFill>
                            <a:srgbClr val="1E58FF"/>
                          </a:solidFill>
                          <a:effectLst/>
                          <a:latin typeface="Arial"/>
                          <a:ea typeface="ＭＳ 明朝"/>
                        </a:rPr>
                        <a:t>error has caused a message processing failure.</a:t>
                      </a:r>
                      <a:endParaRPr lang="en-CA" sz="28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Include information describing the specific </a:t>
                      </a:r>
                      <a:r>
                        <a:rPr lang="en-US" sz="1400" dirty="0" smtClean="0">
                          <a:solidFill>
                            <a:srgbClr val="1E58FF"/>
                          </a:solidFill>
                          <a:effectLst/>
                          <a:latin typeface="Arial"/>
                          <a:ea typeface="ＭＳ 明朝"/>
                        </a:rPr>
                        <a:t>(N)RM </a:t>
                      </a:r>
                      <a:r>
                        <a:rPr lang="en-US" sz="1400" dirty="0">
                          <a:solidFill>
                            <a:srgbClr val="1E58FF"/>
                          </a:solidFill>
                          <a:effectLst/>
                          <a:latin typeface="Arial"/>
                          <a:ea typeface="ＭＳ 明朝"/>
                        </a:rPr>
                        <a:t>error.</a:t>
                      </a:r>
                      <a:endParaRPr lang="en-CA" sz="2800" dirty="0">
                        <a:solidFill>
                          <a:srgbClr val="1E58FF"/>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2514523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960C22B-5D02-47B3-ABC1-604E735FFD33}" type="slidenum">
              <a:rPr lang="ja-JP" altLang="en-US" sz="1100" smtClean="0">
                <a:solidFill>
                  <a:schemeClr val="bg2"/>
                </a:solidFill>
              </a:rPr>
              <a:pPr>
                <a:spcBef>
                  <a:spcPct val="0"/>
                </a:spcBef>
                <a:buClrTx/>
                <a:buFontTx/>
                <a:buNone/>
              </a:pPr>
              <a:t>12</a:t>
            </a:fld>
            <a:endParaRPr lang="en-US" altLang="ja-JP" sz="1100" smtClean="0">
              <a:solidFill>
                <a:schemeClr val="bg2"/>
              </a:solidFill>
            </a:endParaRPr>
          </a:p>
        </p:txBody>
      </p:sp>
      <p:sp>
        <p:nvSpPr>
          <p:cNvPr id="15363" name="Rectangle 2"/>
          <p:cNvSpPr>
            <a:spLocks noGrp="1" noChangeArrowheads="1"/>
          </p:cNvSpPr>
          <p:nvPr>
            <p:ph type="title"/>
          </p:nvPr>
        </p:nvSpPr>
        <p:spPr/>
        <p:txBody>
          <a:bodyPr/>
          <a:lstStyle/>
          <a:p>
            <a:pPr eaLnBrk="1" hangingPunct="1"/>
            <a:r>
              <a:rPr lang="en-US" altLang="ja-JP" smtClean="0"/>
              <a:t>Full Copyright Notice</a:t>
            </a:r>
            <a:endParaRPr lang="ja-JP" altLang="en-US" smtClean="0"/>
          </a:p>
        </p:txBody>
      </p:sp>
      <p:sp>
        <p:nvSpPr>
          <p:cNvPr id="15364" name="Text Box 3"/>
          <p:cNvSpPr txBox="1">
            <a:spLocks noChangeArrowheads="1"/>
          </p:cNvSpPr>
          <p:nvPr/>
        </p:nvSpPr>
        <p:spPr bwMode="auto">
          <a:xfrm>
            <a:off x="250825" y="1412875"/>
            <a:ext cx="8281988"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ja-JP" sz="2000" dirty="0"/>
              <a:t>Copyright (C) Open Grid Forum (</a:t>
            </a:r>
            <a:r>
              <a:rPr lang="en-US" altLang="ja-JP" sz="2000" dirty="0" smtClean="0">
                <a:solidFill>
                  <a:srgbClr val="FF0000"/>
                </a:solidFill>
              </a:rPr>
              <a:t>2008-2015</a:t>
            </a:r>
            <a:r>
              <a:rPr lang="en-US" altLang="ja-JP" sz="2000" dirty="0" smtClean="0"/>
              <a:t>). </a:t>
            </a:r>
            <a:r>
              <a:rPr lang="en-US" altLang="ja-JP" sz="2000" dirty="0"/>
              <a:t>All Rights Reserved. </a:t>
            </a:r>
          </a:p>
          <a:p>
            <a:pPr>
              <a:spcBef>
                <a:spcPct val="0"/>
              </a:spcBef>
              <a:buClrTx/>
              <a:buFontTx/>
              <a:buNone/>
            </a:pPr>
            <a:endParaRPr lang="en-US" altLang="ja-JP" sz="2000" dirty="0"/>
          </a:p>
          <a:p>
            <a:pPr>
              <a:spcBef>
                <a:spcPct val="0"/>
              </a:spcBef>
              <a:buClrTx/>
              <a:buFontTx/>
              <a:buNone/>
            </a:pPr>
            <a:r>
              <a:rPr lang="en-US" altLang="ja-JP" sz="2000" dirty="0"/>
              <a:t>This document and translations of it may be copied and furnished to others, and derivative works that comment on or otherwise explain it or assist in its implementation may be prepared, copied, published and distributed, in whole or in part, without restriction of any kind, provided that the above copyright notice and this paragraph are included on all such copies and derivative works. </a:t>
            </a:r>
          </a:p>
          <a:p>
            <a:pPr>
              <a:spcBef>
                <a:spcPct val="0"/>
              </a:spcBef>
              <a:buClrTx/>
              <a:buFontTx/>
              <a:buNone/>
            </a:pPr>
            <a:endParaRPr lang="en-US" altLang="ja-JP" sz="2000" dirty="0"/>
          </a:p>
          <a:p>
            <a:pPr>
              <a:spcBef>
                <a:spcPct val="0"/>
              </a:spcBef>
              <a:buClrTx/>
              <a:buFontTx/>
              <a:buNone/>
            </a:pPr>
            <a:r>
              <a:rPr lang="en-US" altLang="ja-JP" sz="2000" dirty="0"/>
              <a:t>The limited permissions granted above are perpetual and will not be revoked by the OGF or its successors or assignees.</a:t>
            </a:r>
          </a:p>
          <a:p>
            <a:pPr>
              <a:spcBef>
                <a:spcPct val="0"/>
              </a:spcBef>
              <a:buClrTx/>
              <a:buFontTx/>
              <a:buNone/>
            </a:pPr>
            <a:endParaRPr lang="ja-JP" altLang="en-US" sz="2000" dirty="0"/>
          </a:p>
          <a:p>
            <a:pPr>
              <a:spcBef>
                <a:spcPct val="0"/>
              </a:spcBef>
              <a:buClrTx/>
              <a:buFontTx/>
              <a:buNone/>
            </a:pPr>
            <a:endParaRPr lang="ja-JP"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7E017FA-E247-41B3-AA4A-FC704E8C10A7}" type="slidenum">
              <a:rPr lang="ja-JP" altLang="en-US" sz="1100" smtClean="0">
                <a:solidFill>
                  <a:schemeClr val="bg2"/>
                </a:solidFill>
              </a:rPr>
              <a:pPr>
                <a:spcBef>
                  <a:spcPct val="0"/>
                </a:spcBef>
                <a:buClrTx/>
                <a:buFontTx/>
                <a:buNone/>
              </a:pPr>
              <a:t>2</a:t>
            </a:fld>
            <a:endParaRPr lang="en-US" altLang="ja-JP" sz="1100" smtClean="0">
              <a:solidFill>
                <a:schemeClr val="bg2"/>
              </a:solidFill>
            </a:endParaRPr>
          </a:p>
        </p:txBody>
      </p:sp>
      <p:sp>
        <p:nvSpPr>
          <p:cNvPr id="6147" name="Rectangle 2"/>
          <p:cNvSpPr>
            <a:spLocks noGrp="1" noChangeArrowheads="1"/>
          </p:cNvSpPr>
          <p:nvPr>
            <p:ph type="title"/>
          </p:nvPr>
        </p:nvSpPr>
        <p:spPr/>
        <p:txBody>
          <a:bodyPr/>
          <a:lstStyle/>
          <a:p>
            <a:pPr eaLnBrk="1" hangingPunct="1"/>
            <a:r>
              <a:rPr lang="en-US" altLang="ja-JP" smtClean="0"/>
              <a:t>OGF IPR Policies Apply</a:t>
            </a:r>
          </a:p>
        </p:txBody>
      </p:sp>
      <p:sp>
        <p:nvSpPr>
          <p:cNvPr id="6148" name="Rectangle 3"/>
          <p:cNvSpPr>
            <a:spLocks noGrp="1" noChangeArrowheads="1"/>
          </p:cNvSpPr>
          <p:nvPr>
            <p:ph type="body" idx="1"/>
          </p:nvPr>
        </p:nvSpPr>
        <p:spPr>
          <a:xfrm>
            <a:off x="228600" y="1524000"/>
            <a:ext cx="8610600" cy="4114800"/>
          </a:xfrm>
        </p:spPr>
        <p:txBody>
          <a:bodyPr/>
          <a:lstStyle/>
          <a:p>
            <a:pPr eaLnBrk="1" hangingPunct="1">
              <a:lnSpc>
                <a:spcPct val="90000"/>
              </a:lnSpc>
              <a:spcBef>
                <a:spcPct val="0"/>
              </a:spcBef>
            </a:pPr>
            <a:r>
              <a:rPr lang="ja-JP" altLang="en-US" sz="1200" smtClean="0"/>
              <a:t>“</a:t>
            </a:r>
            <a:r>
              <a:rPr lang="en-US" altLang="ja-JP" sz="1200" smtClean="0">
                <a:latin typeface="Verdana" panose="020B0604030504040204" pitchFamily="34" charset="0"/>
              </a:rPr>
              <a:t>I acknowledge that participation in this meeting is subject to the OGF Intellectual Property Policy.</a:t>
            </a:r>
            <a:r>
              <a:rPr lang="en-US" altLang="ja-JP" sz="1200" smtClean="0"/>
              <a:t>”</a:t>
            </a:r>
            <a:endParaRPr lang="en-US" altLang="ja-JP" sz="1200" smtClean="0">
              <a:latin typeface="Verdana" panose="020B0604030504040204" pitchFamily="34" charset="0"/>
            </a:endParaRPr>
          </a:p>
          <a:p>
            <a:pPr eaLnBrk="1" hangingPunct="1">
              <a:lnSpc>
                <a:spcPct val="90000"/>
              </a:lnSpc>
              <a:spcBef>
                <a:spcPct val="0"/>
              </a:spcBef>
            </a:pPr>
            <a:r>
              <a:rPr lang="en-US" altLang="ja-JP" sz="1200" smtClean="0">
                <a:latin typeface="Verdana" panose="020B0604030504040204" pitchFamily="34" charset="0"/>
              </a:rPr>
              <a:t>Intellectual Property Notices Note Well:  </a:t>
            </a:r>
            <a:r>
              <a:rPr lang="en-US" altLang="ja-JP" sz="1200" smtClean="0">
                <a:solidFill>
                  <a:srgbClr val="444444"/>
                </a:solidFill>
                <a:latin typeface="Verdana" panose="020B0604030504040204" pitchFamily="34" charset="0"/>
              </a:rPr>
              <a:t>All statements related to the activities of the OGF and addressed to the OGF are subject to all provisions of Appendix B of GFD-C.1, which grants to the OGF and its participants certain licenses and rights in such statements. Such statements include verbal statements in OGF meetings, as well as written and electronic communications made at any time or place, which are addressed to:</a:t>
            </a:r>
            <a:endParaRPr lang="en-US" altLang="ja-JP" sz="12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plenary session,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working group or portion thereof,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Board of Directors, the GFSG, or any member thereof on behalf of the OGF,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ADCOM, or any member thereof on behalf of the ADCOM,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any OGF mailing list, including any group list, or any other list functioning under OGF auspices, </a:t>
            </a:r>
            <a:endParaRPr lang="en-US" altLang="ja-JP" sz="900" smtClean="0">
              <a:latin typeface="Verdana" panose="020B0604030504040204" pitchFamily="34" charset="0"/>
            </a:endParaRPr>
          </a:p>
          <a:p>
            <a:pPr lvl="2" eaLnBrk="1" hangingPunct="1">
              <a:lnSpc>
                <a:spcPct val="90000"/>
              </a:lnSpc>
              <a:spcBef>
                <a:spcPct val="0"/>
              </a:spcBef>
            </a:pPr>
            <a:r>
              <a:rPr lang="en-US" altLang="ja-JP" sz="900" smtClean="0">
                <a:solidFill>
                  <a:srgbClr val="444444"/>
                </a:solidFill>
                <a:latin typeface="Verdana" panose="020B0604030504040204" pitchFamily="34" charset="0"/>
              </a:rPr>
              <a:t>the OGF Editor or the document authoring and review process </a:t>
            </a:r>
            <a:endParaRPr lang="en-US" altLang="ja-JP" sz="900" smtClean="0">
              <a:latin typeface="Verdana" panose="020B0604030504040204" pitchFamily="34" charset="0"/>
            </a:endParaRPr>
          </a:p>
          <a:p>
            <a:pPr eaLnBrk="1" hangingPunct="1">
              <a:lnSpc>
                <a:spcPct val="90000"/>
              </a:lnSpc>
              <a:spcBef>
                <a:spcPct val="0"/>
              </a:spcBef>
            </a:pPr>
            <a:r>
              <a:rPr lang="en-US" altLang="ja-JP" sz="1200" smtClean="0">
                <a:solidFill>
                  <a:srgbClr val="444444"/>
                </a:solidFill>
                <a:latin typeface="Verdana" panose="020B0604030504040204" pitchFamily="34" charset="0"/>
              </a:rPr>
              <a:t>Statements made outside of a OGF meeting, mailing list or other function, that are clearly not intended to be input to an OGF activity, group or function, are not subject to these provisions.</a:t>
            </a:r>
          </a:p>
          <a:p>
            <a:pPr eaLnBrk="1" hangingPunct="1">
              <a:lnSpc>
                <a:spcPct val="90000"/>
              </a:lnSpc>
              <a:spcBef>
                <a:spcPct val="0"/>
              </a:spcBef>
            </a:pPr>
            <a:r>
              <a:rPr lang="en-US" altLang="ja-JP" sz="1200" smtClean="0">
                <a:solidFill>
                  <a:srgbClr val="444444"/>
                </a:solidFill>
                <a:latin typeface="Verdana" panose="020B0604030504040204" pitchFamily="34" charset="0"/>
              </a:rPr>
              <a:t>Excerpt from Appendix B of GFD-C.1: </a:t>
            </a:r>
            <a:r>
              <a:rPr lang="en-US" altLang="ja-JP" sz="1200" smtClean="0">
                <a:solidFill>
                  <a:srgbClr val="444444"/>
                </a:solidFill>
              </a:rPr>
              <a:t>”</a:t>
            </a:r>
            <a:r>
              <a:rPr lang="en-US" altLang="ja-JP" sz="1200" smtClean="0">
                <a:solidFill>
                  <a:srgbClr val="444444"/>
                </a:solidFill>
                <a:latin typeface="Verdana" panose="020B0604030504040204" pitchFamily="34" charset="0"/>
              </a:rPr>
              <a:t>Where the OGF knows of rights, or claimed rights, the OGF secretariat shall attempt to obtain from the claimant of such rights, a written assurance that upon approval by the GFSG of the relevant OGF document(s), any party will be able to obtain the right to implement, use and distribute the technology or works when implementing, using or distributing technology based upon the specific specification(s) under openly specified, reasonable, non-discriminatory terms. The working group or research group proposing the use of the technology with respect to which the proprietary rights are claimed may assist the OGF secretariat in this effort. The results of this procedure shall not affect advancement of document, except that the GFSG may defer approval where a delay may facilitate the obtaining of such assurances. The results will, however, be recorded by the OGF Secretariat, and made available. The GFSG may also direct that a summary of the results be included in any GFD published containing the specification.</a:t>
            </a:r>
            <a:r>
              <a:rPr lang="en-US" altLang="ja-JP" sz="1200" smtClean="0">
                <a:solidFill>
                  <a:srgbClr val="444444"/>
                </a:solidFill>
              </a:rPr>
              <a:t>”</a:t>
            </a:r>
            <a:endParaRPr lang="en-US" altLang="ja-JP" sz="1200" smtClean="0">
              <a:solidFill>
                <a:srgbClr val="444444"/>
              </a:solidFill>
              <a:latin typeface="Verdana" panose="020B0604030504040204" pitchFamily="34" charset="0"/>
            </a:endParaRPr>
          </a:p>
          <a:p>
            <a:pPr eaLnBrk="1" hangingPunct="1">
              <a:lnSpc>
                <a:spcPct val="90000"/>
              </a:lnSpc>
              <a:spcBef>
                <a:spcPct val="0"/>
              </a:spcBef>
            </a:pPr>
            <a:endParaRPr lang="en-US" altLang="ja-JP" sz="1200" smtClean="0">
              <a:solidFill>
                <a:srgbClr val="444444"/>
              </a:solidFill>
              <a:latin typeface="Verdana" panose="020B0604030504040204" pitchFamily="34" charset="0"/>
            </a:endParaRPr>
          </a:p>
          <a:p>
            <a:pPr eaLnBrk="1" hangingPunct="1">
              <a:lnSpc>
                <a:spcPct val="90000"/>
              </a:lnSpc>
            </a:pPr>
            <a:r>
              <a:rPr lang="en-US" altLang="ja-JP" sz="1200" smtClean="0">
                <a:latin typeface="Verdana" panose="020B0604030504040204" pitchFamily="34" charset="0"/>
              </a:rPr>
              <a:t>OGF Intellectual Property Policies are adapted from the IETF Intellectual Property Policies that support the Internet Standards Process.</a:t>
            </a:r>
            <a:endParaRPr lang="en-US" altLang="ja-JP" sz="2800" smtClean="0">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3</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Message Payload </a:t>
            </a:r>
            <a:r>
              <a:rPr lang="en-GB" altLang="en-US" sz="3200" dirty="0" smtClean="0"/>
              <a:t>Errors</a:t>
            </a:r>
          </a:p>
        </p:txBody>
      </p:sp>
      <p:graphicFrame>
        <p:nvGraphicFramePr>
          <p:cNvPr id="2" name="Table 1"/>
          <p:cNvGraphicFramePr>
            <a:graphicFrameLocks noGrp="1"/>
          </p:cNvGraphicFramePr>
          <p:nvPr>
            <p:extLst>
              <p:ext uri="{D42A27DB-BD31-4B8C-83A1-F6EECF244321}">
                <p14:modId xmlns:p14="http://schemas.microsoft.com/office/powerpoint/2010/main" val="220704688"/>
              </p:ext>
            </p:extLst>
          </p:nvPr>
        </p:nvGraphicFramePr>
        <p:xfrm>
          <a:off x="467545" y="1628800"/>
          <a:ext cx="8136904" cy="3493359"/>
        </p:xfrm>
        <a:graphic>
          <a:graphicData uri="http://schemas.openxmlformats.org/drawingml/2006/table">
            <a:tbl>
              <a:tblPr firstRow="1" bandRow="1">
                <a:tableStyleId>{5C22544A-7EE6-4342-B048-85BDC9FD1C3A}</a:tableStyleId>
              </a:tblPr>
              <a:tblGrid>
                <a:gridCol w="864095"/>
                <a:gridCol w="3024336"/>
                <a:gridCol w="2214247"/>
                <a:gridCol w="2034226"/>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a:solidFill>
                            <a:srgbClr val="FF0000"/>
                          </a:solidFill>
                          <a:effectLst/>
                          <a:latin typeface="Arial"/>
                          <a:ea typeface="ＭＳ 明朝"/>
                        </a:rPr>
                        <a:t>00100</a:t>
                      </a:r>
                      <a:endParaRPr lang="en-CA" sz="2800" dirty="0">
                        <a:solidFill>
                          <a:srgbClr val="FF0000"/>
                        </a:solidFill>
                        <a:effectLst/>
                        <a:latin typeface="Times New Roman"/>
                        <a:ea typeface="ＭＳ 明朝"/>
                      </a:endParaRPr>
                    </a:p>
                  </a:txBody>
                  <a:tcPr marL="68580" marR="68580" marT="0" marB="0"/>
                </a:tc>
                <a:tc>
                  <a:txBody>
                    <a:bodyPr/>
                    <a:lstStyle/>
                    <a:p>
                      <a:r>
                        <a:rPr lang="en-US" sz="1400" dirty="0" smtClean="0">
                          <a:solidFill>
                            <a:srgbClr val="FF0000"/>
                          </a:solidFill>
                          <a:effectLst/>
                          <a:latin typeface="Arial"/>
                          <a:ea typeface="ＭＳ 明朝"/>
                        </a:rPr>
                        <a:t>GENERIC_MESSAGE_PAYLOAD_ERROR</a:t>
                      </a:r>
                      <a:r>
                        <a:rPr lang="ja-JP" altLang="en-US" sz="1400" dirty="0" smtClean="0">
                          <a:solidFill>
                            <a:srgbClr val="FF0000"/>
                          </a:solidFill>
                          <a:effectLst/>
                          <a:latin typeface="Arial"/>
                          <a:ea typeface="ＭＳ 明朝"/>
                        </a:rPr>
                        <a:t>　</a:t>
                      </a:r>
                      <a:r>
                        <a:rPr lang="en-US" altLang="ja-JP" sz="1400" dirty="0" smtClean="0">
                          <a:solidFill>
                            <a:srgbClr val="FF0000"/>
                          </a:solidFill>
                          <a:effectLst/>
                          <a:latin typeface="Arial"/>
                          <a:ea typeface="ＭＳ 明朝"/>
                        </a:rPr>
                        <a:t>(CA)</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Illegal message payload.</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Include invalid payload elements if available.</a:t>
                      </a:r>
                      <a:endParaRPr lang="en-CA" sz="2800" dirty="0">
                        <a:solidFill>
                          <a:srgbClr val="FF0000"/>
                        </a:solidFill>
                        <a:effectLst/>
                        <a:latin typeface="Times New Roman"/>
                        <a:ea typeface="ＭＳ 明朝"/>
                      </a:endParaRPr>
                    </a:p>
                  </a:txBody>
                  <a:tcPr marL="68580" marR="68580" marT="0" marB="0"/>
                </a:tc>
              </a:tr>
              <a:tr h="453253">
                <a:tc>
                  <a:txBody>
                    <a:bodyPr/>
                    <a:lstStyle/>
                    <a:p>
                      <a:r>
                        <a:rPr lang="en-US" sz="1400" dirty="0">
                          <a:solidFill>
                            <a:srgbClr val="FF0000"/>
                          </a:solidFill>
                          <a:effectLst/>
                          <a:latin typeface="Arial"/>
                          <a:ea typeface="ＭＳ 明朝"/>
                        </a:rPr>
                        <a:t>00101</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MISSING_PARAMETER</a:t>
                      </a:r>
                      <a:endParaRPr lang="en-CA" sz="2800" dirty="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Invalid or missing parameter</a:t>
                      </a:r>
                      <a:endParaRPr lang="en-CA" sz="280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Include the parameter name that is missing.</a:t>
                      </a:r>
                      <a:endParaRPr lang="en-CA" sz="2800">
                        <a:solidFill>
                          <a:srgbClr val="FF0000"/>
                        </a:solidFill>
                        <a:effectLst/>
                        <a:latin typeface="Times New Roman"/>
                        <a:ea typeface="ＭＳ 明朝"/>
                      </a:endParaRPr>
                    </a:p>
                  </a:txBody>
                  <a:tcPr marL="68580" marR="68580" marT="0" marB="0"/>
                </a:tc>
              </a:tr>
              <a:tr h="453253">
                <a:tc>
                  <a:txBody>
                    <a:bodyPr/>
                    <a:lstStyle/>
                    <a:p>
                      <a:r>
                        <a:rPr lang="en-US" sz="1400">
                          <a:solidFill>
                            <a:srgbClr val="FF0000"/>
                          </a:solidFill>
                          <a:effectLst/>
                          <a:latin typeface="Arial"/>
                          <a:ea typeface="ＭＳ 明朝"/>
                        </a:rPr>
                        <a:t>00102</a:t>
                      </a:r>
                      <a:endParaRPr lang="en-CA" sz="280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UNSUPPORTED_PARAMETER</a:t>
                      </a:r>
                      <a:endParaRPr lang="en-CA" sz="2800" dirty="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Provided parameter contains an unsupported value that MUST be processed.</a:t>
                      </a:r>
                      <a:endParaRPr lang="en-CA" sz="280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Include the parameter name that is unsupported.</a:t>
                      </a:r>
                      <a:endParaRPr lang="en-CA" sz="2800">
                        <a:solidFill>
                          <a:srgbClr val="FF0000"/>
                        </a:solidFill>
                        <a:effectLst/>
                        <a:latin typeface="Times New Roman"/>
                        <a:ea typeface="ＭＳ 明朝"/>
                      </a:endParaRPr>
                    </a:p>
                  </a:txBody>
                  <a:tcPr marL="68580" marR="68580" marT="0" marB="0"/>
                </a:tc>
              </a:tr>
              <a:tr h="365768">
                <a:tc>
                  <a:txBody>
                    <a:bodyPr/>
                    <a:lstStyle/>
                    <a:p>
                      <a:r>
                        <a:rPr lang="en-US" sz="1400">
                          <a:solidFill>
                            <a:srgbClr val="FF0000"/>
                          </a:solidFill>
                          <a:effectLst/>
                          <a:latin typeface="Arial"/>
                          <a:ea typeface="ＭＳ 明朝"/>
                        </a:rPr>
                        <a:t>00103</a:t>
                      </a:r>
                      <a:endParaRPr lang="en-CA" sz="280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NOT_IMPLEMENTED</a:t>
                      </a:r>
                      <a:endParaRPr lang="en-CA" sz="2800" dirty="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Requested feature has not been implemented.</a:t>
                      </a:r>
                      <a:endParaRPr lang="en-CA" sz="2800">
                        <a:solidFill>
                          <a:srgbClr val="FF0000"/>
                        </a:solidFill>
                        <a:effectLst/>
                        <a:latin typeface="Times New Roman"/>
                        <a:ea typeface="ＭＳ 明朝"/>
                      </a:endParaRPr>
                    </a:p>
                  </a:txBody>
                  <a:tcPr marL="68580" marR="68580" marT="0" marB="0"/>
                </a:tc>
                <a:tc>
                  <a:txBody>
                    <a:bodyPr/>
                    <a:lstStyle/>
                    <a:p>
                      <a:r>
                        <a:rPr lang="en-US" sz="1400">
                          <a:solidFill>
                            <a:srgbClr val="FF0000"/>
                          </a:solidFill>
                          <a:effectLst/>
                          <a:latin typeface="Arial"/>
                          <a:ea typeface="ＭＳ 明朝"/>
                        </a:rPr>
                        <a:t>Include the capability that is not implemented.</a:t>
                      </a:r>
                      <a:endParaRPr lang="en-CA" sz="2800">
                        <a:solidFill>
                          <a:srgbClr val="FF0000"/>
                        </a:solidFill>
                        <a:effectLst/>
                        <a:latin typeface="Times New Roman"/>
                        <a:ea typeface="ＭＳ 明朝"/>
                      </a:endParaRPr>
                    </a:p>
                  </a:txBody>
                  <a:tcPr marL="68580" marR="68580" marT="0" marB="0"/>
                </a:tc>
              </a:tr>
              <a:tr h="453253">
                <a:tc>
                  <a:txBody>
                    <a:bodyPr/>
                    <a:lstStyle/>
                    <a:p>
                      <a:r>
                        <a:rPr lang="en-US" sz="1400">
                          <a:solidFill>
                            <a:srgbClr val="FF0000"/>
                          </a:solidFill>
                          <a:effectLst/>
                          <a:latin typeface="Arial"/>
                          <a:ea typeface="ＭＳ 明朝"/>
                        </a:rPr>
                        <a:t>00104</a:t>
                      </a:r>
                      <a:endParaRPr lang="en-CA" sz="2800">
                        <a:solidFill>
                          <a:srgbClr val="FF0000"/>
                        </a:solidFill>
                        <a:effectLst/>
                        <a:latin typeface="Times New Roman"/>
                        <a:ea typeface="ＭＳ 明朝"/>
                      </a:endParaRPr>
                    </a:p>
                  </a:txBody>
                  <a:tcPr marL="68580" marR="68580" marT="0" marB="0"/>
                </a:tc>
                <a:tc>
                  <a:txBody>
                    <a:bodyPr/>
                    <a:lstStyle/>
                    <a:p>
                      <a:r>
                        <a:rPr lang="en-US" sz="1400" dirty="0" smtClean="0">
                          <a:solidFill>
                            <a:srgbClr val="FF0000"/>
                          </a:solidFill>
                          <a:effectLst/>
                          <a:latin typeface="Arial"/>
                          <a:ea typeface="ＭＳ 明朝"/>
                        </a:rPr>
                        <a:t>VERSION_NOT_SUPPORTED</a:t>
                      </a:r>
                    </a:p>
                    <a:p>
                      <a:r>
                        <a:rPr lang="en-US" sz="1400" dirty="0" smtClean="0">
                          <a:solidFill>
                            <a:srgbClr val="FF0000"/>
                          </a:solidFill>
                          <a:effectLst/>
                          <a:latin typeface="Arial"/>
                          <a:ea typeface="ＭＳ 明朝"/>
                        </a:rPr>
                        <a:t>(SOAP </a:t>
                      </a:r>
                      <a:r>
                        <a:rPr lang="en-US" sz="1400" dirty="0" err="1" smtClean="0">
                          <a:solidFill>
                            <a:srgbClr val="FF0000"/>
                          </a:solidFill>
                          <a:effectLst/>
                          <a:latin typeface="Arial"/>
                          <a:ea typeface="ＭＳ 明朝"/>
                        </a:rPr>
                        <a:t>falut</a:t>
                      </a:r>
                      <a:r>
                        <a:rPr lang="en-US" sz="1400" baseline="0" dirty="0" smtClean="0">
                          <a:solidFill>
                            <a:srgbClr val="FF0000"/>
                          </a:solidFill>
                          <a:effectLst/>
                          <a:latin typeface="Arial"/>
                          <a:ea typeface="ＭＳ 明朝"/>
                        </a:rPr>
                        <a:t> only)</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The protocol version requested is not supported.</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Return type </a:t>
                      </a:r>
                      <a:r>
                        <a:rPr lang="en-US" sz="1400" i="1" dirty="0" err="1">
                          <a:solidFill>
                            <a:srgbClr val="FF0000"/>
                          </a:solidFill>
                          <a:effectLst/>
                          <a:latin typeface="Arial"/>
                          <a:ea typeface="ＭＳ 明朝"/>
                        </a:rPr>
                        <a:t>protocolVersion</a:t>
                      </a:r>
                      <a:r>
                        <a:rPr lang="en-US" sz="1400" dirty="0">
                          <a:solidFill>
                            <a:srgbClr val="FF0000"/>
                          </a:solidFill>
                          <a:effectLst/>
                          <a:latin typeface="Arial"/>
                          <a:ea typeface="ＭＳ 明朝"/>
                        </a:rPr>
                        <a:t> and value the version requested.</a:t>
                      </a:r>
                      <a:endParaRPr lang="en-CA" sz="2800" dirty="0">
                        <a:solidFill>
                          <a:srgbClr val="FF0000"/>
                        </a:solidFill>
                        <a:effectLst/>
                        <a:latin typeface="Times New Roman"/>
                        <a:ea typeface="ＭＳ 明朝"/>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4</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Reservation </a:t>
            </a:r>
            <a:r>
              <a:rPr lang="en-GB" altLang="en-US" sz="3200" dirty="0" smtClean="0"/>
              <a:t>Errors</a:t>
            </a:r>
          </a:p>
        </p:txBody>
      </p:sp>
      <p:graphicFrame>
        <p:nvGraphicFramePr>
          <p:cNvPr id="2" name="Table 1"/>
          <p:cNvGraphicFramePr>
            <a:graphicFrameLocks noGrp="1"/>
          </p:cNvGraphicFramePr>
          <p:nvPr>
            <p:extLst>
              <p:ext uri="{D42A27DB-BD31-4B8C-83A1-F6EECF244321}">
                <p14:modId xmlns:p14="http://schemas.microsoft.com/office/powerpoint/2010/main" val="340057508"/>
              </p:ext>
            </p:extLst>
          </p:nvPr>
        </p:nvGraphicFramePr>
        <p:xfrm>
          <a:off x="467545" y="1628800"/>
          <a:ext cx="8136904" cy="4015466"/>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200" dirty="0">
                          <a:solidFill>
                            <a:srgbClr val="FF0000"/>
                          </a:solidFill>
                          <a:effectLst/>
                          <a:latin typeface="Arial"/>
                          <a:ea typeface="ＭＳ 明朝"/>
                        </a:rPr>
                        <a:t>00200</a:t>
                      </a:r>
                      <a:endParaRPr lang="en-CA" sz="2400" dirty="0">
                        <a:solidFill>
                          <a:srgbClr val="FF0000"/>
                        </a:solidFill>
                        <a:effectLst/>
                        <a:latin typeface="Times New Roman"/>
                        <a:ea typeface="ＭＳ 明朝"/>
                      </a:endParaRPr>
                    </a:p>
                  </a:txBody>
                  <a:tcPr marL="68580" marR="68580" marT="0" marB="0"/>
                </a:tc>
                <a:tc>
                  <a:txBody>
                    <a:bodyPr/>
                    <a:lstStyle/>
                    <a:p>
                      <a:r>
                        <a:rPr lang="en-US" sz="1200" dirty="0" smtClean="0">
                          <a:solidFill>
                            <a:srgbClr val="FF0000"/>
                          </a:solidFill>
                          <a:effectLst/>
                          <a:latin typeface="Arial"/>
                          <a:ea typeface="ＭＳ 明朝"/>
                        </a:rPr>
                        <a:t>GENERIC_ RESERVATION_ERROR</a:t>
                      </a:r>
                      <a:endParaRPr lang="en-CA" sz="2400" dirty="0">
                        <a:solidFill>
                          <a:srgbClr val="FF0000"/>
                        </a:solidFill>
                        <a:effectLst/>
                        <a:latin typeface="Times New Roman"/>
                        <a:ea typeface="ＭＳ 明朝"/>
                      </a:endParaRPr>
                    </a:p>
                  </a:txBody>
                  <a:tcPr marL="68580" marR="68580" marT="0" marB="0"/>
                </a:tc>
                <a:tc>
                  <a:txBody>
                    <a:bodyPr/>
                    <a:lstStyle/>
                    <a:p>
                      <a:r>
                        <a:rPr lang="en-US" sz="1200" dirty="0">
                          <a:solidFill>
                            <a:srgbClr val="FF0000"/>
                          </a:solidFill>
                          <a:effectLst/>
                          <a:latin typeface="Arial"/>
                          <a:ea typeface="ＭＳ 明朝"/>
                        </a:rPr>
                        <a:t>A connection error has occurred.</a:t>
                      </a:r>
                      <a:endParaRPr lang="en-CA" sz="2400" dirty="0">
                        <a:solidFill>
                          <a:srgbClr val="FF0000"/>
                        </a:solidFill>
                        <a:effectLst/>
                        <a:latin typeface="Times New Roman"/>
                        <a:ea typeface="ＭＳ 明朝"/>
                      </a:endParaRPr>
                    </a:p>
                  </a:txBody>
                  <a:tcPr marL="68580" marR="68580" marT="0" marB="0"/>
                </a:tc>
                <a:tc>
                  <a:txBody>
                    <a:bodyPr/>
                    <a:lstStyle/>
                    <a:p>
                      <a:r>
                        <a:rPr lang="en-US" sz="1200" dirty="0">
                          <a:solidFill>
                            <a:srgbClr val="FF0000"/>
                          </a:solidFill>
                          <a:effectLst/>
                          <a:latin typeface="Arial"/>
                          <a:ea typeface="ＭＳ 明朝"/>
                        </a:rPr>
                        <a:t> </a:t>
                      </a:r>
                      <a:endParaRPr lang="en-CA" sz="2400" dirty="0">
                        <a:solidFill>
                          <a:srgbClr val="FF0000"/>
                        </a:solidFill>
                        <a:effectLst/>
                        <a:latin typeface="Times New Roman"/>
                        <a:ea typeface="ＭＳ 明朝"/>
                      </a:endParaRPr>
                    </a:p>
                  </a:txBody>
                  <a:tcPr marL="68580" marR="68580" marT="0" marB="0"/>
                </a:tc>
              </a:tr>
              <a:tr h="453253">
                <a:tc>
                  <a:txBody>
                    <a:bodyPr/>
                    <a:lstStyle/>
                    <a:p>
                      <a:r>
                        <a:rPr lang="en-US" sz="1200" dirty="0">
                          <a:solidFill>
                            <a:srgbClr val="1E58FF"/>
                          </a:solidFill>
                          <a:effectLst/>
                          <a:latin typeface="Arial"/>
                          <a:ea typeface="ＭＳ 明朝"/>
                        </a:rPr>
                        <a:t>00201</a:t>
                      </a:r>
                      <a:endParaRPr lang="en-CA" sz="2400" dirty="0">
                        <a:solidFill>
                          <a:srgbClr val="1E58FF"/>
                        </a:solidFill>
                        <a:effectLst/>
                        <a:latin typeface="Times New Roman"/>
                        <a:ea typeface="ＭＳ 明朝"/>
                      </a:endParaRPr>
                    </a:p>
                  </a:txBody>
                  <a:tcPr marL="68580" marR="68580" marT="0" marB="0"/>
                </a:tc>
                <a:tc>
                  <a:txBody>
                    <a:bodyPr/>
                    <a:lstStyle/>
                    <a:p>
                      <a:r>
                        <a:rPr lang="en-US" sz="1200" dirty="0">
                          <a:solidFill>
                            <a:srgbClr val="1E58FF"/>
                          </a:solidFill>
                          <a:effectLst/>
                          <a:latin typeface="Arial"/>
                          <a:ea typeface="ＭＳ 明朝"/>
                        </a:rPr>
                        <a:t>INVALID_TRANSITION</a:t>
                      </a:r>
                      <a:endParaRPr lang="en-CA" sz="2400" dirty="0">
                        <a:solidFill>
                          <a:srgbClr val="1E58FF"/>
                        </a:solidFill>
                        <a:effectLst/>
                        <a:latin typeface="Times New Roman"/>
                        <a:ea typeface="ＭＳ 明朝"/>
                      </a:endParaRPr>
                    </a:p>
                  </a:txBody>
                  <a:tcPr marL="68580" marR="68580" marT="0" marB="0"/>
                </a:tc>
                <a:tc>
                  <a:txBody>
                    <a:bodyPr/>
                    <a:lstStyle/>
                    <a:p>
                      <a:r>
                        <a:rPr lang="en-US" sz="1200" dirty="0">
                          <a:solidFill>
                            <a:srgbClr val="1E58FF"/>
                          </a:solidFill>
                          <a:effectLst/>
                          <a:latin typeface="Arial"/>
                          <a:ea typeface="ＭＳ 明朝"/>
                        </a:rPr>
                        <a:t>Connection state machine is in invalid state for received message.</a:t>
                      </a:r>
                      <a:endParaRPr lang="en-CA" sz="2400" dirty="0">
                        <a:solidFill>
                          <a:srgbClr val="1E58FF"/>
                        </a:solidFill>
                        <a:effectLst/>
                        <a:latin typeface="Times New Roman"/>
                        <a:ea typeface="ＭＳ 明朝"/>
                      </a:endParaRPr>
                    </a:p>
                  </a:txBody>
                  <a:tcPr marL="68580" marR="68580" marT="0" marB="0"/>
                </a:tc>
                <a:tc>
                  <a:txBody>
                    <a:bodyPr/>
                    <a:lstStyle/>
                    <a:p>
                      <a:r>
                        <a:rPr lang="en-US" sz="1200" dirty="0">
                          <a:solidFill>
                            <a:srgbClr val="1E58FF"/>
                          </a:solidFill>
                          <a:effectLst/>
                          <a:latin typeface="Arial"/>
                          <a:ea typeface="ＭＳ 明朝"/>
                        </a:rPr>
                        <a:t>Include the current state of the state machine.</a:t>
                      </a:r>
                      <a:endParaRPr lang="en-CA" sz="2400" dirty="0">
                        <a:solidFill>
                          <a:srgbClr val="1E58FF"/>
                        </a:solidFill>
                        <a:effectLst/>
                        <a:latin typeface="Times New Roman"/>
                        <a:ea typeface="ＭＳ 明朝"/>
                      </a:endParaRPr>
                    </a:p>
                  </a:txBody>
                  <a:tcPr marL="68580" marR="68580" marT="0" marB="0"/>
                </a:tc>
              </a:tr>
              <a:tr h="453253">
                <a:tc>
                  <a:txBody>
                    <a:bodyPr/>
                    <a:lstStyle/>
                    <a:p>
                      <a:pPr>
                        <a:spcAft>
                          <a:spcPts val="0"/>
                        </a:spcAft>
                      </a:pPr>
                      <a:r>
                        <a:rPr lang="en-US" sz="1200" strike="sngStrike" dirty="0">
                          <a:effectLst/>
                          <a:latin typeface="Arial"/>
                          <a:ea typeface="Times New Roman"/>
                          <a:cs typeface="Times New Roman"/>
                        </a:rPr>
                        <a:t>00202</a:t>
                      </a:r>
                      <a:endParaRPr lang="en-CA" sz="1600" strike="sngStrike" dirty="0">
                        <a:effectLst/>
                        <a:latin typeface="Arial"/>
                        <a:ea typeface="Times New Roman"/>
                        <a:cs typeface="Times New Roman"/>
                      </a:endParaRPr>
                    </a:p>
                  </a:txBody>
                  <a:tcPr marL="68580" marR="68580" marT="0" marB="0"/>
                </a:tc>
                <a:tc>
                  <a:txBody>
                    <a:bodyPr/>
                    <a:lstStyle/>
                    <a:p>
                      <a:pPr>
                        <a:spcAft>
                          <a:spcPts val="0"/>
                        </a:spcAft>
                      </a:pPr>
                      <a:r>
                        <a:rPr lang="en-US" sz="1200" strike="sngStrike" dirty="0">
                          <a:effectLst/>
                          <a:latin typeface="Arial"/>
                          <a:ea typeface="Times New Roman"/>
                          <a:cs typeface="Times New Roman"/>
                        </a:rPr>
                        <a:t>CONNECTION_EXISTS</a:t>
                      </a:r>
                      <a:endParaRPr lang="en-CA" sz="1600" strike="sngStrike" dirty="0">
                        <a:effectLst/>
                        <a:latin typeface="Arial"/>
                        <a:ea typeface="Times New Roman"/>
                        <a:cs typeface="Times New Roman"/>
                      </a:endParaRPr>
                    </a:p>
                  </a:txBody>
                  <a:tcPr marL="68580" marR="68580" marT="0" marB="0"/>
                </a:tc>
                <a:tc>
                  <a:txBody>
                    <a:bodyPr/>
                    <a:lstStyle/>
                    <a:p>
                      <a:pPr>
                        <a:spcAft>
                          <a:spcPts val="0"/>
                        </a:spcAft>
                      </a:pPr>
                      <a:r>
                        <a:rPr lang="en-US" sz="1200" strike="sngStrike" dirty="0">
                          <a:effectLst/>
                          <a:latin typeface="Arial"/>
                          <a:ea typeface="Times New Roman"/>
                          <a:cs typeface="Times New Roman"/>
                        </a:rPr>
                        <a:t>Schedule already exists for </a:t>
                      </a:r>
                      <a:r>
                        <a:rPr lang="en-US" sz="1200" i="1" strike="sngStrike" dirty="0" err="1">
                          <a:effectLst/>
                          <a:latin typeface="Arial"/>
                          <a:ea typeface="Times New Roman"/>
                          <a:cs typeface="Times New Roman"/>
                        </a:rPr>
                        <a:t>connectionId</a:t>
                      </a:r>
                      <a:r>
                        <a:rPr lang="en-US" sz="1200" i="1" strike="sngStrike" dirty="0">
                          <a:effectLst/>
                          <a:latin typeface="Arial"/>
                          <a:ea typeface="Times New Roman"/>
                          <a:cs typeface="Times New Roman"/>
                        </a:rPr>
                        <a:t>.</a:t>
                      </a:r>
                      <a:endParaRPr lang="en-CA" sz="1600" strike="sngStrike" dirty="0">
                        <a:effectLst/>
                        <a:latin typeface="Arial"/>
                        <a:ea typeface="Times New Roman"/>
                        <a:cs typeface="Times New Roman"/>
                      </a:endParaRPr>
                    </a:p>
                  </a:txBody>
                  <a:tcPr marL="68580" marR="68580" marT="0" marB="0"/>
                </a:tc>
                <a:tc>
                  <a:txBody>
                    <a:bodyPr/>
                    <a:lstStyle/>
                    <a:p>
                      <a:pPr>
                        <a:spcAft>
                          <a:spcPts val="0"/>
                        </a:spcAft>
                      </a:pPr>
                      <a:r>
                        <a:rPr lang="en-US" sz="1200" strike="sngStrike" dirty="0">
                          <a:effectLst/>
                          <a:latin typeface="Arial"/>
                          <a:ea typeface="Times New Roman"/>
                          <a:cs typeface="Times New Roman"/>
                        </a:rPr>
                        <a:t>Note: This error code is no longer used in NSI CS 2.0 as the result of a protocol change to allocate the </a:t>
                      </a:r>
                      <a:r>
                        <a:rPr lang="en-US" sz="1200" i="1" strike="sngStrike" dirty="0" err="1">
                          <a:effectLst/>
                          <a:latin typeface="Arial"/>
                          <a:ea typeface="Times New Roman"/>
                          <a:cs typeface="Times New Roman"/>
                        </a:rPr>
                        <a:t>connectionId</a:t>
                      </a:r>
                      <a:r>
                        <a:rPr lang="en-US" sz="1200" strike="sngStrike" dirty="0">
                          <a:effectLst/>
                          <a:latin typeface="Arial"/>
                          <a:ea typeface="Times New Roman"/>
                          <a:cs typeface="Times New Roman"/>
                        </a:rPr>
                        <a:t> on the provider side.</a:t>
                      </a:r>
                      <a:endParaRPr lang="en-CA" sz="1600" strike="sngStrike" dirty="0">
                        <a:effectLst/>
                        <a:latin typeface="Arial"/>
                        <a:ea typeface="Times New Roman"/>
                        <a:cs typeface="Times New Roman"/>
                      </a:endParaRPr>
                    </a:p>
                  </a:txBody>
                  <a:tcPr marL="68580" marR="68580" marT="0" marB="0"/>
                </a:tc>
              </a:tr>
              <a:tr h="365768">
                <a:tc>
                  <a:txBody>
                    <a:bodyPr/>
                    <a:lstStyle/>
                    <a:p>
                      <a:r>
                        <a:rPr lang="en-US" sz="1200" dirty="0">
                          <a:solidFill>
                            <a:srgbClr val="FF0000"/>
                          </a:solidFill>
                          <a:effectLst/>
                          <a:latin typeface="Arial"/>
                          <a:ea typeface="ＭＳ 明朝"/>
                        </a:rPr>
                        <a:t>00203</a:t>
                      </a:r>
                      <a:endParaRPr lang="en-CA" sz="2400" dirty="0">
                        <a:solidFill>
                          <a:srgbClr val="FF0000"/>
                        </a:solidFill>
                        <a:effectLst/>
                        <a:latin typeface="Times New Roman"/>
                        <a:ea typeface="ＭＳ 明朝"/>
                      </a:endParaRPr>
                    </a:p>
                  </a:txBody>
                  <a:tcPr marL="68580" marR="68580" marT="0" marB="0"/>
                </a:tc>
                <a:tc>
                  <a:txBody>
                    <a:bodyPr/>
                    <a:lstStyle/>
                    <a:p>
                      <a:r>
                        <a:rPr lang="en-US" sz="1200" dirty="0" smtClean="0">
                          <a:solidFill>
                            <a:srgbClr val="FF0000"/>
                          </a:solidFill>
                          <a:effectLst/>
                          <a:latin typeface="Arial"/>
                          <a:ea typeface="ＭＳ 明朝"/>
                        </a:rPr>
                        <a:t>RESERVATION_NONEXISTENT</a:t>
                      </a:r>
                      <a:endParaRPr lang="en-CA" sz="2400" dirty="0">
                        <a:solidFill>
                          <a:srgbClr val="FF0000"/>
                        </a:solidFill>
                        <a:effectLst/>
                        <a:latin typeface="Times New Roman"/>
                        <a:ea typeface="ＭＳ 明朝"/>
                      </a:endParaRPr>
                    </a:p>
                  </a:txBody>
                  <a:tcPr marL="68580" marR="68580" marT="0" marB="0"/>
                </a:tc>
                <a:tc>
                  <a:txBody>
                    <a:bodyPr/>
                    <a:lstStyle/>
                    <a:p>
                      <a:r>
                        <a:rPr lang="en-US" sz="1200">
                          <a:solidFill>
                            <a:srgbClr val="FF0000"/>
                          </a:solidFill>
                          <a:effectLst/>
                          <a:latin typeface="Arial"/>
                          <a:ea typeface="ＭＳ 明朝"/>
                        </a:rPr>
                        <a:t>Schedule does not exist for </a:t>
                      </a:r>
                      <a:r>
                        <a:rPr lang="en-US" sz="1200" i="1">
                          <a:solidFill>
                            <a:srgbClr val="FF0000"/>
                          </a:solidFill>
                          <a:effectLst/>
                          <a:latin typeface="Arial"/>
                          <a:ea typeface="ＭＳ 明朝"/>
                        </a:rPr>
                        <a:t>connectionId</a:t>
                      </a:r>
                      <a:r>
                        <a:rPr lang="en-US" sz="1200">
                          <a:solidFill>
                            <a:srgbClr val="FF0000"/>
                          </a:solidFill>
                          <a:effectLst/>
                          <a:latin typeface="Arial"/>
                          <a:ea typeface="ＭＳ 明朝"/>
                        </a:rPr>
                        <a:t>.</a:t>
                      </a:r>
                      <a:endParaRPr lang="en-CA" sz="2400">
                        <a:solidFill>
                          <a:srgbClr val="FF0000"/>
                        </a:solidFill>
                        <a:effectLst/>
                        <a:latin typeface="Times New Roman"/>
                        <a:ea typeface="ＭＳ 明朝"/>
                      </a:endParaRPr>
                    </a:p>
                  </a:txBody>
                  <a:tcPr marL="68580" marR="68580" marT="0" marB="0"/>
                </a:tc>
                <a:tc>
                  <a:txBody>
                    <a:bodyPr/>
                    <a:lstStyle/>
                    <a:p>
                      <a:r>
                        <a:rPr lang="en-US" sz="1200">
                          <a:solidFill>
                            <a:srgbClr val="FF0000"/>
                          </a:solidFill>
                          <a:effectLst/>
                          <a:latin typeface="Arial"/>
                          <a:ea typeface="ＭＳ 明朝"/>
                        </a:rPr>
                        <a:t>The </a:t>
                      </a:r>
                      <a:r>
                        <a:rPr lang="en-US" sz="1200" i="1">
                          <a:solidFill>
                            <a:srgbClr val="FF0000"/>
                          </a:solidFill>
                          <a:effectLst/>
                          <a:latin typeface="Arial"/>
                          <a:ea typeface="ＭＳ 明朝"/>
                        </a:rPr>
                        <a:t>connectionId</a:t>
                      </a:r>
                      <a:r>
                        <a:rPr lang="en-US" sz="1200">
                          <a:solidFill>
                            <a:srgbClr val="FF0000"/>
                          </a:solidFill>
                          <a:effectLst/>
                          <a:latin typeface="Arial"/>
                          <a:ea typeface="ＭＳ 明朝"/>
                        </a:rPr>
                        <a:t> in question is returned in the </a:t>
                      </a:r>
                      <a:r>
                        <a:rPr lang="en-US" sz="1200" i="1">
                          <a:solidFill>
                            <a:srgbClr val="FF0000"/>
                          </a:solidFill>
                          <a:effectLst/>
                          <a:latin typeface="Arial"/>
                          <a:ea typeface="ＭＳ 明朝"/>
                        </a:rPr>
                        <a:t>connectionId</a:t>
                      </a:r>
                      <a:r>
                        <a:rPr lang="en-US" sz="1200">
                          <a:solidFill>
                            <a:srgbClr val="FF0000"/>
                          </a:solidFill>
                          <a:effectLst/>
                          <a:latin typeface="Arial"/>
                          <a:ea typeface="ＭＳ 明朝"/>
                        </a:rPr>
                        <a:t> element.</a:t>
                      </a:r>
                      <a:endParaRPr lang="en-CA" sz="2400">
                        <a:solidFill>
                          <a:srgbClr val="FF0000"/>
                        </a:solidFill>
                        <a:effectLst/>
                        <a:latin typeface="Times New Roman"/>
                        <a:ea typeface="ＭＳ 明朝"/>
                      </a:endParaRPr>
                    </a:p>
                  </a:txBody>
                  <a:tcPr marL="68580" marR="68580" marT="0" marB="0"/>
                </a:tc>
              </a:tr>
              <a:tr h="453253">
                <a:tc>
                  <a:txBody>
                    <a:bodyPr/>
                    <a:lstStyle/>
                    <a:p>
                      <a:r>
                        <a:rPr lang="en-US" sz="1200" strike="sngStrike" dirty="0">
                          <a:solidFill>
                            <a:srgbClr val="1E58FF"/>
                          </a:solidFill>
                          <a:effectLst/>
                          <a:latin typeface="Arial"/>
                          <a:ea typeface="ＭＳ 明朝"/>
                        </a:rPr>
                        <a:t>00204</a:t>
                      </a:r>
                      <a:endParaRPr lang="en-CA" sz="2400" strike="sngStrike" dirty="0">
                        <a:solidFill>
                          <a:srgbClr val="1E58FF"/>
                        </a:solidFill>
                        <a:effectLst/>
                        <a:latin typeface="Times New Roman"/>
                        <a:ea typeface="ＭＳ 明朝"/>
                      </a:endParaRPr>
                    </a:p>
                  </a:txBody>
                  <a:tcPr marL="68580" marR="68580" marT="0" marB="0"/>
                </a:tc>
                <a:tc>
                  <a:txBody>
                    <a:bodyPr/>
                    <a:lstStyle/>
                    <a:p>
                      <a:pPr>
                        <a:spcAft>
                          <a:spcPts val="0"/>
                        </a:spcAft>
                      </a:pPr>
                      <a:r>
                        <a:rPr lang="en-US" sz="1200" strike="sngStrike" dirty="0" smtClean="0">
                          <a:solidFill>
                            <a:srgbClr val="1E58FF"/>
                          </a:solidFill>
                          <a:effectLst/>
                          <a:latin typeface="Arial"/>
                          <a:ea typeface="Times New Roman"/>
                          <a:cs typeface="Times New Roman"/>
                        </a:rPr>
                        <a:t>CONNECTION_GONE</a:t>
                      </a:r>
                    </a:p>
                    <a:p>
                      <a:pPr>
                        <a:spcAft>
                          <a:spcPts val="0"/>
                        </a:spcAft>
                      </a:pPr>
                      <a:r>
                        <a:rPr lang="en-US" sz="1200" strike="sngStrike" dirty="0" smtClean="0">
                          <a:solidFill>
                            <a:srgbClr val="1E58FF"/>
                          </a:solidFill>
                          <a:effectLst/>
                          <a:latin typeface="Arial"/>
                          <a:ea typeface="Times New Roman"/>
                          <a:cs typeface="Times New Roman"/>
                        </a:rPr>
                        <a:t>(State Machine still exists (before</a:t>
                      </a:r>
                      <a:r>
                        <a:rPr lang="en-US" sz="1200" strike="sngStrike" baseline="0" dirty="0" smtClean="0">
                          <a:solidFill>
                            <a:srgbClr val="1E58FF"/>
                          </a:solidFill>
                          <a:effectLst/>
                          <a:latin typeface="Arial"/>
                          <a:ea typeface="Times New Roman"/>
                          <a:cs typeface="Times New Roman"/>
                        </a:rPr>
                        <a:t> GC)</a:t>
                      </a:r>
                      <a:r>
                        <a:rPr lang="en-US" sz="1200" strike="sngStrike" dirty="0" smtClean="0">
                          <a:solidFill>
                            <a:srgbClr val="1E58FF"/>
                          </a:solidFill>
                          <a:effectLst/>
                          <a:latin typeface="Arial"/>
                          <a:ea typeface="Times New Roman"/>
                          <a:cs typeface="Times New Roman"/>
                        </a:rPr>
                        <a:t>,</a:t>
                      </a:r>
                      <a:r>
                        <a:rPr lang="en-US" sz="1200" strike="sngStrike" baseline="0" dirty="0" smtClean="0">
                          <a:solidFill>
                            <a:srgbClr val="1E58FF"/>
                          </a:solidFill>
                          <a:effectLst/>
                          <a:latin typeface="Arial"/>
                          <a:ea typeface="Times New Roman"/>
                          <a:cs typeface="Times New Roman"/>
                        </a:rPr>
                        <a:t> but LSM is in Terminated state )</a:t>
                      </a:r>
                      <a:endParaRPr lang="en-CA" sz="1600" strike="sngStrike" dirty="0">
                        <a:solidFill>
                          <a:srgbClr val="1E58FF"/>
                        </a:solidFill>
                        <a:effectLst/>
                        <a:latin typeface="Arial"/>
                        <a:ea typeface="Times New Roman"/>
                        <a:cs typeface="Times New Roman"/>
                      </a:endParaRPr>
                    </a:p>
                  </a:txBody>
                  <a:tcPr marL="68580" marR="68580" marT="0" marB="0"/>
                </a:tc>
                <a:tc>
                  <a:txBody>
                    <a:bodyPr/>
                    <a:lstStyle/>
                    <a:p>
                      <a:pPr>
                        <a:spcAft>
                          <a:spcPts val="0"/>
                        </a:spcAft>
                      </a:pPr>
                      <a:r>
                        <a:rPr lang="en-US" sz="1200" strike="sngStrike" dirty="0">
                          <a:solidFill>
                            <a:srgbClr val="1E58FF"/>
                          </a:solidFill>
                          <a:effectLst/>
                          <a:latin typeface="Arial"/>
                          <a:ea typeface="Times New Roman"/>
                          <a:cs typeface="Times New Roman"/>
                        </a:rPr>
                        <a:t>Requested connection no longer exists.</a:t>
                      </a:r>
                      <a:endParaRPr lang="en-CA" sz="1600" strike="sngStrike" dirty="0">
                        <a:solidFill>
                          <a:srgbClr val="1E58FF"/>
                        </a:solidFill>
                        <a:effectLst/>
                        <a:latin typeface="Arial"/>
                        <a:ea typeface="Times New Roman"/>
                        <a:cs typeface="Times New Roman"/>
                      </a:endParaRPr>
                    </a:p>
                  </a:txBody>
                  <a:tcPr marL="68580" marR="68580" marT="0" marB="0"/>
                </a:tc>
                <a:tc>
                  <a:txBody>
                    <a:bodyPr/>
                    <a:lstStyle/>
                    <a:p>
                      <a:pPr>
                        <a:spcAft>
                          <a:spcPts val="0"/>
                        </a:spcAft>
                      </a:pPr>
                      <a:r>
                        <a:rPr lang="en-US" sz="1200" strike="sngStrike" dirty="0">
                          <a:solidFill>
                            <a:srgbClr val="1E58FF"/>
                          </a:solidFill>
                          <a:effectLst/>
                          <a:latin typeface="Arial"/>
                          <a:ea typeface="Times New Roman"/>
                          <a:cs typeface="Times New Roman"/>
                        </a:rPr>
                        <a:t>The </a:t>
                      </a:r>
                      <a:r>
                        <a:rPr lang="en-US" sz="1200" i="1" strike="sngStrike" dirty="0" err="1">
                          <a:solidFill>
                            <a:srgbClr val="1E58FF"/>
                          </a:solidFill>
                          <a:effectLst/>
                          <a:latin typeface="Arial"/>
                          <a:ea typeface="Times New Roman"/>
                          <a:cs typeface="Times New Roman"/>
                        </a:rPr>
                        <a:t>connectionId</a:t>
                      </a:r>
                      <a:r>
                        <a:rPr lang="en-US" sz="1200" strike="sngStrike" dirty="0">
                          <a:solidFill>
                            <a:srgbClr val="1E58FF"/>
                          </a:solidFill>
                          <a:effectLst/>
                          <a:latin typeface="Arial"/>
                          <a:ea typeface="Times New Roman"/>
                          <a:cs typeface="Times New Roman"/>
                        </a:rPr>
                        <a:t> in question is returned in the </a:t>
                      </a:r>
                      <a:r>
                        <a:rPr lang="en-US" sz="1200" i="1" strike="sngStrike" dirty="0" err="1">
                          <a:solidFill>
                            <a:srgbClr val="1E58FF"/>
                          </a:solidFill>
                          <a:effectLst/>
                          <a:latin typeface="Arial"/>
                          <a:ea typeface="Times New Roman"/>
                          <a:cs typeface="Times New Roman"/>
                        </a:rPr>
                        <a:t>connectionId</a:t>
                      </a:r>
                      <a:r>
                        <a:rPr lang="en-US" sz="1200" strike="sngStrike" dirty="0">
                          <a:solidFill>
                            <a:srgbClr val="1E58FF"/>
                          </a:solidFill>
                          <a:effectLst/>
                          <a:latin typeface="Arial"/>
                          <a:ea typeface="Times New Roman"/>
                          <a:cs typeface="Times New Roman"/>
                        </a:rPr>
                        <a:t> element.</a:t>
                      </a:r>
                      <a:endParaRPr lang="en-CA" sz="1600" strike="sngStrike" dirty="0">
                        <a:solidFill>
                          <a:srgbClr val="1E58FF"/>
                        </a:solidFill>
                        <a:effectLst/>
                        <a:latin typeface="Arial"/>
                        <a:ea typeface="Times New Roman"/>
                        <a:cs typeface="Times New Roman"/>
                      </a:endParaRPr>
                    </a:p>
                  </a:txBody>
                  <a:tcPr marL="68580" marR="68580" marT="0" marB="0"/>
                </a:tc>
              </a:tr>
              <a:tr h="453253">
                <a:tc>
                  <a:txBody>
                    <a:bodyPr/>
                    <a:lstStyle/>
                    <a:p>
                      <a:r>
                        <a:rPr lang="en-US" sz="1200" strike="sngStrike" dirty="0">
                          <a:solidFill>
                            <a:srgbClr val="00B050"/>
                          </a:solidFill>
                          <a:effectLst/>
                          <a:latin typeface="Arial"/>
                          <a:ea typeface="ＭＳ 明朝"/>
                        </a:rPr>
                        <a:t>00205</a:t>
                      </a:r>
                      <a:endParaRPr lang="en-CA" sz="2400" strike="sngStrike" dirty="0">
                        <a:solidFill>
                          <a:srgbClr val="00B050"/>
                        </a:solidFill>
                        <a:effectLst/>
                        <a:latin typeface="Times New Roman"/>
                        <a:ea typeface="ＭＳ 明朝"/>
                      </a:endParaRPr>
                    </a:p>
                  </a:txBody>
                  <a:tcPr marL="68580" marR="68580" marT="0" marB="0"/>
                </a:tc>
                <a:tc>
                  <a:txBody>
                    <a:bodyPr/>
                    <a:lstStyle/>
                    <a:p>
                      <a:r>
                        <a:rPr lang="en-US" sz="1200" strike="sngStrike" dirty="0" smtClean="0">
                          <a:solidFill>
                            <a:srgbClr val="00B050"/>
                          </a:solidFill>
                          <a:effectLst/>
                          <a:latin typeface="Arial"/>
                          <a:ea typeface="ＭＳ 明朝"/>
                        </a:rPr>
                        <a:t>CONNECTION_CREATE_ERROR</a:t>
                      </a:r>
                    </a:p>
                    <a:p>
                      <a:r>
                        <a:rPr lang="en-US" sz="1200" strike="sngStrike" dirty="0" smtClean="0">
                          <a:solidFill>
                            <a:srgbClr val="00B050"/>
                          </a:solidFill>
                          <a:effectLst/>
                          <a:latin typeface="Arial"/>
                          <a:ea typeface="ＭＳ 明朝"/>
                        </a:rPr>
                        <a:t>(CA for </a:t>
                      </a:r>
                      <a:r>
                        <a:rPr lang="en-US" sz="1200" strike="sngStrike" dirty="0" err="1" smtClean="0">
                          <a:solidFill>
                            <a:srgbClr val="00B050"/>
                          </a:solidFill>
                          <a:effectLst/>
                          <a:latin typeface="Arial"/>
                          <a:ea typeface="ＭＳ 明朝"/>
                        </a:rPr>
                        <a:t>reserve.fl</a:t>
                      </a:r>
                      <a:r>
                        <a:rPr lang="en-US" sz="1200" strike="sngStrike" dirty="0" smtClean="0">
                          <a:solidFill>
                            <a:srgbClr val="00B050"/>
                          </a:solidFill>
                          <a:effectLst/>
                          <a:latin typeface="Arial"/>
                          <a:ea typeface="ＭＳ 明朝"/>
                        </a:rPr>
                        <a:t>)</a:t>
                      </a:r>
                      <a:endParaRPr lang="en-CA" sz="2400" strike="sngStrike" dirty="0">
                        <a:solidFill>
                          <a:srgbClr val="00B050"/>
                        </a:solidFill>
                        <a:effectLst/>
                        <a:latin typeface="Times New Roman"/>
                        <a:ea typeface="ＭＳ 明朝"/>
                      </a:endParaRPr>
                    </a:p>
                  </a:txBody>
                  <a:tcPr marL="68580" marR="68580" marT="0" marB="0"/>
                </a:tc>
                <a:tc>
                  <a:txBody>
                    <a:bodyPr/>
                    <a:lstStyle/>
                    <a:p>
                      <a:r>
                        <a:rPr lang="en-US" sz="1200" strike="sngStrike" dirty="0">
                          <a:solidFill>
                            <a:srgbClr val="00B050"/>
                          </a:solidFill>
                          <a:effectLst/>
                          <a:latin typeface="Arial"/>
                          <a:ea typeface="ＭＳ 明朝"/>
                        </a:rPr>
                        <a:t>Failed to create connection (payload was ok, something went wrong).</a:t>
                      </a:r>
                      <a:endParaRPr lang="en-CA" sz="2400" strike="sngStrike" dirty="0">
                        <a:solidFill>
                          <a:srgbClr val="00B050"/>
                        </a:solidFill>
                        <a:effectLst/>
                        <a:latin typeface="Times New Roman"/>
                        <a:ea typeface="ＭＳ 明朝"/>
                      </a:endParaRPr>
                    </a:p>
                  </a:txBody>
                  <a:tcPr marL="68580" marR="68580" marT="0" marB="0"/>
                </a:tc>
                <a:tc>
                  <a:txBody>
                    <a:bodyPr/>
                    <a:lstStyle/>
                    <a:p>
                      <a:r>
                        <a:rPr lang="en-US" sz="1200" strike="sngStrike" dirty="0">
                          <a:solidFill>
                            <a:srgbClr val="00B050"/>
                          </a:solidFill>
                          <a:effectLst/>
                          <a:latin typeface="Arial"/>
                          <a:ea typeface="ＭＳ 明朝"/>
                        </a:rPr>
                        <a:t>Include text for the failure reason.</a:t>
                      </a:r>
                      <a:endParaRPr lang="en-CA" sz="2400" strike="sngStrike" dirty="0">
                        <a:solidFill>
                          <a:srgbClr val="00B050"/>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30198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5</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Security Errors</a:t>
            </a:r>
          </a:p>
        </p:txBody>
      </p:sp>
      <p:graphicFrame>
        <p:nvGraphicFramePr>
          <p:cNvPr id="2" name="Table 1"/>
          <p:cNvGraphicFramePr>
            <a:graphicFrameLocks noGrp="1"/>
          </p:cNvGraphicFramePr>
          <p:nvPr>
            <p:extLst>
              <p:ext uri="{D42A27DB-BD31-4B8C-83A1-F6EECF244321}">
                <p14:modId xmlns:p14="http://schemas.microsoft.com/office/powerpoint/2010/main" val="2866781034"/>
              </p:ext>
            </p:extLst>
          </p:nvPr>
        </p:nvGraphicFramePr>
        <p:xfrm>
          <a:off x="467545" y="1628800"/>
          <a:ext cx="8136904" cy="1999839"/>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a:solidFill>
                            <a:srgbClr val="FF0000"/>
                          </a:solidFill>
                          <a:effectLst/>
                          <a:latin typeface="Arial"/>
                          <a:ea typeface="ＭＳ 明朝"/>
                        </a:rPr>
                        <a:t>00300</a:t>
                      </a:r>
                      <a:endParaRPr lang="en-CA" sz="2800" dirty="0">
                        <a:solidFill>
                          <a:srgbClr val="FF0000"/>
                        </a:solidFill>
                        <a:effectLst/>
                        <a:latin typeface="Times New Roman"/>
                        <a:ea typeface="ＭＳ 明朝"/>
                      </a:endParaRPr>
                    </a:p>
                  </a:txBody>
                  <a:tcPr marL="68580" marR="68580" marT="0" marB="0"/>
                </a:tc>
                <a:tc>
                  <a:txBody>
                    <a:bodyPr/>
                    <a:lstStyle/>
                    <a:p>
                      <a:r>
                        <a:rPr lang="en-US" sz="1400" dirty="0" smtClean="0">
                          <a:solidFill>
                            <a:srgbClr val="FF0000"/>
                          </a:solidFill>
                          <a:effectLst/>
                          <a:latin typeface="Arial"/>
                          <a:ea typeface="ＭＳ 明朝"/>
                        </a:rPr>
                        <a:t>GENERIC_SECURITY_ERROR</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A security error has occurred.</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 </a:t>
                      </a:r>
                      <a:endParaRPr lang="en-CA" sz="2800" dirty="0">
                        <a:solidFill>
                          <a:srgbClr val="FF0000"/>
                        </a:solidFill>
                        <a:effectLst/>
                        <a:latin typeface="Times New Roman"/>
                        <a:ea typeface="ＭＳ 明朝"/>
                      </a:endParaRPr>
                    </a:p>
                  </a:txBody>
                  <a:tcPr marL="68580" marR="68580" marT="0" marB="0"/>
                </a:tc>
              </a:tr>
              <a:tr h="453253">
                <a:tc>
                  <a:txBody>
                    <a:bodyPr/>
                    <a:lstStyle/>
                    <a:p>
                      <a:pPr>
                        <a:spcAft>
                          <a:spcPts val="0"/>
                        </a:spcAft>
                      </a:pPr>
                      <a:r>
                        <a:rPr lang="en-US" sz="1400" strike="sngStrike" dirty="0">
                          <a:effectLst/>
                          <a:latin typeface="Arial"/>
                          <a:ea typeface="Times New Roman"/>
                          <a:cs typeface="Times New Roman"/>
                        </a:rPr>
                        <a:t>00301</a:t>
                      </a:r>
                      <a:endParaRPr lang="en-CA" sz="1800" strike="sngStrike" dirty="0">
                        <a:effectLst/>
                        <a:latin typeface="Arial"/>
                        <a:ea typeface="Times New Roman"/>
                        <a:cs typeface="Times New Roman"/>
                      </a:endParaRPr>
                    </a:p>
                  </a:txBody>
                  <a:tcPr marL="68580" marR="68580" marT="0" marB="0"/>
                </a:tc>
                <a:tc>
                  <a:txBody>
                    <a:bodyPr/>
                    <a:lstStyle/>
                    <a:p>
                      <a:pPr>
                        <a:spcAft>
                          <a:spcPts val="0"/>
                        </a:spcAft>
                      </a:pPr>
                      <a:r>
                        <a:rPr lang="en-US" sz="1400" strike="sngStrike" dirty="0">
                          <a:effectLst/>
                          <a:latin typeface="Arial"/>
                          <a:ea typeface="Times New Roman"/>
                          <a:cs typeface="Times New Roman"/>
                        </a:rPr>
                        <a:t>AUTHENTICATION_FAILURE</a:t>
                      </a:r>
                      <a:endParaRPr lang="en-CA" sz="1800" strike="sngStrike" dirty="0">
                        <a:effectLst/>
                        <a:latin typeface="Arial"/>
                        <a:ea typeface="Times New Roman"/>
                        <a:cs typeface="Times New Roman"/>
                      </a:endParaRPr>
                    </a:p>
                  </a:txBody>
                  <a:tcPr marL="68580" marR="68580" marT="0" marB="0"/>
                </a:tc>
                <a:tc>
                  <a:txBody>
                    <a:bodyPr/>
                    <a:lstStyle/>
                    <a:p>
                      <a:pPr>
                        <a:spcAft>
                          <a:spcPts val="0"/>
                        </a:spcAft>
                      </a:pPr>
                      <a:r>
                        <a:rPr lang="en-US" sz="1400" strike="sngStrike" dirty="0">
                          <a:effectLst/>
                          <a:latin typeface="Arial"/>
                          <a:ea typeface="Times New Roman"/>
                          <a:cs typeface="Times New Roman"/>
                        </a:rPr>
                        <a:t>Authentication failure.</a:t>
                      </a:r>
                      <a:endParaRPr lang="en-CA" sz="1800" strike="sngStrike" dirty="0">
                        <a:effectLst/>
                        <a:latin typeface="Arial"/>
                        <a:ea typeface="Times New Roman"/>
                        <a:cs typeface="Times New Roman"/>
                      </a:endParaRPr>
                    </a:p>
                  </a:txBody>
                  <a:tcPr marL="68580" marR="68580" marT="0" marB="0"/>
                </a:tc>
                <a:tc>
                  <a:txBody>
                    <a:bodyPr/>
                    <a:lstStyle/>
                    <a:p>
                      <a:pPr>
                        <a:spcAft>
                          <a:spcPts val="0"/>
                        </a:spcAft>
                      </a:pPr>
                      <a:r>
                        <a:rPr lang="en-US" sz="1400" strike="sngStrike" dirty="0">
                          <a:effectLst/>
                          <a:latin typeface="Arial"/>
                          <a:ea typeface="Times New Roman"/>
                          <a:cs typeface="Times New Roman"/>
                        </a:rPr>
                        <a:t>Note: no longer used.</a:t>
                      </a:r>
                      <a:endParaRPr lang="en-CA" sz="1800" strike="sngStrike" dirty="0">
                        <a:effectLst/>
                        <a:latin typeface="Arial"/>
                        <a:ea typeface="Times New Roman"/>
                        <a:cs typeface="Times New Roman"/>
                      </a:endParaRPr>
                    </a:p>
                  </a:txBody>
                  <a:tcPr marL="68580" marR="68580" marT="0" marB="0"/>
                </a:tc>
              </a:tr>
              <a:tr h="453253">
                <a:tc>
                  <a:txBody>
                    <a:bodyPr/>
                    <a:lstStyle/>
                    <a:p>
                      <a:r>
                        <a:rPr lang="en-US" sz="1400" dirty="0">
                          <a:solidFill>
                            <a:srgbClr val="FF0000"/>
                          </a:solidFill>
                          <a:effectLst/>
                          <a:latin typeface="Arial"/>
                          <a:ea typeface="ＭＳ 明朝"/>
                        </a:rPr>
                        <a:t>00302</a:t>
                      </a:r>
                      <a:endParaRPr lang="en-CA" sz="2800" dirty="0">
                        <a:solidFill>
                          <a:srgbClr val="FF0000"/>
                        </a:solidFill>
                        <a:effectLst/>
                        <a:latin typeface="Times New Roman"/>
                        <a:ea typeface="ＭＳ 明朝"/>
                      </a:endParaRPr>
                    </a:p>
                  </a:txBody>
                  <a:tcPr marL="68580" marR="68580" marT="0" marB="0"/>
                </a:tc>
                <a:tc>
                  <a:txBody>
                    <a:bodyPr/>
                    <a:lstStyle/>
                    <a:p>
                      <a:r>
                        <a:rPr lang="en-US" sz="1400" dirty="0" smtClean="0">
                          <a:solidFill>
                            <a:srgbClr val="FF0000"/>
                          </a:solidFill>
                          <a:effectLst/>
                          <a:latin typeface="Arial"/>
                          <a:ea typeface="ＭＳ 明朝"/>
                        </a:rPr>
                        <a:t>UNAUTHORIZED </a:t>
                      </a:r>
                    </a:p>
                    <a:p>
                      <a:r>
                        <a:rPr lang="en-US" sz="1400" dirty="0" smtClean="0">
                          <a:solidFill>
                            <a:srgbClr val="FF0000"/>
                          </a:solidFill>
                          <a:effectLst/>
                          <a:latin typeface="Arial"/>
                          <a:ea typeface="ＭＳ 明朝"/>
                        </a:rPr>
                        <a:t>(including policy)</a:t>
                      </a:r>
                      <a:endParaRPr lang="en-CA" sz="2800" dirty="0">
                        <a:solidFill>
                          <a:srgbClr val="FF0000"/>
                        </a:solidFill>
                        <a:effectLst/>
                        <a:latin typeface="Times New Roman"/>
                        <a:ea typeface="ＭＳ 明朝"/>
                      </a:endParaRPr>
                    </a:p>
                  </a:txBody>
                  <a:tcPr marL="68580" marR="68580" marT="0" marB="0"/>
                </a:tc>
                <a:tc>
                  <a:txBody>
                    <a:bodyPr/>
                    <a:lstStyle/>
                    <a:p>
                      <a:r>
                        <a:rPr lang="en-GB" sz="1400" dirty="0">
                          <a:solidFill>
                            <a:srgbClr val="FF0000"/>
                          </a:solidFill>
                          <a:effectLst/>
                          <a:latin typeface="Arial"/>
                          <a:ea typeface="ＭＳ 明朝"/>
                        </a:rPr>
                        <a:t>Insufficient authorization to perform requested operation.</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Include credentials used for authorization evaluation.</a:t>
                      </a:r>
                      <a:endParaRPr lang="en-CA" sz="2800" dirty="0">
                        <a:solidFill>
                          <a:srgbClr val="FF0000"/>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1795100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6</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Topology Errors</a:t>
            </a:r>
          </a:p>
        </p:txBody>
      </p:sp>
      <p:graphicFrame>
        <p:nvGraphicFramePr>
          <p:cNvPr id="2" name="Table 1"/>
          <p:cNvGraphicFramePr>
            <a:graphicFrameLocks noGrp="1"/>
          </p:cNvGraphicFramePr>
          <p:nvPr>
            <p:extLst>
              <p:ext uri="{D42A27DB-BD31-4B8C-83A1-F6EECF244321}">
                <p14:modId xmlns:p14="http://schemas.microsoft.com/office/powerpoint/2010/main" val="619345778"/>
              </p:ext>
            </p:extLst>
          </p:nvPr>
        </p:nvGraphicFramePr>
        <p:xfrm>
          <a:off x="467545" y="1628800"/>
          <a:ext cx="8136904" cy="2639919"/>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a:solidFill>
                            <a:srgbClr val="1E58FF"/>
                          </a:solidFill>
                          <a:effectLst/>
                          <a:latin typeface="Arial"/>
                          <a:ea typeface="ＭＳ 明朝"/>
                        </a:rPr>
                        <a:t>00400</a:t>
                      </a:r>
                      <a:endParaRPr lang="en-CA" sz="1400" dirty="0">
                        <a:solidFill>
                          <a:srgbClr val="1E58FF"/>
                        </a:solidFill>
                        <a:effectLst/>
                        <a:latin typeface="Times New Roman"/>
                        <a:ea typeface="ＭＳ 明朝"/>
                      </a:endParaRPr>
                    </a:p>
                  </a:txBody>
                  <a:tcPr marL="68580" marR="68580" marT="0" marB="0"/>
                </a:tc>
                <a:tc>
                  <a:txBody>
                    <a:bodyPr/>
                    <a:lstStyle/>
                    <a:p>
                      <a:r>
                        <a:rPr lang="en-US" sz="1400" dirty="0" smtClean="0">
                          <a:solidFill>
                            <a:srgbClr val="1E58FF"/>
                          </a:solidFill>
                          <a:effectLst/>
                          <a:latin typeface="Arial"/>
                          <a:ea typeface="ＭＳ 明朝"/>
                        </a:rPr>
                        <a:t>GENERIC_METADATA_ERROR (CA)</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A topology error has occurred.</a:t>
                      </a:r>
                      <a:endParaRPr lang="en-CA" sz="1400" dirty="0">
                        <a:solidFill>
                          <a:srgbClr val="1E58FF"/>
                        </a:solidFill>
                        <a:effectLst/>
                        <a:latin typeface="Times New Roman"/>
                        <a:ea typeface="ＭＳ 明朝"/>
                      </a:endParaRPr>
                    </a:p>
                  </a:txBody>
                  <a:tcPr marL="68580" marR="68580" marT="0" marB="0"/>
                </a:tc>
                <a:tc>
                  <a:txBody>
                    <a:bodyPr/>
                    <a:lstStyle/>
                    <a:p>
                      <a:r>
                        <a:rPr lang="en-US" sz="1400">
                          <a:solidFill>
                            <a:srgbClr val="1E58FF"/>
                          </a:solidFill>
                          <a:effectLst/>
                          <a:latin typeface="Arial"/>
                          <a:ea typeface="ＭＳ 明朝"/>
                        </a:rPr>
                        <a:t> </a:t>
                      </a:r>
                      <a:endParaRPr lang="en-CA" sz="1400">
                        <a:solidFill>
                          <a:srgbClr val="1E58FF"/>
                        </a:solidFill>
                        <a:effectLst/>
                        <a:latin typeface="Times New Roman"/>
                        <a:ea typeface="ＭＳ 明朝"/>
                      </a:endParaRPr>
                    </a:p>
                  </a:txBody>
                  <a:tcPr marL="68580" marR="68580" marT="0" marB="0"/>
                </a:tc>
              </a:tr>
              <a:tr h="453253">
                <a:tc>
                  <a:txBody>
                    <a:bodyPr/>
                    <a:lstStyle/>
                    <a:p>
                      <a:r>
                        <a:rPr lang="en-US" sz="1400" dirty="0">
                          <a:solidFill>
                            <a:srgbClr val="1E58FF"/>
                          </a:solidFill>
                          <a:effectLst/>
                          <a:latin typeface="Arial"/>
                          <a:ea typeface="ＭＳ 明朝"/>
                        </a:rPr>
                        <a:t>00405</a:t>
                      </a:r>
                      <a:endParaRPr lang="en-CA" sz="1400" dirty="0">
                        <a:solidFill>
                          <a:srgbClr val="1E58FF"/>
                        </a:solidFill>
                        <a:effectLst/>
                        <a:latin typeface="Times New Roman"/>
                        <a:ea typeface="ＭＳ 明朝"/>
                      </a:endParaRPr>
                    </a:p>
                  </a:txBody>
                  <a:tcPr marL="68580" marR="68580" marT="0" marB="0"/>
                </a:tc>
                <a:tc>
                  <a:txBody>
                    <a:bodyPr/>
                    <a:lstStyle/>
                    <a:p>
                      <a:r>
                        <a:rPr lang="en-GB" sz="1400" dirty="0" smtClean="0">
                          <a:solidFill>
                            <a:srgbClr val="1E58FF"/>
                          </a:solidFill>
                          <a:effectLst/>
                          <a:latin typeface="Arial"/>
                          <a:ea typeface="ＭＳ 明朝"/>
                        </a:rPr>
                        <a:t>DOMAIN_LOOKUP_ERROR</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Unknown network for requested resource.</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Include the resource in question.</a:t>
                      </a:r>
                      <a:endParaRPr lang="en-CA" sz="1400" dirty="0">
                        <a:solidFill>
                          <a:srgbClr val="1E58FF"/>
                        </a:solidFill>
                        <a:effectLst/>
                        <a:latin typeface="Times New Roman"/>
                        <a:ea typeface="ＭＳ 明朝"/>
                      </a:endParaRPr>
                    </a:p>
                  </a:txBody>
                  <a:tcPr marL="68580" marR="68580" marT="0" marB="0"/>
                </a:tc>
              </a:tr>
              <a:tr h="365768">
                <a:tc>
                  <a:txBody>
                    <a:bodyPr/>
                    <a:lstStyle/>
                    <a:p>
                      <a:r>
                        <a:rPr lang="en-US" sz="1400" dirty="0">
                          <a:solidFill>
                            <a:srgbClr val="1E58FF"/>
                          </a:solidFill>
                          <a:effectLst/>
                          <a:latin typeface="Arial"/>
                          <a:ea typeface="ＭＳ 明朝"/>
                        </a:rPr>
                        <a:t>00406</a:t>
                      </a:r>
                      <a:endParaRPr lang="en-CA" sz="1400" dirty="0">
                        <a:solidFill>
                          <a:srgbClr val="1E58FF"/>
                        </a:solidFill>
                        <a:effectLst/>
                        <a:latin typeface="Times New Roman"/>
                        <a:ea typeface="ＭＳ 明朝"/>
                      </a:endParaRPr>
                    </a:p>
                  </a:txBody>
                  <a:tcPr marL="68580" marR="68580" marT="0" marB="0"/>
                </a:tc>
                <a:tc>
                  <a:txBody>
                    <a:bodyPr/>
                    <a:lstStyle/>
                    <a:p>
                      <a:r>
                        <a:rPr lang="en-GB" sz="1400" dirty="0" smtClean="0">
                          <a:solidFill>
                            <a:srgbClr val="1E58FF"/>
                          </a:solidFill>
                          <a:effectLst/>
                          <a:latin typeface="Arial"/>
                          <a:ea typeface="ＭＳ 明朝"/>
                        </a:rPr>
                        <a:t>NSA_LOOKUP_ERROR</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Cannot map </a:t>
                      </a:r>
                      <a:r>
                        <a:rPr lang="en-US" sz="1400" dirty="0" err="1">
                          <a:solidFill>
                            <a:srgbClr val="1E58FF"/>
                          </a:solidFill>
                          <a:effectLst/>
                          <a:latin typeface="Arial"/>
                          <a:ea typeface="ＭＳ 明朝"/>
                        </a:rPr>
                        <a:t>networkId</a:t>
                      </a:r>
                      <a:r>
                        <a:rPr lang="en-US" sz="1400" dirty="0">
                          <a:solidFill>
                            <a:srgbClr val="1E58FF"/>
                          </a:solidFill>
                          <a:effectLst/>
                          <a:latin typeface="Arial"/>
                          <a:ea typeface="ＭＳ 明朝"/>
                        </a:rPr>
                        <a:t> to </a:t>
                      </a:r>
                      <a:r>
                        <a:rPr lang="en-US" sz="1400" b="1" i="1" dirty="0">
                          <a:solidFill>
                            <a:srgbClr val="1E58FF"/>
                          </a:solidFill>
                          <a:effectLst/>
                          <a:latin typeface="Arial"/>
                          <a:ea typeface="ＭＳ 明朝"/>
                        </a:rPr>
                        <a:t>service interface</a:t>
                      </a:r>
                      <a:r>
                        <a:rPr lang="en-US" sz="1400" dirty="0">
                          <a:solidFill>
                            <a:srgbClr val="1E58FF"/>
                          </a:solidFill>
                          <a:effectLst/>
                          <a:latin typeface="Arial"/>
                          <a:ea typeface="ＭＳ 明朝"/>
                        </a:rPr>
                        <a:t>.</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Include the </a:t>
                      </a:r>
                      <a:r>
                        <a:rPr lang="en-US" sz="1400" dirty="0" err="1">
                          <a:solidFill>
                            <a:srgbClr val="1E58FF"/>
                          </a:solidFill>
                          <a:effectLst/>
                          <a:latin typeface="Arial"/>
                          <a:ea typeface="ＭＳ 明朝"/>
                        </a:rPr>
                        <a:t>networkId</a:t>
                      </a:r>
                      <a:r>
                        <a:rPr lang="en-US" sz="1400" dirty="0">
                          <a:solidFill>
                            <a:srgbClr val="1E58FF"/>
                          </a:solidFill>
                          <a:effectLst/>
                          <a:latin typeface="Arial"/>
                          <a:ea typeface="ＭＳ 明朝"/>
                        </a:rPr>
                        <a:t> in question.</a:t>
                      </a:r>
                      <a:endParaRPr lang="en-CA" sz="1400" dirty="0">
                        <a:solidFill>
                          <a:srgbClr val="1E58FF"/>
                        </a:solidFill>
                        <a:effectLst/>
                        <a:latin typeface="Times New Roman"/>
                        <a:ea typeface="ＭＳ 明朝"/>
                      </a:endParaRPr>
                    </a:p>
                  </a:txBody>
                  <a:tcPr marL="68580" marR="68580" marT="0" marB="0"/>
                </a:tc>
              </a:tr>
              <a:tr h="453253">
                <a:tc>
                  <a:txBody>
                    <a:bodyPr/>
                    <a:lstStyle/>
                    <a:p>
                      <a:r>
                        <a:rPr lang="en-US" sz="1400" dirty="0">
                          <a:solidFill>
                            <a:srgbClr val="1E58FF"/>
                          </a:solidFill>
                          <a:effectLst/>
                          <a:latin typeface="Arial"/>
                          <a:ea typeface="ＭＳ 明朝"/>
                        </a:rPr>
                        <a:t>00407</a:t>
                      </a:r>
                      <a:endParaRPr lang="en-CA" sz="1400" dirty="0">
                        <a:solidFill>
                          <a:srgbClr val="1E58FF"/>
                        </a:solidFill>
                        <a:effectLst/>
                        <a:latin typeface="Times New Roman"/>
                        <a:ea typeface="ＭＳ 明朝"/>
                      </a:endParaRPr>
                    </a:p>
                  </a:txBody>
                  <a:tcPr marL="68580" marR="68580" marT="0" marB="0"/>
                </a:tc>
                <a:tc>
                  <a:txBody>
                    <a:bodyPr/>
                    <a:lstStyle/>
                    <a:p>
                      <a:r>
                        <a:rPr lang="en-GB" sz="1400" dirty="0" smtClean="0">
                          <a:solidFill>
                            <a:srgbClr val="1E58FF"/>
                          </a:solidFill>
                          <a:effectLst/>
                          <a:latin typeface="Arial"/>
                          <a:ea typeface="ＭＳ 明朝"/>
                        </a:rPr>
                        <a:t>NO_</a:t>
                      </a:r>
                      <a:r>
                        <a:rPr lang="en-GB" sz="1400" b="0" i="0" dirty="0" smtClean="0">
                          <a:solidFill>
                            <a:srgbClr val="1E58FF"/>
                          </a:solidFill>
                          <a:effectLst/>
                          <a:latin typeface="Arial"/>
                          <a:ea typeface="ＭＳ 明朝"/>
                        </a:rPr>
                        <a:t>SERVICEPLANE</a:t>
                      </a:r>
                      <a:r>
                        <a:rPr lang="en-GB" sz="1400" dirty="0" smtClean="0">
                          <a:solidFill>
                            <a:srgbClr val="1E58FF"/>
                          </a:solidFill>
                          <a:effectLst/>
                          <a:latin typeface="Arial"/>
                          <a:ea typeface="ＭＳ 明朝"/>
                        </a:rPr>
                        <a:t>_PATH_FOUND</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No control plane path for selected connection segments.</a:t>
                      </a:r>
                      <a:endParaRPr lang="en-CA" sz="1400" dirty="0">
                        <a:solidFill>
                          <a:srgbClr val="1E58FF"/>
                        </a:solidFill>
                        <a:effectLst/>
                        <a:latin typeface="Times New Roman"/>
                        <a:ea typeface="ＭＳ 明朝"/>
                      </a:endParaRPr>
                    </a:p>
                  </a:txBody>
                  <a:tcPr marL="68580" marR="68580" marT="0" marB="0"/>
                </a:tc>
                <a:tc>
                  <a:txBody>
                    <a:bodyPr/>
                    <a:lstStyle/>
                    <a:p>
                      <a:r>
                        <a:rPr lang="en-US" sz="1400" dirty="0">
                          <a:solidFill>
                            <a:srgbClr val="1E58FF"/>
                          </a:solidFill>
                          <a:effectLst/>
                          <a:latin typeface="Arial"/>
                          <a:ea typeface="ＭＳ 明朝"/>
                        </a:rPr>
                        <a:t>Include source and destination NSA identifiers for the control plane path that could not be found.</a:t>
                      </a:r>
                      <a:endParaRPr lang="en-CA" sz="1400" dirty="0">
                        <a:solidFill>
                          <a:srgbClr val="1E58FF"/>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53453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7</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NSA</a:t>
            </a:r>
            <a:r>
              <a:rPr lang="en-GB" altLang="en-US" sz="3200" dirty="0" smtClean="0"/>
              <a:t> </a:t>
            </a:r>
            <a:r>
              <a:rPr lang="en-GB" altLang="en-US" sz="3200" dirty="0" smtClean="0"/>
              <a:t>Errors</a:t>
            </a:r>
          </a:p>
        </p:txBody>
      </p:sp>
      <p:graphicFrame>
        <p:nvGraphicFramePr>
          <p:cNvPr id="2" name="Table 1"/>
          <p:cNvGraphicFramePr>
            <a:graphicFrameLocks noGrp="1"/>
          </p:cNvGraphicFramePr>
          <p:nvPr>
            <p:extLst>
              <p:ext uri="{D42A27DB-BD31-4B8C-83A1-F6EECF244321}">
                <p14:modId xmlns:p14="http://schemas.microsoft.com/office/powerpoint/2010/main" val="3210243474"/>
              </p:ext>
            </p:extLst>
          </p:nvPr>
        </p:nvGraphicFramePr>
        <p:xfrm>
          <a:off x="467545" y="1628800"/>
          <a:ext cx="8136904" cy="1093333"/>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a:solidFill>
                            <a:srgbClr val="FF0000"/>
                          </a:solidFill>
                          <a:effectLst/>
                          <a:latin typeface="Arial"/>
                          <a:ea typeface="ＭＳ 明朝"/>
                        </a:rPr>
                        <a:t>00500</a:t>
                      </a:r>
                      <a:endParaRPr lang="en-CA" sz="2800" dirty="0">
                        <a:solidFill>
                          <a:srgbClr val="FF0000"/>
                        </a:solidFill>
                        <a:effectLst/>
                        <a:latin typeface="Times New Roman"/>
                        <a:ea typeface="ＭＳ 明朝"/>
                      </a:endParaRPr>
                    </a:p>
                  </a:txBody>
                  <a:tcPr marL="68580" marR="68580" marT="0" marB="0"/>
                </a:tc>
                <a:tc>
                  <a:txBody>
                    <a:bodyPr/>
                    <a:lstStyle/>
                    <a:p>
                      <a:r>
                        <a:rPr lang="en-US" sz="1400" dirty="0" smtClean="0">
                          <a:solidFill>
                            <a:srgbClr val="FF0000"/>
                          </a:solidFill>
                          <a:effectLst/>
                          <a:latin typeface="Arial"/>
                          <a:ea typeface="ＭＳ 明朝"/>
                        </a:rPr>
                        <a:t>GENERIC_NSA_ERROR</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An internal error has caused a message processing failure.</a:t>
                      </a:r>
                      <a:endParaRPr lang="en-CA" sz="2800" dirty="0">
                        <a:solidFill>
                          <a:srgbClr val="FF0000"/>
                        </a:solidFill>
                        <a:effectLst/>
                        <a:latin typeface="Times New Roman"/>
                        <a:ea typeface="ＭＳ 明朝"/>
                      </a:endParaRPr>
                    </a:p>
                  </a:txBody>
                  <a:tcPr marL="68580" marR="68580" marT="0" marB="0"/>
                </a:tc>
                <a:tc>
                  <a:txBody>
                    <a:bodyPr/>
                    <a:lstStyle/>
                    <a:p>
                      <a:r>
                        <a:rPr lang="en-US" sz="1400" dirty="0">
                          <a:solidFill>
                            <a:srgbClr val="FF0000"/>
                          </a:solidFill>
                          <a:effectLst/>
                          <a:latin typeface="Arial"/>
                          <a:ea typeface="ＭＳ 明朝"/>
                        </a:rPr>
                        <a:t> </a:t>
                      </a:r>
                      <a:endParaRPr lang="en-CA" sz="2800" dirty="0">
                        <a:solidFill>
                          <a:srgbClr val="FF0000"/>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2924761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8</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Resource Errors</a:t>
            </a:r>
          </a:p>
        </p:txBody>
      </p:sp>
      <p:graphicFrame>
        <p:nvGraphicFramePr>
          <p:cNvPr id="2" name="Table 1"/>
          <p:cNvGraphicFramePr>
            <a:graphicFrameLocks noGrp="1"/>
          </p:cNvGraphicFramePr>
          <p:nvPr>
            <p:extLst>
              <p:ext uri="{D42A27DB-BD31-4B8C-83A1-F6EECF244321}">
                <p14:modId xmlns:p14="http://schemas.microsoft.com/office/powerpoint/2010/main" val="4007131923"/>
              </p:ext>
            </p:extLst>
          </p:nvPr>
        </p:nvGraphicFramePr>
        <p:xfrm>
          <a:off x="467545" y="1628800"/>
          <a:ext cx="8064912" cy="1127760"/>
        </p:xfrm>
        <a:graphic>
          <a:graphicData uri="http://schemas.openxmlformats.org/drawingml/2006/table">
            <a:tbl>
              <a:tblPr firstRow="1" bandRow="1">
                <a:tableStyleId>{5C22544A-7EE6-4342-B048-85BDC9FD1C3A}</a:tableStyleId>
              </a:tblPr>
              <a:tblGrid>
                <a:gridCol w="792103"/>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r>
                        <a:rPr lang="en-US" sz="1400" dirty="0">
                          <a:solidFill>
                            <a:srgbClr val="00B050"/>
                          </a:solidFill>
                          <a:effectLst/>
                          <a:latin typeface="Arial"/>
                          <a:ea typeface="ＭＳ 明朝"/>
                        </a:rPr>
                        <a:t>00600</a:t>
                      </a:r>
                      <a:endParaRPr lang="en-CA" sz="1400" dirty="0">
                        <a:solidFill>
                          <a:srgbClr val="00B050"/>
                        </a:solidFill>
                        <a:effectLst/>
                        <a:latin typeface="Times New Roman"/>
                        <a:ea typeface="ＭＳ 明朝"/>
                      </a:endParaRPr>
                    </a:p>
                  </a:txBody>
                  <a:tcPr marL="68580" marR="68580" marT="0" marB="0"/>
                </a:tc>
                <a:tc>
                  <a:txBody>
                    <a:bodyPr/>
                    <a:lstStyle/>
                    <a:p>
                      <a:r>
                        <a:rPr lang="en-US" sz="1400" dirty="0" smtClean="0">
                          <a:solidFill>
                            <a:srgbClr val="00B050"/>
                          </a:solidFill>
                          <a:effectLst/>
                          <a:latin typeface="Arial"/>
                          <a:ea typeface="ＭＳ 明朝"/>
                        </a:rPr>
                        <a:t>GENERIC_RESOURCE_UNAVAILABLE</a:t>
                      </a:r>
                    </a:p>
                    <a:p>
                      <a:r>
                        <a:rPr lang="en-US" sz="1400" dirty="0" smtClean="0">
                          <a:solidFill>
                            <a:srgbClr val="00B050"/>
                          </a:solidFill>
                          <a:effectLst/>
                          <a:latin typeface="Arial"/>
                          <a:ea typeface="ＭＳ 明朝"/>
                        </a:rPr>
                        <a:t>(</a:t>
                      </a:r>
                      <a:r>
                        <a:rPr lang="en-US" sz="1400" baseline="0" dirty="0" smtClean="0">
                          <a:solidFill>
                            <a:srgbClr val="00B050"/>
                          </a:solidFill>
                          <a:effectLst/>
                          <a:latin typeface="Arial"/>
                          <a:ea typeface="ＭＳ 明朝"/>
                        </a:rPr>
                        <a:t>non service specific CA)</a:t>
                      </a:r>
                      <a:endParaRPr lang="en-CA" sz="1400" dirty="0">
                        <a:solidFill>
                          <a:srgbClr val="00B050"/>
                        </a:solidFill>
                        <a:effectLst/>
                        <a:latin typeface="Times New Roman"/>
                        <a:ea typeface="ＭＳ 明朝"/>
                      </a:endParaRPr>
                    </a:p>
                  </a:txBody>
                  <a:tcPr marL="68580" marR="68580" marT="0" marB="0"/>
                </a:tc>
                <a:tc>
                  <a:txBody>
                    <a:bodyPr/>
                    <a:lstStyle/>
                    <a:p>
                      <a:r>
                        <a:rPr lang="en-US" sz="1400" dirty="0">
                          <a:solidFill>
                            <a:srgbClr val="00B050"/>
                          </a:solidFill>
                          <a:effectLst/>
                          <a:latin typeface="Arial"/>
                          <a:ea typeface="ＭＳ 明朝"/>
                        </a:rPr>
                        <a:t>A requested resource is not available.</a:t>
                      </a:r>
                      <a:endParaRPr lang="en-CA" sz="1400" dirty="0">
                        <a:solidFill>
                          <a:srgbClr val="00B050"/>
                        </a:solidFill>
                        <a:effectLst/>
                        <a:latin typeface="Times New Roman"/>
                        <a:ea typeface="ＭＳ 明朝"/>
                      </a:endParaRPr>
                    </a:p>
                  </a:txBody>
                  <a:tcPr marL="68580" marR="68580" marT="0" marB="0"/>
                </a:tc>
                <a:tc>
                  <a:txBody>
                    <a:bodyPr/>
                    <a:lstStyle/>
                    <a:p>
                      <a:r>
                        <a:rPr lang="en-US" sz="1400" dirty="0">
                          <a:solidFill>
                            <a:srgbClr val="00B050"/>
                          </a:solidFill>
                          <a:effectLst/>
                          <a:latin typeface="Arial"/>
                          <a:ea typeface="ＭＳ 明朝"/>
                        </a:rPr>
                        <a:t>Include the resource in question.</a:t>
                      </a:r>
                      <a:endParaRPr lang="en-CA" sz="1400" dirty="0">
                        <a:solidFill>
                          <a:srgbClr val="00B050"/>
                        </a:solidFill>
                        <a:effectLst/>
                        <a:latin typeface="Times New Roman"/>
                        <a:ea typeface="ＭＳ 明朝"/>
                      </a:endParaRPr>
                    </a:p>
                  </a:txBody>
                  <a:tcPr marL="68580" marR="68580" marT="0" marB="0"/>
                </a:tc>
              </a:tr>
            </a:tbl>
          </a:graphicData>
        </a:graphic>
      </p:graphicFrame>
    </p:spTree>
    <p:extLst>
      <p:ext uri="{BB962C8B-B14F-4D97-AF65-F5344CB8AC3E}">
        <p14:creationId xmlns:p14="http://schemas.microsoft.com/office/powerpoint/2010/main" val="3802567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79409A79-3528-4209-9FF7-0A52FCC1C65C}" type="slidenum">
              <a:rPr lang="ja-JP" altLang="en-US" sz="1100" smtClean="0">
                <a:solidFill>
                  <a:schemeClr val="bg2"/>
                </a:solidFill>
              </a:rPr>
              <a:pPr>
                <a:spcBef>
                  <a:spcPct val="0"/>
                </a:spcBef>
                <a:buClrTx/>
                <a:buFontTx/>
                <a:buNone/>
              </a:pPr>
              <a:t>9</a:t>
            </a:fld>
            <a:endParaRPr lang="en-US" altLang="ja-JP" sz="1100" dirty="0" smtClean="0">
              <a:solidFill>
                <a:schemeClr val="bg2"/>
              </a:solidFill>
            </a:endParaRPr>
          </a:p>
        </p:txBody>
      </p:sp>
      <p:sp>
        <p:nvSpPr>
          <p:cNvPr id="9219" name="Rectangle 4"/>
          <p:cNvSpPr>
            <a:spLocks noGrp="1" noChangeArrowheads="1"/>
          </p:cNvSpPr>
          <p:nvPr>
            <p:ph type="title"/>
          </p:nvPr>
        </p:nvSpPr>
        <p:spPr/>
        <p:txBody>
          <a:bodyPr/>
          <a:lstStyle/>
          <a:p>
            <a:pPr marL="381000" indent="-381000" eaLnBrk="1" hangingPunct="1">
              <a:lnSpc>
                <a:spcPct val="80000"/>
              </a:lnSpc>
            </a:pPr>
            <a:r>
              <a:rPr lang="en-GB" altLang="en-US" sz="3200" dirty="0" smtClean="0"/>
              <a:t>Service Specific Errors</a:t>
            </a:r>
          </a:p>
        </p:txBody>
      </p:sp>
      <p:graphicFrame>
        <p:nvGraphicFramePr>
          <p:cNvPr id="2" name="Table 1"/>
          <p:cNvGraphicFramePr>
            <a:graphicFrameLocks noGrp="1"/>
          </p:cNvGraphicFramePr>
          <p:nvPr>
            <p:extLst>
              <p:ext uri="{D42A27DB-BD31-4B8C-83A1-F6EECF244321}">
                <p14:modId xmlns:p14="http://schemas.microsoft.com/office/powerpoint/2010/main" val="3924802433"/>
              </p:ext>
            </p:extLst>
          </p:nvPr>
        </p:nvGraphicFramePr>
        <p:xfrm>
          <a:off x="467545" y="1628800"/>
          <a:ext cx="8136904" cy="4533626"/>
        </p:xfrm>
        <a:graphic>
          <a:graphicData uri="http://schemas.openxmlformats.org/drawingml/2006/table">
            <a:tbl>
              <a:tblPr firstRow="1" bandRow="1">
                <a:tableStyleId>{5C22544A-7EE6-4342-B048-85BDC9FD1C3A}</a:tableStyleId>
              </a:tblPr>
              <a:tblGrid>
                <a:gridCol w="864095"/>
                <a:gridCol w="2664296"/>
                <a:gridCol w="2376264"/>
                <a:gridCol w="2232249"/>
              </a:tblGrid>
              <a:tr h="453253">
                <a:tc>
                  <a:txBody>
                    <a:bodyPr/>
                    <a:lstStyle/>
                    <a:p>
                      <a:pPr>
                        <a:spcAft>
                          <a:spcPts val="0"/>
                        </a:spcAft>
                      </a:pPr>
                      <a:r>
                        <a:rPr lang="en-US" sz="1600" b="1" dirty="0" err="1">
                          <a:effectLst/>
                          <a:latin typeface="Arial"/>
                          <a:ea typeface="Times New Roman"/>
                          <a:cs typeface="Times New Roman"/>
                        </a:rPr>
                        <a:t>errorId</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err="1">
                          <a:effectLst/>
                          <a:latin typeface="Arial"/>
                          <a:ea typeface="Times New Roman"/>
                          <a:cs typeface="Arial"/>
                        </a:rPr>
                        <a:t>errorDescription</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text</a:t>
                      </a:r>
                      <a:endParaRPr lang="en-CA" sz="2000" dirty="0">
                        <a:effectLst/>
                        <a:latin typeface="Arial"/>
                        <a:ea typeface="Times New Roman"/>
                        <a:cs typeface="Times New Roman"/>
                      </a:endParaRPr>
                    </a:p>
                  </a:txBody>
                  <a:tcPr marL="68580" marR="68580" marT="0" marB="0"/>
                </a:tc>
                <a:tc>
                  <a:txBody>
                    <a:bodyPr/>
                    <a:lstStyle/>
                    <a:p>
                      <a:pPr>
                        <a:spcAft>
                          <a:spcPts val="0"/>
                        </a:spcAft>
                      </a:pPr>
                      <a:r>
                        <a:rPr lang="en-US" sz="1600" b="1" dirty="0">
                          <a:effectLst/>
                          <a:latin typeface="Arial"/>
                          <a:ea typeface="Times New Roman"/>
                          <a:cs typeface="Times New Roman"/>
                        </a:rPr>
                        <a:t>variables</a:t>
                      </a:r>
                      <a:endParaRPr lang="en-CA" sz="2000" dirty="0">
                        <a:effectLst/>
                        <a:latin typeface="Arial"/>
                        <a:ea typeface="Times New Roman"/>
                        <a:cs typeface="Times New Roman"/>
                      </a:endParaRPr>
                    </a:p>
                  </a:txBody>
                  <a:tcPr marL="68580" marR="68580" marT="0" marB="0"/>
                </a:tc>
              </a:tr>
              <a:tr h="453253">
                <a:tc>
                  <a:txBody>
                    <a:bodyPr/>
                    <a:lstStyle/>
                    <a:p>
                      <a:pPr marL="71755">
                        <a:spcAft>
                          <a:spcPts val="0"/>
                        </a:spcAft>
                      </a:pPr>
                      <a:r>
                        <a:rPr lang="en-US" sz="1400" dirty="0">
                          <a:solidFill>
                            <a:srgbClr val="FF0000"/>
                          </a:solidFill>
                          <a:effectLst/>
                          <a:latin typeface="Arial"/>
                          <a:ea typeface="Times New Roman"/>
                          <a:cs typeface="Arial"/>
                        </a:rPr>
                        <a:t>00700</a:t>
                      </a:r>
                      <a:endParaRPr lang="en-CA" sz="1400" dirty="0">
                        <a:solidFill>
                          <a:srgbClr val="FF0000"/>
                        </a:solidFill>
                        <a:effectLst/>
                        <a:latin typeface="Arial"/>
                        <a:ea typeface="Times New Roman"/>
                        <a:cs typeface="Times New Roman"/>
                      </a:endParaRPr>
                    </a:p>
                  </a:txBody>
                  <a:tcPr marL="68580" marR="68580" marT="0" marB="0"/>
                </a:tc>
                <a:tc>
                  <a:txBody>
                    <a:bodyPr/>
                    <a:lstStyle/>
                    <a:p>
                      <a:pPr marL="71755">
                        <a:spcAft>
                          <a:spcPts val="0"/>
                        </a:spcAft>
                      </a:pPr>
                      <a:r>
                        <a:rPr lang="en-US" sz="1400" dirty="0" smtClean="0">
                          <a:solidFill>
                            <a:srgbClr val="FF0000"/>
                          </a:solidFill>
                          <a:effectLst/>
                          <a:latin typeface="Arial"/>
                          <a:ea typeface="Times New Roman"/>
                          <a:cs typeface="Times New Roman"/>
                        </a:rPr>
                        <a:t>GENERIC_SERVICE_ERROR</a:t>
                      </a:r>
                      <a:endParaRPr lang="en-CA" sz="1400" dirty="0">
                        <a:solidFill>
                          <a:srgbClr val="FF000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FF0000"/>
                          </a:solidFill>
                          <a:effectLst/>
                          <a:latin typeface="Arial"/>
                          <a:ea typeface="Times New Roman"/>
                          <a:cs typeface="Arial"/>
                        </a:rPr>
                        <a:t>Parent error classification for a service-specific error.</a:t>
                      </a:r>
                      <a:endParaRPr lang="en-CA" sz="1400" dirty="0">
                        <a:solidFill>
                          <a:srgbClr val="FF000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FF0000"/>
                          </a:solidFill>
                          <a:effectLst/>
                          <a:latin typeface="Arial"/>
                          <a:ea typeface="Times New Roman"/>
                          <a:cs typeface="Arial"/>
                        </a:rPr>
                        <a:t> </a:t>
                      </a:r>
                      <a:endParaRPr lang="en-CA" sz="1400" dirty="0">
                        <a:solidFill>
                          <a:srgbClr val="FF000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dirty="0">
                          <a:solidFill>
                            <a:srgbClr val="00B050"/>
                          </a:solidFill>
                          <a:effectLst/>
                          <a:latin typeface="Arial"/>
                          <a:ea typeface="Times New Roman"/>
                          <a:cs typeface="Arial"/>
                        </a:rPr>
                        <a:t>00701</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Times New Roman"/>
                        </a:rPr>
                        <a:t>UNKNOWN_STP</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Could not find STP in topology database.</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a:solidFill>
                            <a:srgbClr val="00B050"/>
                          </a:solidFill>
                          <a:effectLst/>
                          <a:latin typeface="Arial"/>
                          <a:ea typeface="Times New Roman"/>
                          <a:cs typeface="Arial"/>
                        </a:rPr>
                        <a:t>The sourceSTP or destSTP that could not be found.  </a:t>
                      </a:r>
                      <a:r>
                        <a:rPr lang="en-US" sz="1400" b="1" i="1">
                          <a:solidFill>
                            <a:srgbClr val="00B050"/>
                          </a:solidFill>
                          <a:effectLst/>
                          <a:latin typeface="Arial"/>
                          <a:ea typeface="Times New Roman"/>
                          <a:cs typeface="Arial"/>
                        </a:rPr>
                        <a:t>Note: What is the difference between this one and 00702?</a:t>
                      </a:r>
                      <a:endParaRPr lang="en-CA" sz="1400">
                        <a:solidFill>
                          <a:srgbClr val="00B05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strike="sngStrike" dirty="0">
                          <a:solidFill>
                            <a:srgbClr val="00B050"/>
                          </a:solidFill>
                          <a:effectLst/>
                          <a:latin typeface="Arial"/>
                          <a:ea typeface="Times New Roman"/>
                          <a:cs typeface="Arial"/>
                        </a:rPr>
                        <a:t>00702</a:t>
                      </a:r>
                      <a:endParaRPr lang="en-CA" sz="1400" strike="sngStrike"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strike="sngStrike" dirty="0">
                          <a:solidFill>
                            <a:srgbClr val="00B050"/>
                          </a:solidFill>
                          <a:effectLst/>
                          <a:latin typeface="Arial"/>
                          <a:ea typeface="Times New Roman"/>
                          <a:cs typeface="Times New Roman"/>
                        </a:rPr>
                        <a:t>STP_RESOLUTION_ERROR</a:t>
                      </a:r>
                      <a:endParaRPr lang="en-CA" sz="1400" strike="sngStrike"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strike="sngStrike" dirty="0">
                          <a:solidFill>
                            <a:srgbClr val="00B050"/>
                          </a:solidFill>
                          <a:effectLst/>
                          <a:latin typeface="Arial"/>
                          <a:ea typeface="Times New Roman"/>
                          <a:cs typeface="Arial"/>
                        </a:rPr>
                        <a:t>Could not resolve STP to a managing NSA.</a:t>
                      </a:r>
                      <a:endParaRPr lang="en-CA" sz="1400" strike="sngStrike"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strike="sngStrike" dirty="0">
                          <a:solidFill>
                            <a:srgbClr val="00B050"/>
                          </a:solidFill>
                          <a:effectLst/>
                          <a:latin typeface="Arial"/>
                          <a:ea typeface="Times New Roman"/>
                          <a:cs typeface="Arial"/>
                        </a:rPr>
                        <a:t>The </a:t>
                      </a:r>
                      <a:r>
                        <a:rPr lang="en-US" sz="1400" strike="sngStrike" dirty="0" err="1">
                          <a:solidFill>
                            <a:srgbClr val="00B050"/>
                          </a:solidFill>
                          <a:effectLst/>
                          <a:latin typeface="Arial"/>
                          <a:ea typeface="Times New Roman"/>
                          <a:cs typeface="Arial"/>
                        </a:rPr>
                        <a:t>sourceSTP</a:t>
                      </a:r>
                      <a:r>
                        <a:rPr lang="en-US" sz="1400" strike="sngStrike" dirty="0">
                          <a:solidFill>
                            <a:srgbClr val="00B050"/>
                          </a:solidFill>
                          <a:effectLst/>
                          <a:latin typeface="Arial"/>
                          <a:ea typeface="Times New Roman"/>
                          <a:cs typeface="Arial"/>
                        </a:rPr>
                        <a:t> or </a:t>
                      </a:r>
                      <a:r>
                        <a:rPr lang="en-US" sz="1400" strike="sngStrike" dirty="0" err="1">
                          <a:solidFill>
                            <a:srgbClr val="00B050"/>
                          </a:solidFill>
                          <a:effectLst/>
                          <a:latin typeface="Arial"/>
                          <a:ea typeface="Times New Roman"/>
                          <a:cs typeface="Arial"/>
                        </a:rPr>
                        <a:t>destSTP</a:t>
                      </a:r>
                      <a:r>
                        <a:rPr lang="en-US" sz="1400" strike="sngStrike" dirty="0">
                          <a:solidFill>
                            <a:srgbClr val="00B050"/>
                          </a:solidFill>
                          <a:effectLst/>
                          <a:latin typeface="Arial"/>
                          <a:ea typeface="Times New Roman"/>
                          <a:cs typeface="Arial"/>
                        </a:rPr>
                        <a:t> that was not resolvable.  </a:t>
                      </a:r>
                      <a:r>
                        <a:rPr lang="en-US" sz="1400" b="1" i="1" strike="sngStrike" dirty="0">
                          <a:solidFill>
                            <a:srgbClr val="00B050"/>
                          </a:solidFill>
                          <a:effectLst/>
                          <a:latin typeface="Arial"/>
                          <a:ea typeface="Times New Roman"/>
                          <a:cs typeface="Arial"/>
                        </a:rPr>
                        <a:t>Note: What is the difference between this one and 00701?</a:t>
                      </a:r>
                      <a:endParaRPr lang="en-CA" sz="1400" strike="sngStrike" dirty="0">
                        <a:solidFill>
                          <a:srgbClr val="00B050"/>
                        </a:solidFill>
                        <a:effectLst/>
                        <a:latin typeface="Arial"/>
                        <a:ea typeface="Times New Roman"/>
                        <a:cs typeface="Times New Roman"/>
                      </a:endParaRPr>
                    </a:p>
                  </a:txBody>
                  <a:tcPr marL="68580" marR="68580" marT="0" marB="0"/>
                </a:tc>
              </a:tr>
              <a:tr h="365768">
                <a:tc>
                  <a:txBody>
                    <a:bodyPr/>
                    <a:lstStyle/>
                    <a:p>
                      <a:pPr marL="71755">
                        <a:spcAft>
                          <a:spcPts val="0"/>
                        </a:spcAft>
                      </a:pPr>
                      <a:r>
                        <a:rPr lang="en-US" sz="1400">
                          <a:solidFill>
                            <a:srgbClr val="00B050"/>
                          </a:solidFill>
                          <a:effectLst/>
                          <a:latin typeface="Arial"/>
                          <a:ea typeface="Times New Roman"/>
                          <a:cs typeface="Arial"/>
                        </a:rPr>
                        <a:t>00703</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smtClean="0">
                          <a:solidFill>
                            <a:srgbClr val="00B050"/>
                          </a:solidFill>
                          <a:effectLst/>
                          <a:latin typeface="Arial"/>
                          <a:ea typeface="Times New Roman"/>
                          <a:cs typeface="Times New Roman"/>
                        </a:rPr>
                        <a:t>LABEL_SWAPPING_NOT_SUPPORTED</a:t>
                      </a: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Label swapping not supported for requested path.</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The </a:t>
                      </a:r>
                      <a:r>
                        <a:rPr lang="en-US" sz="1400" dirty="0" err="1">
                          <a:solidFill>
                            <a:srgbClr val="00B050"/>
                          </a:solidFill>
                          <a:effectLst/>
                          <a:latin typeface="Arial"/>
                          <a:ea typeface="Times New Roman"/>
                          <a:cs typeface="Arial"/>
                        </a:rPr>
                        <a:t>sourceSTP</a:t>
                      </a:r>
                      <a:r>
                        <a:rPr lang="en-US" sz="1400" dirty="0">
                          <a:solidFill>
                            <a:srgbClr val="00B050"/>
                          </a:solidFill>
                          <a:effectLst/>
                          <a:latin typeface="Arial"/>
                          <a:ea typeface="Times New Roman"/>
                          <a:cs typeface="Arial"/>
                        </a:rPr>
                        <a:t> or </a:t>
                      </a:r>
                      <a:r>
                        <a:rPr lang="en-US" sz="1400" dirty="0" err="1">
                          <a:solidFill>
                            <a:srgbClr val="00B050"/>
                          </a:solidFill>
                          <a:effectLst/>
                          <a:latin typeface="Arial"/>
                          <a:ea typeface="Times New Roman"/>
                          <a:cs typeface="Arial"/>
                        </a:rPr>
                        <a:t>destSTP</a:t>
                      </a:r>
                      <a:r>
                        <a:rPr lang="en-US" sz="1400" dirty="0">
                          <a:solidFill>
                            <a:srgbClr val="00B050"/>
                          </a:solidFill>
                          <a:effectLst/>
                          <a:latin typeface="Arial"/>
                          <a:ea typeface="Times New Roman"/>
                          <a:cs typeface="Arial"/>
                        </a:rPr>
                        <a:t> that could not be swapped.</a:t>
                      </a:r>
                      <a:endParaRPr lang="en-CA" sz="1400" dirty="0">
                        <a:solidFill>
                          <a:srgbClr val="00B050"/>
                        </a:solidFill>
                        <a:effectLst/>
                        <a:latin typeface="Arial"/>
                        <a:ea typeface="Times New Roman"/>
                        <a:cs typeface="Times New Roman"/>
                      </a:endParaRPr>
                    </a:p>
                  </a:txBody>
                  <a:tcPr marL="68580" marR="68580" marT="0" marB="0"/>
                </a:tc>
              </a:tr>
              <a:tr h="453253">
                <a:tc>
                  <a:txBody>
                    <a:bodyPr/>
                    <a:lstStyle/>
                    <a:p>
                      <a:pPr marL="71755">
                        <a:spcAft>
                          <a:spcPts val="0"/>
                        </a:spcAft>
                      </a:pPr>
                      <a:r>
                        <a:rPr lang="en-US" sz="1400">
                          <a:solidFill>
                            <a:srgbClr val="00B050"/>
                          </a:solidFill>
                          <a:effectLst/>
                          <a:latin typeface="Arial"/>
                          <a:ea typeface="Times New Roman"/>
                          <a:cs typeface="Arial"/>
                        </a:rPr>
                        <a:t>00704</a:t>
                      </a:r>
                      <a:endParaRPr lang="en-CA" sz="140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smtClean="0">
                          <a:solidFill>
                            <a:srgbClr val="00B050"/>
                          </a:solidFill>
                          <a:effectLst/>
                          <a:latin typeface="Arial"/>
                          <a:ea typeface="Times New Roman"/>
                          <a:cs typeface="Arial"/>
                        </a:rPr>
                        <a:t>STP_UNAVALABLE</a:t>
                      </a: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Specified STP already in use.</a:t>
                      </a:r>
                      <a:endParaRPr lang="en-CA" sz="1400" dirty="0">
                        <a:solidFill>
                          <a:srgbClr val="00B050"/>
                        </a:solidFill>
                        <a:effectLst/>
                        <a:latin typeface="Arial"/>
                        <a:ea typeface="Times New Roman"/>
                        <a:cs typeface="Times New Roman"/>
                      </a:endParaRPr>
                    </a:p>
                  </a:txBody>
                  <a:tcPr marL="68580" marR="68580" marT="0" marB="0"/>
                </a:tc>
                <a:tc>
                  <a:txBody>
                    <a:bodyPr/>
                    <a:lstStyle/>
                    <a:p>
                      <a:pPr marL="71755">
                        <a:spcAft>
                          <a:spcPts val="0"/>
                        </a:spcAft>
                      </a:pPr>
                      <a:r>
                        <a:rPr lang="en-US" sz="1400" dirty="0">
                          <a:solidFill>
                            <a:srgbClr val="00B050"/>
                          </a:solidFill>
                          <a:effectLst/>
                          <a:latin typeface="Arial"/>
                          <a:ea typeface="Times New Roman"/>
                          <a:cs typeface="Arial"/>
                        </a:rPr>
                        <a:t>The </a:t>
                      </a:r>
                      <a:r>
                        <a:rPr lang="en-US" sz="1400" dirty="0" err="1">
                          <a:solidFill>
                            <a:srgbClr val="00B050"/>
                          </a:solidFill>
                          <a:effectLst/>
                          <a:latin typeface="Arial"/>
                          <a:ea typeface="Times New Roman"/>
                          <a:cs typeface="Arial"/>
                        </a:rPr>
                        <a:t>sourceSTP</a:t>
                      </a:r>
                      <a:r>
                        <a:rPr lang="en-US" sz="1400" dirty="0">
                          <a:solidFill>
                            <a:srgbClr val="00B050"/>
                          </a:solidFill>
                          <a:effectLst/>
                          <a:latin typeface="Arial"/>
                          <a:ea typeface="Times New Roman"/>
                          <a:cs typeface="Arial"/>
                        </a:rPr>
                        <a:t> or </a:t>
                      </a:r>
                      <a:r>
                        <a:rPr lang="en-US" sz="1400" dirty="0" err="1">
                          <a:solidFill>
                            <a:srgbClr val="00B050"/>
                          </a:solidFill>
                          <a:effectLst/>
                          <a:latin typeface="Arial"/>
                          <a:ea typeface="Times New Roman"/>
                          <a:cs typeface="Arial"/>
                        </a:rPr>
                        <a:t>destSTP</a:t>
                      </a:r>
                      <a:r>
                        <a:rPr lang="en-US" sz="1400" dirty="0">
                          <a:solidFill>
                            <a:srgbClr val="00B050"/>
                          </a:solidFill>
                          <a:effectLst/>
                          <a:latin typeface="Arial"/>
                          <a:ea typeface="Times New Roman"/>
                          <a:cs typeface="Arial"/>
                        </a:rPr>
                        <a:t> that is already in use.</a:t>
                      </a:r>
                      <a:endParaRPr lang="en-CA" sz="1400" dirty="0">
                        <a:solidFill>
                          <a:srgbClr val="00B050"/>
                        </a:solidFill>
                        <a:effectLst/>
                        <a:latin typeface="Arial"/>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269667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GF PowerPoint Template v1.5">
  <a:themeElements>
    <a:clrScheme name="">
      <a:dk1>
        <a:srgbClr val="000000"/>
      </a:dk1>
      <a:lt1>
        <a:srgbClr val="FFFFFF"/>
      </a:lt1>
      <a:dk2>
        <a:srgbClr val="FFFFFF"/>
      </a:dk2>
      <a:lt2>
        <a:srgbClr val="808080"/>
      </a:lt2>
      <a:accent1>
        <a:srgbClr val="5DAD41"/>
      </a:accent1>
      <a:accent2>
        <a:srgbClr val="176D89"/>
      </a:accent2>
      <a:accent3>
        <a:srgbClr val="FFFFFF"/>
      </a:accent3>
      <a:accent4>
        <a:srgbClr val="000000"/>
      </a:accent4>
      <a:accent5>
        <a:srgbClr val="B6D3B0"/>
      </a:accent5>
      <a:accent6>
        <a:srgbClr val="14627C"/>
      </a:accent6>
      <a:hlink>
        <a:srgbClr val="009999"/>
      </a:hlink>
      <a:folHlink>
        <a:srgbClr val="99CC00"/>
      </a:folHlink>
    </a:clrScheme>
    <a:fontScheme name="OGF PowerPoint Template v1.5">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OGF PowerPoint Template v1.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GF PowerPoint Template v1.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GF PowerPoint Template v1.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GF PowerPoint Template v1.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GF PowerPoint Template v1.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GF PowerPoint Template v1.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GF PowerPoint Template v1.5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GF PowerPoint Template v1.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GF PowerPoint Template v1.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GF PowerPoint Template v1.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GF PowerPoint Template v1.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GF PowerPoint Template v1.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OGF PowerPoint Template v1.5</Template>
  <TotalTime>11906</TotalTime>
  <Words>1221</Words>
  <Application>Microsoft Office PowerPoint</Application>
  <PresentationFormat>画面に合わせる (4:3)</PresentationFormat>
  <Paragraphs>216</Paragraphs>
  <Slides>12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ＭＳ 明朝</vt:lpstr>
      <vt:lpstr>Arial</vt:lpstr>
      <vt:lpstr>Times</vt:lpstr>
      <vt:lpstr>Times New Roman</vt:lpstr>
      <vt:lpstr>Verdana</vt:lpstr>
      <vt:lpstr>OGF PowerPoint Template v1.5</vt:lpstr>
      <vt:lpstr>Network Services Interface</vt:lpstr>
      <vt:lpstr>OGF IPR Policies Apply</vt:lpstr>
      <vt:lpstr>Message Payload Errors</vt:lpstr>
      <vt:lpstr>Reservation Errors</vt:lpstr>
      <vt:lpstr>Security Errors</vt:lpstr>
      <vt:lpstr>Topology Errors</vt:lpstr>
      <vt:lpstr>NSA Errors</vt:lpstr>
      <vt:lpstr>Resource Errors</vt:lpstr>
      <vt:lpstr>Service Specific Errors</vt:lpstr>
      <vt:lpstr>Service Specific Errors</vt:lpstr>
      <vt:lpstr>Resource Manager Errors</vt:lpstr>
      <vt:lpstr>Full Copyright Notice</vt:lpstr>
    </vt:vector>
  </TitlesOfParts>
  <Company>DANTE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guy</dc:creator>
  <cp:lastModifiedBy>工藤知宏</cp:lastModifiedBy>
  <cp:revision>609</cp:revision>
  <cp:lastPrinted>2006-08-17T17:55:00Z</cp:lastPrinted>
  <dcterms:created xsi:type="dcterms:W3CDTF">2009-03-03T10:05:42Z</dcterms:created>
  <dcterms:modified xsi:type="dcterms:W3CDTF">2015-09-30T15:24:57Z</dcterms:modified>
</cp:coreProperties>
</file>