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259" r:id="rId2"/>
    <p:sldId id="264" r:id="rId3"/>
    <p:sldId id="337" r:id="rId4"/>
    <p:sldId id="360" r:id="rId5"/>
    <p:sldId id="362" r:id="rId6"/>
    <p:sldId id="361" r:id="rId7"/>
    <p:sldId id="363" r:id="rId8"/>
    <p:sldId id="364" r:id="rId9"/>
    <p:sldId id="365" r:id="rId10"/>
    <p:sldId id="366" r:id="rId11"/>
    <p:sldId id="368" r:id="rId12"/>
    <p:sldId id="369" r:id="rId13"/>
    <p:sldId id="370" r:id="rId14"/>
    <p:sldId id="359" r:id="rId15"/>
    <p:sldId id="265" r:id="rId16"/>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15</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redmine.ogf.org/dmsf_files/1342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redmine.ogf.org/dmsf_files/1342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ogf.org/ogf/doku.php/documents/documents" TargetMode="External"/><Relationship Id="rId2" Type="http://schemas.openxmlformats.org/officeDocument/2006/relationships/hyperlink" Target="https://redmine.ogf.org/dmsf/nsi-wg?folder_id=6611" TargetMode="External"/><Relationship Id="rId1" Type="http://schemas.openxmlformats.org/officeDocument/2006/relationships/slideLayout" Target="../slideLayouts/slideLayout7.xml"/><Relationship Id="rId4" Type="http://schemas.openxmlformats.org/officeDocument/2006/relationships/hyperlink" Target="https://redmine.ogf.org/dmsf/nsi-wg?folder_id=6526"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lif.is/meetings/201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ogf.org/documents/GFD.213.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ogf.org/documents/GFD.212.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ogf.org/documents/GFD.217.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edmine.ogf.org/dmsf_files/1342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edmine.ogf.org/dmsf_files/1333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a:t>NSI Working group update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2015 </a:t>
            </a:r>
            <a:r>
              <a:rPr lang="en-US" altLang="ja-JP" dirty="0" smtClean="0"/>
              <a:t>Global </a:t>
            </a:r>
            <a:r>
              <a:rPr lang="en-US" altLang="ja-JP" dirty="0" err="1" smtClean="0"/>
              <a:t>LambdaGrid</a:t>
            </a:r>
            <a:r>
              <a:rPr lang="en-US" altLang="ja-JP" dirty="0" smtClean="0"/>
              <a:t> Workshop</a:t>
            </a:r>
          </a:p>
        </p:txBody>
      </p:sp>
      <p:sp>
        <p:nvSpPr>
          <p:cNvPr id="4" name="Rectangle 10"/>
          <p:cNvSpPr txBox="1">
            <a:spLocks noChangeArrowheads="1"/>
          </p:cNvSpPr>
          <p:nvPr/>
        </p:nvSpPr>
        <p:spPr bwMode="auto">
          <a:xfrm>
            <a:off x="1524000" y="4857750"/>
            <a:ext cx="7620000" cy="73149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smtClean="0">
                <a:latin typeface="+mn-lt"/>
                <a:ea typeface="+mn-ea"/>
              </a:rPr>
              <a:t>Guy Roberts</a:t>
            </a:r>
            <a:r>
              <a:rPr lang="en-US" altLang="ja-JP" sz="2000" kern="0" dirty="0">
                <a:latin typeface="+mn-lt"/>
                <a:ea typeface="+mn-ea"/>
              </a:rPr>
              <a:t>, Chin Guok, Tomohiro </a:t>
            </a:r>
            <a:r>
              <a:rPr lang="en-US" altLang="ja-JP" sz="2000" kern="0" dirty="0" smtClean="0">
                <a:latin typeface="+mn-lt"/>
                <a:ea typeface="+mn-ea"/>
              </a:rPr>
              <a:t>Kudoh</a:t>
            </a:r>
          </a:p>
          <a:p>
            <a:pPr eaLnBrk="1" hangingPunct="1">
              <a:spcBef>
                <a:spcPct val="20000"/>
              </a:spcBef>
              <a:buClr>
                <a:schemeClr val="accent2"/>
              </a:buClr>
              <a:buFont typeface="Times" pitchFamily="18" charset="0"/>
              <a:buNone/>
              <a:defRPr/>
            </a:pPr>
            <a:r>
              <a:rPr lang="en-US" altLang="ja-JP" sz="2000" kern="0" dirty="0" smtClean="0">
                <a:latin typeface="+mn-lt"/>
                <a:ea typeface="+mn-ea"/>
              </a:rPr>
              <a:t>29 Sept 2015</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NSI document distribution service</a:t>
            </a:r>
            <a:endParaRPr lang="en-GB" sz="3200" dirty="0"/>
          </a:p>
        </p:txBody>
      </p:sp>
      <p:sp>
        <p:nvSpPr>
          <p:cNvPr id="3" name="Content Placeholder 2"/>
          <p:cNvSpPr>
            <a:spLocks noGrp="1"/>
          </p:cNvSpPr>
          <p:nvPr>
            <p:ph idx="1"/>
          </p:nvPr>
        </p:nvSpPr>
        <p:spPr>
          <a:xfrm>
            <a:off x="685800" y="1524000"/>
            <a:ext cx="7772400" cy="4497288"/>
          </a:xfrm>
        </p:spPr>
        <p:txBody>
          <a:bodyPr/>
          <a:lstStyle/>
          <a:p>
            <a:pPr>
              <a:spcBef>
                <a:spcPts val="1200"/>
              </a:spcBef>
            </a:pPr>
            <a:r>
              <a:rPr lang="en-GB" sz="1800" dirty="0"/>
              <a:t>The </a:t>
            </a:r>
            <a:r>
              <a:rPr lang="en-GB" sz="1800" b="1" dirty="0"/>
              <a:t>NSI document distribution service </a:t>
            </a:r>
            <a:r>
              <a:rPr lang="en-GB" sz="1800" dirty="0"/>
              <a:t>(</a:t>
            </a:r>
            <a:r>
              <a:rPr lang="en-GB" sz="1800" dirty="0" smtClean="0"/>
              <a:t>DDS) is in draft form:</a:t>
            </a:r>
            <a:r>
              <a:rPr lang="en-GB" sz="1800" dirty="0"/>
              <a:t/>
            </a:r>
            <a:br>
              <a:rPr lang="en-GB" sz="1800" dirty="0"/>
            </a:br>
            <a:r>
              <a:rPr lang="en-GB" sz="1800" dirty="0" smtClean="0"/>
              <a:t>draft-gwdrp-macauley-document-distribution-service-public-comment</a:t>
            </a:r>
          </a:p>
          <a:p>
            <a:pPr>
              <a:spcBef>
                <a:spcPts val="1200"/>
              </a:spcBef>
            </a:pPr>
            <a:r>
              <a:rPr lang="en-GB" sz="1800" dirty="0" smtClean="0"/>
              <a:t>Available for download here</a:t>
            </a:r>
            <a:r>
              <a:rPr lang="en-GB" sz="1800" dirty="0"/>
              <a:t>: </a:t>
            </a:r>
            <a:r>
              <a:rPr lang="en-GB" sz="1800" dirty="0">
                <a:hlinkClick r:id="rId2"/>
              </a:rPr>
              <a:t>https://</a:t>
            </a:r>
            <a:r>
              <a:rPr lang="en-GB" sz="1800" dirty="0" smtClean="0">
                <a:hlinkClick r:id="rId2"/>
              </a:rPr>
              <a:t>redmine.ogf.org/dmsf_files/13423</a:t>
            </a:r>
            <a:endParaRPr lang="en-GB" sz="1800" dirty="0" smtClean="0"/>
          </a:p>
          <a:p>
            <a:pPr>
              <a:spcBef>
                <a:spcPts val="1200"/>
              </a:spcBef>
            </a:pPr>
            <a:r>
              <a:rPr lang="en-GB" sz="1800" dirty="0" smtClean="0"/>
              <a:t>Describes a mechanism for distributing NSI documents between NSAs.</a:t>
            </a:r>
          </a:p>
          <a:p>
            <a:pPr lvl="1">
              <a:spcBef>
                <a:spcPts val="1200"/>
              </a:spcBef>
            </a:pPr>
            <a:r>
              <a:rPr lang="en-GB" sz="1400" dirty="0" smtClean="0"/>
              <a:t>Documents such as the NSA description or the NSI topology can be distributed using the DDS</a:t>
            </a:r>
          </a:p>
          <a:p>
            <a:pPr lvl="1">
              <a:spcBef>
                <a:spcPts val="1200"/>
              </a:spcBef>
            </a:pPr>
            <a:r>
              <a:rPr lang="en-GB" sz="1400" dirty="0" smtClean="0"/>
              <a:t>REST base messages defined that allow new document to be pushed out to subscribing NSAs.</a:t>
            </a:r>
          </a:p>
          <a:p>
            <a:pPr lvl="1">
              <a:spcBef>
                <a:spcPts val="1200"/>
              </a:spcBef>
            </a:pPr>
            <a:r>
              <a:rPr lang="en-GB" sz="1400" dirty="0" smtClean="0"/>
              <a:t>The DDS is a </a:t>
            </a:r>
            <a:r>
              <a:rPr lang="en-GB" sz="1400" dirty="0"/>
              <a:t>peer-to-peer flooding </a:t>
            </a:r>
            <a:r>
              <a:rPr lang="en-GB" sz="1400" dirty="0" smtClean="0"/>
              <a:t>protocol.  It </a:t>
            </a:r>
            <a:r>
              <a:rPr lang="en-GB" sz="1400" dirty="0"/>
              <a:t>supports both polling and subscription based notification </a:t>
            </a:r>
            <a:r>
              <a:rPr lang="en-GB" sz="1400" dirty="0" smtClean="0"/>
              <a:t>mechanisms.</a:t>
            </a:r>
          </a:p>
          <a:p>
            <a:pPr>
              <a:spcBef>
                <a:spcPts val="1200"/>
              </a:spcBef>
            </a:pPr>
            <a:r>
              <a:rPr lang="en-GB" sz="1800" dirty="0" smtClean="0"/>
              <a:t>This has been reviewed by the OGF area director and is now being updated by John and Guy</a:t>
            </a:r>
            <a:endParaRPr lang="en-GB" sz="1800" dirty="0"/>
          </a:p>
          <a:p>
            <a:endParaRPr lang="en-GB" sz="1800" dirty="0" smtClean="0"/>
          </a:p>
          <a:p>
            <a:endParaRPr lang="en-GB" sz="1800" dirty="0"/>
          </a:p>
          <a:p>
            <a:endParaRPr lang="en-GB" sz="1800" dirty="0" smtClean="0"/>
          </a:p>
          <a:p>
            <a:endParaRPr lang="en-GB" sz="18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10</a:t>
            </a:fld>
            <a:endParaRPr lang="en-US" altLang="ja-JP"/>
          </a:p>
        </p:txBody>
      </p:sp>
    </p:spTree>
    <p:extLst>
      <p:ext uri="{BB962C8B-B14F-4D97-AF65-F5344CB8AC3E}">
        <p14:creationId xmlns:p14="http://schemas.microsoft.com/office/powerpoint/2010/main" val="164188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NSI Authentication and Authorisation</a:t>
            </a:r>
            <a:endParaRPr lang="en-GB" sz="2800" dirty="0"/>
          </a:p>
        </p:txBody>
      </p:sp>
      <p:sp>
        <p:nvSpPr>
          <p:cNvPr id="3" name="Content Placeholder 2"/>
          <p:cNvSpPr>
            <a:spLocks noGrp="1"/>
          </p:cNvSpPr>
          <p:nvPr>
            <p:ph idx="1"/>
          </p:nvPr>
        </p:nvSpPr>
        <p:spPr>
          <a:xfrm>
            <a:off x="685800" y="1524000"/>
            <a:ext cx="7772400" cy="4114800"/>
          </a:xfrm>
        </p:spPr>
        <p:txBody>
          <a:bodyPr/>
          <a:lstStyle/>
          <a:p>
            <a:pPr>
              <a:spcBef>
                <a:spcPts val="1200"/>
              </a:spcBef>
            </a:pPr>
            <a:r>
              <a:rPr lang="en-GB" sz="2000" dirty="0"/>
              <a:t>The </a:t>
            </a:r>
            <a:r>
              <a:rPr lang="en-GB" sz="2000" b="1" dirty="0" smtClean="0"/>
              <a:t>NSI Authentication and Authorization </a:t>
            </a:r>
            <a:r>
              <a:rPr lang="en-GB" sz="2000" dirty="0" smtClean="0"/>
              <a:t>document is in draft form: draft-</a:t>
            </a:r>
            <a:r>
              <a:rPr lang="en-GB" sz="2000" dirty="0" err="1" smtClean="0"/>
              <a:t>gwdi</a:t>
            </a:r>
            <a:r>
              <a:rPr lang="en-GB" sz="2000" dirty="0" smtClean="0"/>
              <a:t>-</a:t>
            </a:r>
            <a:r>
              <a:rPr lang="en-GB" sz="2000" dirty="0" err="1" smtClean="0"/>
              <a:t>trompert</a:t>
            </a:r>
            <a:r>
              <a:rPr lang="en-GB" sz="2000" dirty="0" smtClean="0"/>
              <a:t>-</a:t>
            </a:r>
            <a:r>
              <a:rPr lang="en-GB" sz="2000" dirty="0" err="1" smtClean="0"/>
              <a:t>nsi</a:t>
            </a:r>
            <a:r>
              <a:rPr lang="en-GB" sz="2000" dirty="0" smtClean="0"/>
              <a:t>-aa-public-comment</a:t>
            </a:r>
          </a:p>
          <a:p>
            <a:pPr>
              <a:spcBef>
                <a:spcPts val="1200"/>
              </a:spcBef>
            </a:pPr>
            <a:r>
              <a:rPr lang="en-GB" sz="2000" dirty="0" smtClean="0"/>
              <a:t>Available for download </a:t>
            </a:r>
            <a:r>
              <a:rPr lang="en-GB" sz="2000" dirty="0"/>
              <a:t>here: </a:t>
            </a:r>
            <a:r>
              <a:rPr lang="en-GB" sz="2000" dirty="0">
                <a:hlinkClick r:id="rId2"/>
              </a:rPr>
              <a:t>https://</a:t>
            </a:r>
            <a:r>
              <a:rPr lang="en-GB" sz="2000" dirty="0" smtClean="0">
                <a:hlinkClick r:id="rId2"/>
              </a:rPr>
              <a:t>redmine.ogf.org/dmsf_files/13424</a:t>
            </a:r>
            <a:endParaRPr lang="en-GB" sz="2000" dirty="0" smtClean="0"/>
          </a:p>
          <a:p>
            <a:pPr>
              <a:spcBef>
                <a:spcPts val="1200"/>
              </a:spcBef>
            </a:pPr>
            <a:r>
              <a:rPr lang="en-GB" sz="2000" dirty="0" smtClean="0"/>
              <a:t>Describes how security </a:t>
            </a:r>
            <a:r>
              <a:rPr lang="en-GB" sz="2000" dirty="0"/>
              <a:t>attributes </a:t>
            </a:r>
            <a:r>
              <a:rPr lang="en-GB" sz="2000" dirty="0" smtClean="0"/>
              <a:t>are used </a:t>
            </a:r>
            <a:r>
              <a:rPr lang="en-GB" sz="2000" dirty="0"/>
              <a:t>to deliver integration with end-user authentication and authorization mechanisms:</a:t>
            </a:r>
            <a:endParaRPr lang="en-GB" sz="2000" dirty="0" smtClean="0"/>
          </a:p>
          <a:p>
            <a:pPr lvl="1">
              <a:spcBef>
                <a:spcPts val="600"/>
              </a:spcBef>
            </a:pPr>
            <a:r>
              <a:rPr lang="en-GB" sz="1600" dirty="0" smtClean="0"/>
              <a:t>Based on transitive trust</a:t>
            </a:r>
          </a:p>
          <a:p>
            <a:pPr lvl="1">
              <a:spcBef>
                <a:spcPts val="600"/>
              </a:spcBef>
            </a:pPr>
            <a:r>
              <a:rPr lang="en-GB" sz="1600" dirty="0"/>
              <a:t>Peer NSA </a:t>
            </a:r>
            <a:r>
              <a:rPr lang="en-GB" sz="1600" dirty="0" smtClean="0"/>
              <a:t>authenticate each other </a:t>
            </a:r>
            <a:r>
              <a:rPr lang="en-GB" sz="1600" dirty="0"/>
              <a:t>using Client Authenticated TLS</a:t>
            </a:r>
            <a:endParaRPr lang="en-GB" sz="1600" dirty="0" smtClean="0"/>
          </a:p>
          <a:p>
            <a:pPr lvl="1">
              <a:spcBef>
                <a:spcPts val="600"/>
              </a:spcBef>
            </a:pPr>
            <a:r>
              <a:rPr lang="en-GB" sz="1600" dirty="0" smtClean="0"/>
              <a:t>Authorization based on local policy and security attributes in SOAP header</a:t>
            </a:r>
          </a:p>
          <a:p>
            <a:pPr>
              <a:spcBef>
                <a:spcPts val="1200"/>
              </a:spcBef>
            </a:pPr>
            <a:r>
              <a:rPr lang="en-GB" sz="2000" dirty="0" smtClean="0"/>
              <a:t>The document is currently in review by the </a:t>
            </a:r>
            <a:r>
              <a:rPr lang="en-GB" sz="2000" dirty="0"/>
              <a:t>OGF </a:t>
            </a:r>
            <a:r>
              <a:rPr lang="en-GB" sz="2000" dirty="0" smtClean="0"/>
              <a:t>VP of </a:t>
            </a:r>
            <a:r>
              <a:rPr lang="en-GB" sz="2000" dirty="0"/>
              <a:t>Standards</a:t>
            </a:r>
            <a:endParaRPr lang="en-GB" sz="2000" dirty="0" smtClean="0"/>
          </a:p>
          <a:p>
            <a:endParaRPr lang="en-GB" sz="1800" dirty="0"/>
          </a:p>
          <a:p>
            <a:endParaRPr lang="en-GB" sz="1800" dirty="0" smtClean="0"/>
          </a:p>
          <a:p>
            <a:endParaRPr lang="en-GB" sz="18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11</a:t>
            </a:fld>
            <a:endParaRPr lang="en-US" altLang="ja-JP"/>
          </a:p>
        </p:txBody>
      </p:sp>
    </p:spTree>
    <p:extLst>
      <p:ext uri="{BB962C8B-B14F-4D97-AF65-F5344CB8AC3E}">
        <p14:creationId xmlns:p14="http://schemas.microsoft.com/office/powerpoint/2010/main" val="203755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Future documents</a:t>
            </a:r>
            <a:endParaRPr lang="en-GB" sz="2800" dirty="0"/>
          </a:p>
        </p:txBody>
      </p:sp>
      <p:sp>
        <p:nvSpPr>
          <p:cNvPr id="3" name="Content Placeholder 2"/>
          <p:cNvSpPr>
            <a:spLocks noGrp="1"/>
          </p:cNvSpPr>
          <p:nvPr>
            <p:ph idx="1"/>
          </p:nvPr>
        </p:nvSpPr>
        <p:spPr>
          <a:xfrm>
            <a:off x="685800" y="1524000"/>
            <a:ext cx="7772400" cy="4114800"/>
          </a:xfrm>
        </p:spPr>
        <p:txBody>
          <a:bodyPr/>
          <a:lstStyle/>
          <a:p>
            <a:pPr>
              <a:spcBef>
                <a:spcPts val="1200"/>
              </a:spcBef>
            </a:pPr>
            <a:r>
              <a:rPr lang="en-GB" sz="2400" dirty="0" smtClean="0"/>
              <a:t>The </a:t>
            </a:r>
            <a:r>
              <a:rPr lang="en-GB" sz="2400" b="1" dirty="0" smtClean="0"/>
              <a:t>NSI Topology </a:t>
            </a:r>
            <a:r>
              <a:rPr lang="en-GB" sz="2400" dirty="0" smtClean="0"/>
              <a:t>document is still being drafted</a:t>
            </a:r>
          </a:p>
          <a:p>
            <a:pPr>
              <a:spcBef>
                <a:spcPts val="1200"/>
              </a:spcBef>
            </a:pPr>
            <a:r>
              <a:rPr lang="en-GB" sz="2400" dirty="0" smtClean="0"/>
              <a:t>The </a:t>
            </a:r>
            <a:r>
              <a:rPr lang="en-GB" sz="2400" b="1" dirty="0" smtClean="0"/>
              <a:t>NSI Error messages </a:t>
            </a:r>
            <a:r>
              <a:rPr lang="en-GB" sz="2400" dirty="0" smtClean="0"/>
              <a:t>document is still being drafted</a:t>
            </a:r>
          </a:p>
          <a:p>
            <a:pPr marL="0" eaLnBrk="1" fontAlgn="b" hangingPunct="1">
              <a:spcBef>
                <a:spcPts val="1200"/>
              </a:spcBef>
              <a:spcAft>
                <a:spcPts val="0"/>
              </a:spcAft>
            </a:pPr>
            <a:r>
              <a:rPr lang="en-GB" sz="2400" dirty="0"/>
              <a:t>The </a:t>
            </a:r>
            <a:r>
              <a:rPr lang="en-GB" sz="2400" b="1" kern="1200" dirty="0" smtClean="0">
                <a:solidFill>
                  <a:srgbClr val="000000"/>
                </a:solidFill>
                <a:latin typeface="Arial" panose="020B0604020202020204" pitchFamily="34" charset="0"/>
                <a:ea typeface="ＭＳ Ｐゴシック" panose="020B0600070205080204" pitchFamily="34" charset="-128"/>
              </a:rPr>
              <a:t>NSI </a:t>
            </a:r>
            <a:r>
              <a:rPr lang="en-GB" sz="2400" b="1" kern="1200" dirty="0">
                <a:solidFill>
                  <a:srgbClr val="000000"/>
                </a:solidFill>
                <a:latin typeface="Arial" panose="020B0604020202020204" pitchFamily="34" charset="0"/>
                <a:ea typeface="ＭＳ Ｐゴシック" panose="020B0600070205080204" pitchFamily="34" charset="-128"/>
              </a:rPr>
              <a:t>use </a:t>
            </a:r>
            <a:r>
              <a:rPr lang="en-GB" sz="2400" b="1" kern="1200" dirty="0" smtClean="0">
                <a:solidFill>
                  <a:srgbClr val="000000"/>
                </a:solidFill>
                <a:latin typeface="Arial" panose="020B0604020202020204" pitchFamily="34" charset="0"/>
                <a:ea typeface="ＭＳ Ｐゴシック" panose="020B0600070205080204" pitchFamily="34" charset="-128"/>
              </a:rPr>
              <a:t>cases </a:t>
            </a:r>
            <a:r>
              <a:rPr lang="en-GB" sz="2400" kern="1200" dirty="0" smtClean="0">
                <a:solidFill>
                  <a:srgbClr val="000000"/>
                </a:solidFill>
                <a:latin typeface="Arial" panose="020B0604020202020204" pitchFamily="34" charset="0"/>
                <a:ea typeface="ＭＳ Ｐゴシック" panose="020B0600070205080204" pitchFamily="34" charset="-128"/>
              </a:rPr>
              <a:t>document will be come out of experiences from the GLIF </a:t>
            </a:r>
            <a:r>
              <a:rPr lang="en-GB" sz="2400" kern="1200" dirty="0" err="1" smtClean="0">
                <a:solidFill>
                  <a:srgbClr val="000000"/>
                </a:solidFill>
                <a:latin typeface="Arial" panose="020B0604020202020204" pitchFamily="34" charset="0"/>
                <a:ea typeface="ＭＳ Ｐゴシック" panose="020B0600070205080204" pitchFamily="34" charset="-128"/>
              </a:rPr>
              <a:t>AutoGole</a:t>
            </a:r>
            <a:r>
              <a:rPr lang="en-GB" sz="2400" kern="1200" dirty="0" smtClean="0">
                <a:solidFill>
                  <a:srgbClr val="000000"/>
                </a:solidFill>
                <a:latin typeface="Arial" panose="020B0604020202020204" pitchFamily="34" charset="0"/>
                <a:ea typeface="ＭＳ Ｐゴシック" panose="020B0600070205080204" pitchFamily="34" charset="-128"/>
              </a:rPr>
              <a:t> work</a:t>
            </a:r>
            <a:endParaRPr lang="en-GB" sz="2400" dirty="0">
              <a:latin typeface="Arial" panose="020B0604020202020204" pitchFamily="34" charset="0"/>
            </a:endParaRPr>
          </a:p>
          <a:p>
            <a:pPr marL="0" eaLnBrk="1" fontAlgn="b" hangingPunct="1">
              <a:spcBef>
                <a:spcPts val="1200"/>
              </a:spcBef>
              <a:spcAft>
                <a:spcPts val="0"/>
              </a:spcAft>
            </a:pPr>
            <a:r>
              <a:rPr lang="en-GB" sz="2400" dirty="0"/>
              <a:t>The </a:t>
            </a:r>
            <a:r>
              <a:rPr lang="en-GB" sz="2400" b="1" kern="1200" dirty="0" smtClean="0">
                <a:solidFill>
                  <a:srgbClr val="000000"/>
                </a:solidFill>
                <a:latin typeface="Arial" panose="020B0604020202020204" pitchFamily="34" charset="0"/>
                <a:ea typeface="ＭＳ Ｐゴシック" panose="020B0600070205080204" pitchFamily="34" charset="-128"/>
              </a:rPr>
              <a:t>NSI </a:t>
            </a:r>
            <a:r>
              <a:rPr lang="en-GB" sz="2400" b="1" kern="1200" dirty="0">
                <a:solidFill>
                  <a:srgbClr val="000000"/>
                </a:solidFill>
                <a:latin typeface="Arial" panose="020B0604020202020204" pitchFamily="34" charset="0"/>
                <a:ea typeface="ＭＳ Ｐゴシック" panose="020B0600070205080204" pitchFamily="34" charset="-128"/>
              </a:rPr>
              <a:t>Operation best </a:t>
            </a:r>
            <a:r>
              <a:rPr lang="en-GB" sz="2400" b="1" kern="1200" dirty="0" smtClean="0">
                <a:solidFill>
                  <a:srgbClr val="000000"/>
                </a:solidFill>
                <a:latin typeface="Arial" panose="020B0604020202020204" pitchFamily="34" charset="0"/>
                <a:ea typeface="ＭＳ Ｐゴシック" panose="020B0600070205080204" pitchFamily="34" charset="-128"/>
              </a:rPr>
              <a:t>practices </a:t>
            </a:r>
            <a:r>
              <a:rPr lang="en-GB" sz="2400" kern="1200" dirty="0">
                <a:solidFill>
                  <a:srgbClr val="000000"/>
                </a:solidFill>
                <a:latin typeface="Arial" panose="020B0604020202020204" pitchFamily="34" charset="0"/>
                <a:ea typeface="ＭＳ Ｐゴシック" panose="020B0600070205080204" pitchFamily="34" charset="-128"/>
              </a:rPr>
              <a:t>document will be come out of experiences from the GLIF </a:t>
            </a:r>
            <a:r>
              <a:rPr lang="en-GB" sz="2400" kern="1200" dirty="0" err="1">
                <a:solidFill>
                  <a:srgbClr val="000000"/>
                </a:solidFill>
                <a:latin typeface="Arial" panose="020B0604020202020204" pitchFamily="34" charset="0"/>
                <a:ea typeface="ＭＳ Ｐゴシック" panose="020B0600070205080204" pitchFamily="34" charset="-128"/>
              </a:rPr>
              <a:t>AutoGole</a:t>
            </a:r>
            <a:r>
              <a:rPr lang="en-GB" sz="2400" kern="1200" dirty="0">
                <a:solidFill>
                  <a:srgbClr val="000000"/>
                </a:solidFill>
                <a:latin typeface="Arial" panose="020B0604020202020204" pitchFamily="34" charset="0"/>
                <a:ea typeface="ＭＳ Ｐゴシック" panose="020B0600070205080204" pitchFamily="34" charset="-128"/>
              </a:rPr>
              <a:t> </a:t>
            </a:r>
            <a:r>
              <a:rPr lang="en-GB" sz="2400" kern="1200" dirty="0" smtClean="0">
                <a:solidFill>
                  <a:srgbClr val="000000"/>
                </a:solidFill>
                <a:latin typeface="Arial" panose="020B0604020202020204" pitchFamily="34" charset="0"/>
                <a:ea typeface="ＭＳ Ｐゴシック" panose="020B0600070205080204" pitchFamily="34" charset="-128"/>
              </a:rPr>
              <a:t>work</a:t>
            </a:r>
            <a:endParaRPr lang="en-GB" sz="2400" dirty="0">
              <a:latin typeface="Arial" panose="020B0604020202020204" pitchFamily="34" charset="0"/>
            </a:endParaRPr>
          </a:p>
          <a:p>
            <a:pPr marL="0" eaLnBrk="1" fontAlgn="b" hangingPunct="1">
              <a:spcBef>
                <a:spcPts val="1200"/>
              </a:spcBef>
              <a:spcAft>
                <a:spcPts val="0"/>
              </a:spcAft>
            </a:pPr>
            <a:endParaRPr lang="en-GB" sz="2000" dirty="0">
              <a:latin typeface="Arial" panose="020B0604020202020204" pitchFamily="34" charset="0"/>
            </a:endParaRPr>
          </a:p>
          <a:p>
            <a:pPr>
              <a:spcBef>
                <a:spcPts val="1200"/>
              </a:spcBef>
            </a:pPr>
            <a:endParaRPr lang="en-GB" sz="2000" dirty="0" smtClean="0"/>
          </a:p>
          <a:p>
            <a:endParaRPr lang="en-GB" sz="1800" dirty="0" smtClean="0"/>
          </a:p>
          <a:p>
            <a:endParaRPr lang="en-GB" sz="1800" dirty="0"/>
          </a:p>
          <a:p>
            <a:endParaRPr lang="en-GB" sz="1800" dirty="0" smtClean="0"/>
          </a:p>
          <a:p>
            <a:endParaRPr lang="en-GB" sz="18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12</a:t>
            </a:fld>
            <a:endParaRPr lang="en-US" altLang="ja-JP"/>
          </a:p>
        </p:txBody>
      </p:sp>
    </p:spTree>
    <p:extLst>
      <p:ext uri="{BB962C8B-B14F-4D97-AF65-F5344CB8AC3E}">
        <p14:creationId xmlns:p14="http://schemas.microsoft.com/office/powerpoint/2010/main" val="4092917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Looking further into the future</a:t>
            </a:r>
            <a:endParaRPr lang="en-GB" sz="3200" dirty="0"/>
          </a:p>
        </p:txBody>
      </p:sp>
      <p:sp>
        <p:nvSpPr>
          <p:cNvPr id="3" name="Content Placeholder 2"/>
          <p:cNvSpPr>
            <a:spLocks noGrp="1"/>
          </p:cNvSpPr>
          <p:nvPr>
            <p:ph idx="1"/>
          </p:nvPr>
        </p:nvSpPr>
        <p:spPr>
          <a:xfrm>
            <a:off x="685800" y="1524000"/>
            <a:ext cx="7772400" cy="3417168"/>
          </a:xfrm>
        </p:spPr>
        <p:txBody>
          <a:bodyPr/>
          <a:lstStyle/>
          <a:p>
            <a:pPr>
              <a:spcBef>
                <a:spcPts val="1800"/>
              </a:spcBef>
            </a:pPr>
            <a:r>
              <a:rPr lang="en-GB" sz="2400" b="1" dirty="0" smtClean="0"/>
              <a:t>Short term</a:t>
            </a:r>
            <a:r>
              <a:rPr lang="en-GB" sz="2400" dirty="0" smtClean="0"/>
              <a:t>: wrap </a:t>
            </a:r>
            <a:r>
              <a:rPr lang="en-GB" sz="2400" dirty="0"/>
              <a:t>up nsi-cs-v2.x by </a:t>
            </a:r>
            <a:r>
              <a:rPr lang="en-GB" sz="2400" dirty="0" smtClean="0"/>
              <a:t>the end of this year</a:t>
            </a:r>
          </a:p>
          <a:p>
            <a:pPr>
              <a:spcBef>
                <a:spcPts val="1800"/>
              </a:spcBef>
            </a:pPr>
            <a:r>
              <a:rPr lang="en-GB" sz="2400" b="1" dirty="0" smtClean="0"/>
              <a:t>Medium term</a:t>
            </a:r>
            <a:r>
              <a:rPr lang="en-GB" sz="2400" dirty="0" smtClean="0"/>
              <a:t>: spend some time </a:t>
            </a:r>
            <a:r>
              <a:rPr lang="en-GB" sz="2400" dirty="0"/>
              <a:t>gaining more operational experience</a:t>
            </a:r>
            <a:r>
              <a:rPr lang="en-GB" sz="2400" dirty="0" smtClean="0"/>
              <a:t>.</a:t>
            </a:r>
          </a:p>
          <a:p>
            <a:pPr>
              <a:spcBef>
                <a:spcPts val="1800"/>
              </a:spcBef>
            </a:pPr>
            <a:r>
              <a:rPr lang="en-GB" sz="2400" b="1" dirty="0" smtClean="0"/>
              <a:t>Longer term</a:t>
            </a:r>
            <a:r>
              <a:rPr lang="en-GB" sz="2400" dirty="0" smtClean="0"/>
              <a:t>: NSI CS v3.0 </a:t>
            </a:r>
            <a:r>
              <a:rPr lang="en-GB" sz="2400" dirty="0"/>
              <a:t>is not being consider as </a:t>
            </a:r>
            <a:r>
              <a:rPr lang="en-GB" sz="2400" dirty="0" smtClean="0"/>
              <a:t>yet, but lessons from operation will determine if there is a community demand for this. </a:t>
            </a:r>
            <a:endParaRPr lang="en-GB" sz="24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13</a:t>
            </a:fld>
            <a:endParaRPr lang="en-US" altLang="ja-JP"/>
          </a:p>
        </p:txBody>
      </p:sp>
    </p:spTree>
    <p:extLst>
      <p:ext uri="{BB962C8B-B14F-4D97-AF65-F5344CB8AC3E}">
        <p14:creationId xmlns:p14="http://schemas.microsoft.com/office/powerpoint/2010/main" val="4278559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14</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Slides packs for NSI related presentations can </a:t>
            </a:r>
            <a:r>
              <a:rPr lang="en-GB" sz="2000" kern="0" dirty="0">
                <a:latin typeface="Arial" charset="0"/>
              </a:rPr>
              <a:t>be downloaded here: </a:t>
            </a:r>
            <a:r>
              <a:rPr lang="en-GB" sz="2000" kern="0" dirty="0">
                <a:latin typeface="Arial" charset="0"/>
                <a:hlinkClick r:id="rId2"/>
              </a:rPr>
              <a:t>https://</a:t>
            </a:r>
            <a:r>
              <a:rPr lang="en-GB" sz="2000" kern="0" dirty="0" smtClean="0">
                <a:latin typeface="Arial" charset="0"/>
                <a:hlinkClick r:id="rId2"/>
              </a:rPr>
              <a:t>redmine.ogf.org/dmsf/nsi-wg?folder_id=6611</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r>
              <a:rPr lang="en-GB" sz="2000" kern="0" dirty="0" smtClean="0">
                <a:latin typeface="Arial" charset="0"/>
              </a:rPr>
              <a:t>NSI published documents </a:t>
            </a:r>
            <a:r>
              <a:rPr lang="en-GB" sz="2000" kern="0" dirty="0">
                <a:latin typeface="Arial" charset="0"/>
              </a:rPr>
              <a:t>are available here: </a:t>
            </a:r>
            <a:r>
              <a:rPr lang="en-GB" sz="2000" kern="0" dirty="0">
                <a:latin typeface="Arial" charset="0"/>
                <a:hlinkClick r:id="rId3"/>
              </a:rPr>
              <a:t>https://</a:t>
            </a:r>
            <a:r>
              <a:rPr lang="en-GB" sz="2000" kern="0" dirty="0" smtClean="0">
                <a:latin typeface="Arial" charset="0"/>
                <a:hlinkClick r:id="rId3"/>
              </a:rPr>
              <a:t>www.ogf.org/ogf/doku.php/documents/documents</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r>
              <a:rPr lang="en-GB" sz="2000" kern="0" dirty="0" smtClean="0">
                <a:latin typeface="Arial" charset="0"/>
              </a:rPr>
              <a:t>NSI drafts </a:t>
            </a:r>
            <a:r>
              <a:rPr lang="en-GB" sz="2000" kern="0" dirty="0">
                <a:latin typeface="Arial" charset="0"/>
              </a:rPr>
              <a:t>are available here: </a:t>
            </a:r>
            <a:r>
              <a:rPr lang="en-GB" sz="2000" kern="0" dirty="0" smtClean="0">
                <a:latin typeface="Arial" charset="0"/>
              </a:rPr>
              <a:t/>
            </a:r>
            <a:br>
              <a:rPr lang="en-GB" sz="2000" kern="0" dirty="0" smtClean="0">
                <a:latin typeface="Arial" charset="0"/>
              </a:rPr>
            </a:br>
            <a:r>
              <a:rPr lang="en-GB" sz="2000" kern="0" dirty="0" smtClean="0">
                <a:latin typeface="Arial" charset="0"/>
                <a:hlinkClick r:id="rId4"/>
              </a:rPr>
              <a:t>https</a:t>
            </a:r>
            <a:r>
              <a:rPr lang="en-GB" sz="2000" kern="0" dirty="0">
                <a:latin typeface="Arial" charset="0"/>
                <a:hlinkClick r:id="rId4"/>
              </a:rPr>
              <a:t>://</a:t>
            </a:r>
            <a:r>
              <a:rPr lang="en-GB" sz="2000" kern="0" dirty="0" smtClean="0">
                <a:latin typeface="Arial" charset="0"/>
                <a:hlinkClick r:id="rId4"/>
              </a:rPr>
              <a:t>redmine.ogf.org/dmsf/nsi-wg?folder_id=6526</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Where to find documents</a:t>
            </a:r>
            <a:endParaRPr lang="en-US" sz="3500" kern="0" dirty="0"/>
          </a:p>
        </p:txBody>
      </p:sp>
    </p:spTree>
    <p:extLst>
      <p:ext uri="{BB962C8B-B14F-4D97-AF65-F5344CB8AC3E}">
        <p14:creationId xmlns:p14="http://schemas.microsoft.com/office/powerpoint/2010/main" val="479205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15</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3</a:t>
            </a:fld>
            <a:endParaRPr lang="en-US" altLang="ja-JP" sz="1100" dirty="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NSI Sessions @ GLIF</a:t>
            </a:r>
          </a:p>
        </p:txBody>
      </p:sp>
      <p:graphicFrame>
        <p:nvGraphicFramePr>
          <p:cNvPr id="2" name="Table 1"/>
          <p:cNvGraphicFramePr>
            <a:graphicFrameLocks noGrp="1"/>
          </p:cNvGraphicFramePr>
          <p:nvPr>
            <p:extLst>
              <p:ext uri="{D42A27DB-BD31-4B8C-83A1-F6EECF244321}">
                <p14:modId xmlns:p14="http://schemas.microsoft.com/office/powerpoint/2010/main" val="135011269"/>
              </p:ext>
            </p:extLst>
          </p:nvPr>
        </p:nvGraphicFramePr>
        <p:xfrm>
          <a:off x="755577" y="1628800"/>
          <a:ext cx="7776863" cy="4209095"/>
        </p:xfrm>
        <a:graphic>
          <a:graphicData uri="http://schemas.openxmlformats.org/drawingml/2006/table">
            <a:tbl>
              <a:tblPr firstRow="1" bandRow="1">
                <a:tableStyleId>{5C22544A-7EE6-4342-B048-85BDC9FD1C3A}</a:tableStyleId>
              </a:tblPr>
              <a:tblGrid>
                <a:gridCol w="3168351"/>
                <a:gridCol w="288032"/>
                <a:gridCol w="1008112"/>
                <a:gridCol w="1440160"/>
                <a:gridCol w="1872208"/>
              </a:tblGrid>
              <a:tr h="453253">
                <a:tc>
                  <a:txBody>
                    <a:bodyPr/>
                    <a:lstStyle/>
                    <a:p>
                      <a:r>
                        <a:rPr lang="en-GB" sz="1800" dirty="0" smtClean="0"/>
                        <a:t>Session</a:t>
                      </a:r>
                      <a:endParaRPr lang="en-GB" sz="1800" dirty="0"/>
                    </a:p>
                  </a:txBody>
                  <a:tcPr marL="91441" marR="91441" marT="45721" marB="45721"/>
                </a:tc>
                <a:tc>
                  <a:txBody>
                    <a:bodyPr/>
                    <a:lstStyle/>
                    <a:p>
                      <a:r>
                        <a:rPr lang="en-GB" sz="1800" dirty="0" smtClean="0"/>
                        <a:t>#</a:t>
                      </a:r>
                      <a:endParaRPr lang="en-GB" sz="1800" dirty="0"/>
                    </a:p>
                  </a:txBody>
                  <a:tcPr marL="91441" marR="91441" marT="45721" marB="45721"/>
                </a:tc>
                <a:tc>
                  <a:txBody>
                    <a:bodyPr/>
                    <a:lstStyle/>
                    <a:p>
                      <a:r>
                        <a:rPr lang="en-GB" sz="1800" dirty="0" smtClean="0"/>
                        <a:t>Day</a:t>
                      </a:r>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Location</a:t>
                      </a:r>
                      <a:endParaRPr lang="en-GB" sz="1800" dirty="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v2.1</a:t>
                      </a:r>
                      <a:r>
                        <a:rPr lang="en-GB" sz="1400" b="0" baseline="0" dirty="0" smtClean="0">
                          <a:solidFill>
                            <a:schemeClr val="tx1"/>
                          </a:solidFill>
                        </a:rPr>
                        <a:t> agreed updates</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1</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9:00 - 10:30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Neklan</a:t>
                      </a:r>
                      <a:r>
                        <a:rPr lang="en-GB" sz="1400" dirty="0" smtClean="0">
                          <a:solidFill>
                            <a:schemeClr val="tx1"/>
                          </a:solidFill>
                        </a:rPr>
                        <a:t> Room </a:t>
                      </a: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v2.1</a:t>
                      </a:r>
                      <a:r>
                        <a:rPr lang="en-GB" sz="1400" b="0" baseline="0" dirty="0" smtClean="0">
                          <a:solidFill>
                            <a:schemeClr val="tx1"/>
                          </a:solidFill>
                        </a:rPr>
                        <a:t> backward compatibility</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2</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11:00 – 12:30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Neklan</a:t>
                      </a:r>
                      <a:r>
                        <a:rPr lang="en-GB" sz="1400" dirty="0" smtClean="0">
                          <a:solidFill>
                            <a:schemeClr val="tx1"/>
                          </a:solidFill>
                        </a:rPr>
                        <a:t> Room </a:t>
                      </a: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last modified/ EROs</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3</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13:30 – 15:00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Neklan</a:t>
                      </a:r>
                      <a:r>
                        <a:rPr lang="en-GB" sz="1400" dirty="0" smtClean="0">
                          <a:solidFill>
                            <a:schemeClr val="tx1"/>
                          </a:solidFill>
                        </a:rPr>
                        <a:t> Room </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a:t>
                      </a:r>
                      <a:r>
                        <a:rPr lang="en-GB" sz="1400" b="0" dirty="0" err="1" smtClean="0">
                          <a:solidFill>
                            <a:schemeClr val="tx1"/>
                          </a:solidFill>
                        </a:rPr>
                        <a:t>Autogole</a:t>
                      </a:r>
                      <a:r>
                        <a:rPr lang="en-GB" sz="1400" b="0" baseline="0" dirty="0" smtClean="0">
                          <a:solidFill>
                            <a:schemeClr val="tx1"/>
                          </a:solidFill>
                        </a:rPr>
                        <a:t> implementation</a:t>
                      </a:r>
                      <a:endParaRPr lang="en-GB" sz="14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4</a:t>
                      </a: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15:30 – 18:00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Neklan</a:t>
                      </a:r>
                      <a:r>
                        <a:rPr lang="en-GB" sz="1400" smtClean="0">
                          <a:solidFill>
                            <a:schemeClr val="tx1"/>
                          </a:solidFill>
                        </a:rPr>
                        <a:t> Room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Policy</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5</a:t>
                      </a: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9:00 - 10:30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a:t>
                      </a:r>
                      <a:r>
                        <a:rPr lang="en-GB" sz="1400" b="0" baseline="0" dirty="0" smtClean="0">
                          <a:solidFill>
                            <a:schemeClr val="tx1"/>
                          </a:solidFill>
                        </a:rPr>
                        <a:t>other business</a:t>
                      </a:r>
                      <a:endParaRPr lang="en-GB" sz="1400" b="0" dirty="0" smtClean="0">
                        <a:solidFill>
                          <a:schemeClr val="tx1"/>
                        </a:solidFill>
                      </a:endParaRPr>
                    </a:p>
                    <a:p>
                      <a:endParaRPr lang="en-GB" sz="1400" b="0" dirty="0">
                        <a:solidFill>
                          <a:schemeClr val="tx1"/>
                        </a:solidFill>
                      </a:endParaRPr>
                    </a:p>
                  </a:txBody>
                  <a:tcPr marL="91441" marR="91441" marT="45721" marB="45721"/>
                </a:tc>
                <a:tc>
                  <a:txBody>
                    <a:bodyPr/>
                    <a:lstStyle/>
                    <a:p>
                      <a:r>
                        <a:rPr lang="en-GB" sz="1400" b="0" dirty="0" smtClean="0">
                          <a:solidFill>
                            <a:schemeClr val="tx1"/>
                          </a:solidFill>
                        </a:rPr>
                        <a:t>6</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11:00 – 12:30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a:t>
                      </a:r>
                      <a:r>
                        <a:rPr lang="en-GB" sz="1400" b="0" baseline="0" dirty="0" smtClean="0">
                          <a:solidFill>
                            <a:schemeClr val="tx1"/>
                          </a:solidFill>
                        </a:rPr>
                        <a:t> other business</a:t>
                      </a:r>
                      <a:endParaRPr lang="en-GB" sz="1400" b="0" dirty="0" smtClean="0">
                        <a:solidFill>
                          <a:schemeClr val="tx1"/>
                        </a:solidFill>
                      </a:endParaRPr>
                    </a:p>
                  </a:txBody>
                  <a:tcPr marL="91441" marR="91441" marT="45721" marB="45721"/>
                </a:tc>
                <a:tc>
                  <a:txBody>
                    <a:bodyPr/>
                    <a:lstStyle/>
                    <a:p>
                      <a:r>
                        <a:rPr lang="en-GB" sz="1400" b="0" dirty="0" smtClean="0">
                          <a:solidFill>
                            <a:schemeClr val="tx1"/>
                          </a:solidFill>
                        </a:rPr>
                        <a:t>7</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13:30 – 15:00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a:t>
                      </a:r>
                      <a:r>
                        <a:rPr lang="en-GB" sz="1400" b="0" baseline="0" dirty="0" smtClean="0">
                          <a:solidFill>
                            <a:schemeClr val="tx1"/>
                          </a:solidFill>
                        </a:rPr>
                        <a:t> other business</a:t>
                      </a:r>
                      <a:endParaRPr lang="en-GB" sz="1400" b="0" dirty="0" smtClean="0">
                        <a:solidFill>
                          <a:schemeClr val="tx1"/>
                        </a:solidFill>
                      </a:endParaRPr>
                    </a:p>
                  </a:txBody>
                  <a:tcPr marL="91441" marR="91441" marT="45721" marB="45721"/>
                </a:tc>
                <a:tc>
                  <a:txBody>
                    <a:bodyPr/>
                    <a:lstStyle/>
                    <a:p>
                      <a:r>
                        <a:rPr lang="en-GB" sz="1400" b="0" dirty="0" smtClean="0">
                          <a:solidFill>
                            <a:schemeClr val="tx1"/>
                          </a:solidFill>
                        </a:rPr>
                        <a:t>8</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15:30 – 18:00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bl>
          </a:graphicData>
        </a:graphic>
      </p:graphicFrame>
      <p:sp>
        <p:nvSpPr>
          <p:cNvPr id="3" name="Rectangle 2"/>
          <p:cNvSpPr/>
          <p:nvPr/>
        </p:nvSpPr>
        <p:spPr>
          <a:xfrm>
            <a:off x="685800" y="5805264"/>
            <a:ext cx="7304620" cy="338554"/>
          </a:xfrm>
          <a:prstGeom prst="rect">
            <a:avLst/>
          </a:prstGeom>
        </p:spPr>
        <p:txBody>
          <a:bodyPr wrap="square">
            <a:spAutoFit/>
          </a:bodyPr>
          <a:lstStyle/>
          <a:p>
            <a:r>
              <a:rPr lang="en-GB" sz="1600" dirty="0" smtClean="0"/>
              <a:t>GLIF agenda for Tuesday and Wednesday:  </a:t>
            </a:r>
            <a:r>
              <a:rPr lang="en-GB" sz="1600" dirty="0" smtClean="0">
                <a:hlinkClick r:id="rId2"/>
              </a:rPr>
              <a:t>https</a:t>
            </a:r>
            <a:r>
              <a:rPr lang="en-GB" sz="1600" dirty="0">
                <a:hlinkClick r:id="rId2"/>
              </a:rPr>
              <a:t>://www.glif.is/meetings/2015</a:t>
            </a:r>
            <a:r>
              <a:rPr lang="en-GB" sz="1600" dirty="0" smtClean="0">
                <a:hlinkClick r:id="rId2"/>
              </a:rPr>
              <a:t>/</a:t>
            </a:r>
            <a:endParaRPr lang="en-GB"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NSI document status matrix</a:t>
            </a:r>
            <a:endParaRPr lang="en-GB" sz="32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4</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3693668529"/>
              </p:ext>
            </p:extLst>
          </p:nvPr>
        </p:nvGraphicFramePr>
        <p:xfrm>
          <a:off x="539552" y="1412776"/>
          <a:ext cx="8062665" cy="4564558"/>
        </p:xfrm>
        <a:graphic>
          <a:graphicData uri="http://schemas.openxmlformats.org/drawingml/2006/table">
            <a:tbl>
              <a:tblPr>
                <a:tableStyleId>{5C22544A-7EE6-4342-B048-85BDC9FD1C3A}</a:tableStyleId>
              </a:tblPr>
              <a:tblGrid>
                <a:gridCol w="2276918"/>
                <a:gridCol w="696668"/>
                <a:gridCol w="526749"/>
                <a:gridCol w="747645"/>
                <a:gridCol w="866587"/>
                <a:gridCol w="755121"/>
                <a:gridCol w="576064"/>
                <a:gridCol w="1616913"/>
              </a:tblGrid>
              <a:tr h="560896">
                <a:tc>
                  <a:txBody>
                    <a:bodyPr/>
                    <a:lstStyle/>
                    <a:p>
                      <a:pPr algn="l" fontAlgn="ctr"/>
                      <a:r>
                        <a:rPr lang="en-GB" sz="1000" u="none" strike="noStrike" dirty="0">
                          <a:effectLst/>
                        </a:rPr>
                        <a:t>Document</a:t>
                      </a:r>
                      <a:endParaRPr lang="en-GB"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Agreed?</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Draft?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Sent to  editors?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Submitted for public comment?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Completed public comment?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publish?</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Waiting on</a:t>
                      </a:r>
                      <a:endParaRPr lang="en-GB" sz="1000" b="1" i="0" u="none" strike="noStrike">
                        <a:solidFill>
                          <a:srgbClr val="000000"/>
                        </a:solidFill>
                        <a:effectLst/>
                        <a:latin typeface="Calibri" panose="020F0502020204030204" pitchFamily="34" charset="0"/>
                      </a:endParaRPr>
                    </a:p>
                  </a:txBody>
                  <a:tcPr marL="9525" marR="9525" marT="9525" marB="0" anchor="ctr"/>
                </a:tc>
              </a:tr>
              <a:tr h="186965">
                <a:tc>
                  <a:txBody>
                    <a:bodyPr/>
                    <a:lstStyle/>
                    <a:p>
                      <a:pPr algn="l" fontAlgn="ctr"/>
                      <a:r>
                        <a:rPr lang="en-GB" sz="1000" u="none" strike="noStrike" dirty="0">
                          <a:effectLst/>
                        </a:rPr>
                        <a:t>NSI </a:t>
                      </a:r>
                      <a:r>
                        <a:rPr lang="en-GB" sz="1000" u="none" strike="noStrike" dirty="0" smtClean="0">
                          <a:effectLst/>
                        </a:rPr>
                        <a:t>CS v2.0</a:t>
                      </a:r>
                      <a:endParaRPr lang="en-GB"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186965">
                <a:tc>
                  <a:txBody>
                    <a:bodyPr/>
                    <a:lstStyle/>
                    <a:p>
                      <a:pPr algn="l" fontAlgn="ctr"/>
                      <a:r>
                        <a:rPr lang="en-GB" sz="1000" u="none" strike="noStrike">
                          <a:effectLst/>
                        </a:rPr>
                        <a:t>NSI Framework</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362933">
                <a:tc>
                  <a:txBody>
                    <a:bodyPr/>
                    <a:lstStyle/>
                    <a:p>
                      <a:pPr algn="l" fontAlgn="ctr"/>
                      <a:r>
                        <a:rPr lang="en-GB" sz="1000" u="none" strike="noStrike">
                          <a:effectLst/>
                        </a:rPr>
                        <a:t>NSI Signalling and pathfinding</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373931">
                <a:tc>
                  <a:txBody>
                    <a:bodyPr/>
                    <a:lstStyle/>
                    <a:p>
                      <a:pPr algn="l" fontAlgn="ctr"/>
                      <a:r>
                        <a:rPr lang="en-GB" sz="1000" u="none" strike="noStrike">
                          <a:effectLst/>
                        </a:rPr>
                        <a:t>NSI Policy</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b="0" i="0" u="none" strike="noStrike" dirty="0" smtClean="0">
                          <a:solidFill>
                            <a:schemeClr val="dk1"/>
                          </a:solidFill>
                          <a:effectLst/>
                          <a:latin typeface="+mn-lt"/>
                        </a:rPr>
                        <a:t>Pending review</a:t>
                      </a:r>
                      <a:r>
                        <a:rPr lang="en-GB" sz="1000" b="0" i="0" u="none" strike="noStrike" baseline="0" dirty="0" smtClean="0">
                          <a:solidFill>
                            <a:schemeClr val="dk1"/>
                          </a:solidFill>
                          <a:effectLst/>
                          <a:latin typeface="+mn-lt"/>
                        </a:rPr>
                        <a:t> at GLIF15</a:t>
                      </a:r>
                      <a:endParaRPr lang="en-GB" sz="1000" b="0" i="0" u="none" strike="noStrike" dirty="0">
                        <a:solidFill>
                          <a:srgbClr val="000000"/>
                        </a:solidFill>
                        <a:effectLst/>
                        <a:latin typeface="Calibri" panose="020F0502020204030204" pitchFamily="34" charset="0"/>
                      </a:endParaRPr>
                    </a:p>
                  </a:txBody>
                  <a:tcPr marL="9525" marR="9525" marT="9525" marB="0" anchor="ctr"/>
                </a:tc>
              </a:tr>
              <a:tr h="373931">
                <a:tc>
                  <a:txBody>
                    <a:bodyPr/>
                    <a:lstStyle/>
                    <a:p>
                      <a:pPr algn="l" fontAlgn="ctr"/>
                      <a:r>
                        <a:rPr lang="en-GB" sz="1000" u="none" strike="noStrike">
                          <a:effectLst/>
                        </a:rPr>
                        <a:t>NSI NSA description</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smtClean="0">
                          <a:effectLst/>
                        </a:rPr>
                        <a:t>Jens </a:t>
                      </a:r>
                      <a:r>
                        <a:rPr lang="en-GB" sz="1000" u="none" strike="noStrike" dirty="0">
                          <a:effectLst/>
                        </a:rPr>
                        <a:t>to publish</a:t>
                      </a:r>
                      <a:endParaRPr lang="en-GB" sz="1000" b="0" i="0" u="none" strike="noStrike" dirty="0">
                        <a:solidFill>
                          <a:srgbClr val="000000"/>
                        </a:solidFill>
                        <a:effectLst/>
                        <a:latin typeface="Calibri" panose="020F0502020204030204" pitchFamily="34" charset="0"/>
                      </a:endParaRPr>
                    </a:p>
                  </a:txBody>
                  <a:tcPr marL="9525" marR="9525" marT="9525" marB="0" anchor="ctr"/>
                </a:tc>
              </a:tr>
              <a:tr h="591072">
                <a:tc>
                  <a:txBody>
                    <a:bodyPr/>
                    <a:lstStyle/>
                    <a:p>
                      <a:pPr algn="l" fontAlgn="ctr"/>
                      <a:r>
                        <a:rPr lang="en-GB" sz="1000" u="none" strike="noStrike">
                          <a:effectLst/>
                        </a:rPr>
                        <a:t>NSI DDS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effectLst/>
                        </a:rPr>
                        <a:t> </a:t>
                      </a:r>
                      <a:r>
                        <a:rPr lang="en-GB" sz="1000" u="none" strike="noStrike" dirty="0" smtClean="0">
                          <a:solidFill>
                            <a:srgbClr val="5DAD41"/>
                          </a:solidFill>
                          <a:effectLst/>
                        </a:rPr>
                        <a:t>Yes</a:t>
                      </a:r>
                      <a:endParaRPr lang="en-GB"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effectLst/>
                        </a:rPr>
                        <a:t> </a:t>
                      </a:r>
                      <a:r>
                        <a:rPr lang="en-GB" sz="1000" u="none" strike="noStrike" dirty="0" smtClean="0">
                          <a:solidFill>
                            <a:srgbClr val="5DAD41"/>
                          </a:solidFill>
                          <a:effectLst/>
                        </a:rPr>
                        <a:t>Yes</a:t>
                      </a:r>
                      <a:endParaRPr lang="en-GB"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smtClean="0">
                          <a:effectLst/>
                        </a:rPr>
                        <a:t>Review feedback from</a:t>
                      </a:r>
                      <a:r>
                        <a:rPr lang="en-GB" sz="1000" u="none" strike="noStrike" baseline="0" dirty="0" smtClean="0">
                          <a:effectLst/>
                        </a:rPr>
                        <a:t> Richard </a:t>
                      </a:r>
                      <a:r>
                        <a:rPr lang="en-GB" sz="1000" u="none" strike="noStrike" dirty="0" smtClean="0">
                          <a:effectLst/>
                        </a:rPr>
                        <a:t>and </a:t>
                      </a:r>
                      <a:r>
                        <a:rPr lang="en-GB" sz="1000" u="none" strike="noStrike" dirty="0">
                          <a:effectLst/>
                        </a:rPr>
                        <a:t>send comments to </a:t>
                      </a:r>
                      <a:r>
                        <a:rPr lang="en-GB" sz="1000" u="none" strike="noStrike" dirty="0" smtClean="0">
                          <a:effectLst/>
                        </a:rPr>
                        <a:t>list – Chairs</a:t>
                      </a:r>
                      <a:r>
                        <a:rPr lang="en-GB" sz="1000" u="none" strike="noStrike" baseline="0" dirty="0" smtClean="0">
                          <a:effectLst/>
                        </a:rPr>
                        <a:t> to review</a:t>
                      </a:r>
                      <a:endParaRPr lang="en-GB" sz="1000" b="0" i="0" u="none" strike="noStrike" dirty="0">
                        <a:solidFill>
                          <a:srgbClr val="000000"/>
                        </a:solidFill>
                        <a:effectLst/>
                        <a:latin typeface="Calibri" panose="020F0502020204030204" pitchFamily="34" charset="0"/>
                      </a:endParaRPr>
                    </a:p>
                  </a:txBody>
                  <a:tcPr marL="9525" marR="9525" marT="9525" marB="0" anchor="ctr"/>
                </a:tc>
              </a:tr>
              <a:tr h="373931">
                <a:tc>
                  <a:txBody>
                    <a:bodyPr/>
                    <a:lstStyle/>
                    <a:p>
                      <a:pPr algn="l" fontAlgn="ctr"/>
                      <a:r>
                        <a:rPr lang="en-GB" sz="1000" u="none" strike="noStrike">
                          <a:effectLst/>
                        </a:rPr>
                        <a:t>NSI AA</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smtClean="0">
                          <a:effectLst/>
                        </a:rPr>
                        <a:t>Jens to review and send</a:t>
                      </a:r>
                      <a:r>
                        <a:rPr lang="en-GB" sz="1000" u="none" strike="noStrike" baseline="0" dirty="0" smtClean="0">
                          <a:effectLst/>
                        </a:rPr>
                        <a:t> top public comment</a:t>
                      </a:r>
                      <a:endParaRPr lang="en-GB" sz="1000" b="0" i="0" u="none" strike="noStrike" dirty="0">
                        <a:solidFill>
                          <a:srgbClr val="000000"/>
                        </a:solidFill>
                        <a:effectLst/>
                        <a:latin typeface="Calibri" panose="020F0502020204030204" pitchFamily="34" charset="0"/>
                      </a:endParaRPr>
                    </a:p>
                  </a:txBody>
                  <a:tcPr marL="9525" marR="9525" marT="9525" marB="0" anchor="ctr"/>
                </a:tc>
              </a:tr>
              <a:tr h="186965">
                <a:tc>
                  <a:txBody>
                    <a:bodyPr/>
                    <a:lstStyle/>
                    <a:p>
                      <a:pPr algn="l" fontAlgn="ctr"/>
                      <a:r>
                        <a:rPr lang="en-GB" sz="1000" u="none" strike="noStrike" dirty="0">
                          <a:effectLst/>
                        </a:rPr>
                        <a:t>NSI Topology</a:t>
                      </a:r>
                      <a:endParaRPr lang="en-GB"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effectLst/>
                        </a:rPr>
                        <a:t>John M to draft</a:t>
                      </a:r>
                      <a:endParaRPr lang="en-GB" sz="1000" b="0" i="0" u="none" strike="noStrike" dirty="0">
                        <a:solidFill>
                          <a:srgbClr val="000000"/>
                        </a:solidFill>
                        <a:effectLst/>
                        <a:latin typeface="Calibri" panose="020F0502020204030204" pitchFamily="34" charset="0"/>
                      </a:endParaRPr>
                    </a:p>
                  </a:txBody>
                  <a:tcPr marL="9525" marR="9525" marT="9525" marB="0" anchor="ctr"/>
                </a:tc>
              </a:tr>
              <a:tr h="373931">
                <a:tc>
                  <a:txBody>
                    <a:bodyPr/>
                    <a:lstStyle/>
                    <a:p>
                      <a:pPr algn="l" fontAlgn="b"/>
                      <a:r>
                        <a:rPr lang="en-GB" sz="1000" u="none" strike="noStrike" dirty="0">
                          <a:effectLst/>
                        </a:rPr>
                        <a:t>NSI use cases</a:t>
                      </a:r>
                      <a:endParaRPr lang="en-GB" sz="1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b="0" i="0" u="none" strike="noStrike" dirty="0" smtClean="0">
                          <a:solidFill>
                            <a:schemeClr val="dk1"/>
                          </a:solidFill>
                          <a:effectLst/>
                          <a:latin typeface="+mn-lt"/>
                        </a:rPr>
                        <a:t>Revisit</a:t>
                      </a:r>
                      <a:r>
                        <a:rPr lang="en-GB" sz="1000" b="0" i="0" u="none" strike="noStrike" baseline="0" dirty="0" smtClean="0">
                          <a:solidFill>
                            <a:schemeClr val="dk1"/>
                          </a:solidFill>
                          <a:effectLst/>
                          <a:latin typeface="+mn-lt"/>
                        </a:rPr>
                        <a:t> once we have user experience</a:t>
                      </a:r>
                      <a:endParaRPr lang="en-GB" sz="1000" b="0" i="0" u="none" strike="noStrike" dirty="0">
                        <a:solidFill>
                          <a:srgbClr val="000000"/>
                        </a:solidFill>
                        <a:effectLst/>
                        <a:latin typeface="Calibri" panose="020F0502020204030204" pitchFamily="34" charset="0"/>
                      </a:endParaRPr>
                    </a:p>
                  </a:txBody>
                  <a:tcPr marL="9525" marR="9525" marT="9525" marB="0" anchor="b"/>
                </a:tc>
              </a:tr>
              <a:tr h="373931">
                <a:tc>
                  <a:txBody>
                    <a:bodyPr/>
                    <a:lstStyle/>
                    <a:p>
                      <a:pPr algn="l" fontAlgn="b"/>
                      <a:r>
                        <a:rPr lang="en-GB" sz="1000" u="none" strike="noStrike" dirty="0">
                          <a:effectLst/>
                        </a:rPr>
                        <a:t>NSI Operation best practices</a:t>
                      </a:r>
                      <a:endParaRPr lang="en-GB" sz="1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b="0" i="0" u="none" strike="noStrike" dirty="0" smtClean="0">
                          <a:solidFill>
                            <a:schemeClr val="dk1"/>
                          </a:solidFill>
                          <a:effectLst/>
                          <a:latin typeface="+mn-lt"/>
                        </a:rPr>
                        <a:t>Revisit</a:t>
                      </a:r>
                      <a:r>
                        <a:rPr lang="en-GB" sz="1000" b="0" i="0" u="none" strike="noStrike" baseline="0" dirty="0" smtClean="0">
                          <a:solidFill>
                            <a:schemeClr val="dk1"/>
                          </a:solidFill>
                          <a:effectLst/>
                          <a:latin typeface="+mn-lt"/>
                        </a:rPr>
                        <a:t> once we have user experience</a:t>
                      </a:r>
                      <a:endParaRPr lang="en-GB" sz="1000" b="0" i="0" u="none" strike="noStrike" dirty="0">
                        <a:solidFill>
                          <a:srgbClr val="000000"/>
                        </a:solidFill>
                        <a:effectLst/>
                        <a:latin typeface="Calibri" panose="020F0502020204030204" pitchFamily="34" charset="0"/>
                      </a:endParaRPr>
                    </a:p>
                  </a:txBody>
                  <a:tcPr marL="9525" marR="9525" marT="9525" marB="0" anchor="b"/>
                </a:tc>
              </a:tr>
              <a:tr h="295527">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000" u="none" strike="noStrike" dirty="0" smtClean="0">
                          <a:effectLst/>
                        </a:rPr>
                        <a:t>NSI CS v2.1</a:t>
                      </a:r>
                    </a:p>
                  </a:txBody>
                  <a:tcPr marL="9525" marR="9525" marT="9525" marB="0" anchor="b"/>
                </a:tc>
                <a:tc>
                  <a:txBody>
                    <a:bodyPr/>
                    <a:lstStyle/>
                    <a:p>
                      <a:pPr algn="l" fontAlgn="b"/>
                      <a:r>
                        <a:rPr lang="en-GB" sz="1000" u="none" strike="noStrike" dirty="0" smtClean="0">
                          <a:solidFill>
                            <a:srgbClr val="5DAD41"/>
                          </a:solidFill>
                          <a:effectLst/>
                        </a:rPr>
                        <a:t>Yes</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000" u="none" strike="noStrike" dirty="0" smtClean="0">
                          <a:effectLst/>
                        </a:rPr>
                        <a:t>Pending </a:t>
                      </a:r>
                      <a:r>
                        <a:rPr lang="en-GB" sz="1000" b="0" i="0" u="none" strike="noStrike" dirty="0" smtClean="0">
                          <a:solidFill>
                            <a:schemeClr val="dk1"/>
                          </a:solidFill>
                          <a:effectLst/>
                          <a:latin typeface="+mn-lt"/>
                        </a:rPr>
                        <a:t>review</a:t>
                      </a:r>
                      <a:r>
                        <a:rPr lang="en-GB" sz="1000" b="0" i="0" u="none" strike="noStrike" baseline="0" dirty="0" smtClean="0">
                          <a:solidFill>
                            <a:schemeClr val="dk1"/>
                          </a:solidFill>
                          <a:effectLst/>
                          <a:latin typeface="+mn-lt"/>
                        </a:rPr>
                        <a:t> </a:t>
                      </a:r>
                      <a:r>
                        <a:rPr lang="en-GB" sz="1000" u="none" strike="noStrike" dirty="0" smtClean="0">
                          <a:effectLst/>
                        </a:rPr>
                        <a:t>at GLIF 15</a:t>
                      </a:r>
                      <a:endParaRPr lang="en-GB" sz="1000" b="0" i="0" u="none" strike="noStrike" dirty="0" smtClean="0">
                        <a:solidFill>
                          <a:srgbClr val="000000"/>
                        </a:solidFill>
                        <a:effectLst/>
                        <a:latin typeface="Calibri" panose="020F0502020204030204" pitchFamily="34" charset="0"/>
                      </a:endParaRPr>
                    </a:p>
                  </a:txBody>
                  <a:tcPr marL="9525" marR="9525" marT="9525" marB="0" anchor="b"/>
                </a:tc>
              </a:tr>
              <a:tr h="295527">
                <a:tc>
                  <a:txBody>
                    <a:bodyPr/>
                    <a:lstStyle/>
                    <a:p>
                      <a:pPr algn="l" fontAlgn="b"/>
                      <a:r>
                        <a:rPr lang="en-GB" sz="1000" u="none" strike="noStrike" dirty="0" smtClean="0">
                          <a:effectLst/>
                        </a:rPr>
                        <a:t>NSI</a:t>
                      </a:r>
                      <a:r>
                        <a:rPr lang="en-GB" sz="1000" u="none" strike="noStrike" baseline="0" dirty="0" smtClean="0">
                          <a:effectLst/>
                        </a:rPr>
                        <a:t> Error messages</a:t>
                      </a:r>
                      <a:endParaRPr lang="en-GB" sz="1000" u="none" strike="noStrike" dirty="0" smtClean="0">
                        <a:effectLst/>
                      </a:endParaRPr>
                    </a:p>
                  </a:txBody>
                  <a:tcPr marL="9525" marR="9525" marT="9525" marB="0" anchor="b"/>
                </a:tc>
                <a:tc>
                  <a:txBody>
                    <a:bodyPr/>
                    <a:lstStyle/>
                    <a:p>
                      <a:pPr algn="l" fontAlgn="b"/>
                      <a:r>
                        <a:rPr lang="en-GB" sz="1000" u="none" strike="noStrike" dirty="0" smtClean="0">
                          <a:solidFill>
                            <a:srgbClr val="5DAD41"/>
                          </a:solidFill>
                          <a:effectLst/>
                        </a:rPr>
                        <a:t>Yes</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smtClean="0">
                          <a:effectLst/>
                        </a:rPr>
                        <a:t>Pending </a:t>
                      </a:r>
                      <a:r>
                        <a:rPr lang="en-GB" sz="1000" b="0" i="0" u="none" strike="noStrike" dirty="0" smtClean="0">
                          <a:solidFill>
                            <a:schemeClr val="dk1"/>
                          </a:solidFill>
                          <a:effectLst/>
                          <a:latin typeface="+mn-lt"/>
                        </a:rPr>
                        <a:t>review</a:t>
                      </a:r>
                      <a:r>
                        <a:rPr lang="en-GB" sz="1000" b="0" i="0" u="none" strike="noStrike" baseline="0" dirty="0" smtClean="0">
                          <a:solidFill>
                            <a:schemeClr val="dk1"/>
                          </a:solidFill>
                          <a:effectLst/>
                          <a:latin typeface="+mn-lt"/>
                        </a:rPr>
                        <a:t> </a:t>
                      </a:r>
                      <a:r>
                        <a:rPr lang="en-GB" sz="1000" u="none" strike="noStrike" dirty="0" smtClean="0">
                          <a:effectLst/>
                        </a:rPr>
                        <a:t>at GLIF 15</a:t>
                      </a:r>
                      <a:endParaRPr lang="en-GB" sz="10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3" name="Rectangle 2"/>
          <p:cNvSpPr/>
          <p:nvPr/>
        </p:nvSpPr>
        <p:spPr>
          <a:xfrm>
            <a:off x="467544" y="6074620"/>
            <a:ext cx="6336704" cy="307777"/>
          </a:xfrm>
          <a:prstGeom prst="rect">
            <a:avLst/>
          </a:prstGeom>
        </p:spPr>
        <p:txBody>
          <a:bodyPr wrap="square">
            <a:spAutoFit/>
          </a:bodyPr>
          <a:lstStyle/>
          <a:p>
            <a:r>
              <a:rPr lang="en-GB" sz="1400" i="1" dirty="0" smtClean="0">
                <a:solidFill>
                  <a:srgbClr val="FF0000"/>
                </a:solidFill>
              </a:rPr>
              <a:t>Updated matrix lives here: https</a:t>
            </a:r>
            <a:r>
              <a:rPr lang="en-GB" sz="1400" i="1" dirty="0">
                <a:solidFill>
                  <a:srgbClr val="FF0000"/>
                </a:solidFill>
              </a:rPr>
              <a:t>://redmine.ogf.org/dmsf_files/13426</a:t>
            </a:r>
          </a:p>
        </p:txBody>
      </p:sp>
    </p:spTree>
    <p:extLst>
      <p:ext uri="{BB962C8B-B14F-4D97-AF65-F5344CB8AC3E}">
        <p14:creationId xmlns:p14="http://schemas.microsoft.com/office/powerpoint/2010/main" val="4266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NSI Network Services Framework</a:t>
            </a:r>
            <a:endParaRPr lang="en-GB" sz="3200" dirty="0"/>
          </a:p>
        </p:txBody>
      </p:sp>
      <p:sp>
        <p:nvSpPr>
          <p:cNvPr id="3" name="Content Placeholder 2"/>
          <p:cNvSpPr>
            <a:spLocks noGrp="1"/>
          </p:cNvSpPr>
          <p:nvPr>
            <p:ph idx="1"/>
          </p:nvPr>
        </p:nvSpPr>
        <p:spPr>
          <a:xfrm>
            <a:off x="685800" y="1524000"/>
            <a:ext cx="7772400" cy="4114800"/>
          </a:xfrm>
        </p:spPr>
        <p:txBody>
          <a:bodyPr/>
          <a:lstStyle/>
          <a:p>
            <a:pPr>
              <a:spcBef>
                <a:spcPts val="1200"/>
              </a:spcBef>
            </a:pPr>
            <a:r>
              <a:rPr lang="en-GB" sz="1800" b="1" dirty="0" smtClean="0"/>
              <a:t>NSI</a:t>
            </a:r>
            <a:r>
              <a:rPr lang="en-GB" sz="1800" dirty="0" smtClean="0"/>
              <a:t> </a:t>
            </a:r>
            <a:r>
              <a:rPr lang="en-GB" sz="1800" b="1" dirty="0" smtClean="0"/>
              <a:t>Network Services Framework </a:t>
            </a:r>
            <a:r>
              <a:rPr lang="en-GB" sz="1800" dirty="0" smtClean="0"/>
              <a:t>was</a:t>
            </a:r>
            <a:r>
              <a:rPr lang="en-GB" sz="1800" b="1" dirty="0" smtClean="0"/>
              <a:t> </a:t>
            </a:r>
            <a:r>
              <a:rPr lang="en-GB" sz="1800" dirty="0" smtClean="0"/>
              <a:t>published as GFD.213 in June 2014</a:t>
            </a:r>
          </a:p>
          <a:p>
            <a:pPr>
              <a:spcBef>
                <a:spcPts val="1200"/>
              </a:spcBef>
            </a:pPr>
            <a:r>
              <a:rPr lang="en-GB" sz="1800" dirty="0">
                <a:hlinkClick r:id="rId2"/>
              </a:rPr>
              <a:t>https://</a:t>
            </a:r>
            <a:r>
              <a:rPr lang="en-GB" sz="1800" dirty="0" smtClean="0">
                <a:hlinkClick r:id="rId2"/>
              </a:rPr>
              <a:t>www.ogf.org/documents/GFD.213.pdf</a:t>
            </a:r>
            <a:endParaRPr lang="en-GB" sz="1800" dirty="0" smtClean="0"/>
          </a:p>
          <a:p>
            <a:pPr>
              <a:spcBef>
                <a:spcPts val="1200"/>
              </a:spcBef>
            </a:pPr>
            <a:r>
              <a:rPr lang="en-GB" sz="1800" dirty="0" smtClean="0"/>
              <a:t>Describes the NSI architecture and concepts</a:t>
            </a:r>
          </a:p>
          <a:p>
            <a:pPr lvl="1"/>
            <a:r>
              <a:rPr lang="en-GB" sz="1400" dirty="0" smtClean="0"/>
              <a:t>Network service agents (NSA) and its functions</a:t>
            </a:r>
          </a:p>
          <a:p>
            <a:pPr lvl="1"/>
            <a:r>
              <a:rPr lang="en-GB" sz="1400" dirty="0" smtClean="0"/>
              <a:t>NSA requester and provider roles</a:t>
            </a:r>
          </a:p>
          <a:p>
            <a:pPr lvl="1"/>
            <a:r>
              <a:rPr lang="en-GB" sz="1400" dirty="0" smtClean="0"/>
              <a:t>Tree and chain models</a:t>
            </a:r>
          </a:p>
          <a:p>
            <a:pPr lvl="1"/>
            <a:r>
              <a:rPr lang="en-GB" sz="1400" dirty="0" smtClean="0"/>
              <a:t>Topology and Service Termination Points</a:t>
            </a:r>
          </a:p>
          <a:p>
            <a:pPr lvl="1"/>
            <a:endParaRPr lang="en-GB" sz="1400" dirty="0"/>
          </a:p>
          <a:p>
            <a:r>
              <a:rPr lang="en-GB" sz="1800" dirty="0" smtClean="0"/>
              <a:t>These core concepts remain stable, but have since been augmented by NSI Policy, Topology, AA etc.</a:t>
            </a:r>
          </a:p>
          <a:p>
            <a:pPr lvl="1"/>
            <a:endParaRPr lang="en-GB" sz="1400" dirty="0" smtClean="0"/>
          </a:p>
          <a:p>
            <a:endParaRPr lang="en-GB" sz="1800" dirty="0"/>
          </a:p>
          <a:p>
            <a:endParaRPr lang="en-GB" sz="1800" dirty="0" smtClean="0"/>
          </a:p>
          <a:p>
            <a:endParaRPr lang="en-GB" sz="18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5</a:t>
            </a:fld>
            <a:endParaRPr lang="en-US" altLang="ja-JP"/>
          </a:p>
        </p:txBody>
      </p:sp>
    </p:spTree>
    <p:extLst>
      <p:ext uri="{BB962C8B-B14F-4D97-AF65-F5344CB8AC3E}">
        <p14:creationId xmlns:p14="http://schemas.microsoft.com/office/powerpoint/2010/main" val="51396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NSI Connection Service</a:t>
            </a:r>
            <a:endParaRPr lang="en-GB" dirty="0"/>
          </a:p>
        </p:txBody>
      </p:sp>
      <p:sp>
        <p:nvSpPr>
          <p:cNvPr id="3" name="Content Placeholder 2"/>
          <p:cNvSpPr>
            <a:spLocks noGrp="1"/>
          </p:cNvSpPr>
          <p:nvPr>
            <p:ph idx="1"/>
          </p:nvPr>
        </p:nvSpPr>
        <p:spPr>
          <a:xfrm>
            <a:off x="685800" y="1524000"/>
            <a:ext cx="7772400" cy="4876800"/>
          </a:xfrm>
        </p:spPr>
        <p:txBody>
          <a:bodyPr/>
          <a:lstStyle/>
          <a:p>
            <a:r>
              <a:rPr lang="en-GB" sz="2000" b="1" dirty="0" smtClean="0"/>
              <a:t>NSI</a:t>
            </a:r>
            <a:r>
              <a:rPr lang="en-GB" sz="2000" dirty="0" smtClean="0"/>
              <a:t> </a:t>
            </a:r>
            <a:r>
              <a:rPr lang="en-GB" sz="2000" b="1" dirty="0" smtClean="0"/>
              <a:t>Connection Service v2.0 </a:t>
            </a:r>
            <a:r>
              <a:rPr lang="en-GB" sz="2000" dirty="0" smtClean="0"/>
              <a:t>was</a:t>
            </a:r>
            <a:r>
              <a:rPr lang="en-GB" sz="2000" b="1" dirty="0" smtClean="0"/>
              <a:t> </a:t>
            </a:r>
            <a:r>
              <a:rPr lang="en-GB" sz="2000" dirty="0" smtClean="0"/>
              <a:t>published </a:t>
            </a:r>
            <a:r>
              <a:rPr lang="en-GB" sz="2000" dirty="0"/>
              <a:t>as </a:t>
            </a:r>
            <a:r>
              <a:rPr lang="en-GB" sz="2000" dirty="0" smtClean="0"/>
              <a:t>GFD.212 in June 2014  </a:t>
            </a:r>
            <a:r>
              <a:rPr lang="en-GB" sz="2000" dirty="0">
                <a:hlinkClick r:id="rId2"/>
              </a:rPr>
              <a:t>https://</a:t>
            </a:r>
            <a:r>
              <a:rPr lang="en-GB" sz="2000" dirty="0" smtClean="0">
                <a:hlinkClick r:id="rId2"/>
              </a:rPr>
              <a:t>www.ogf.org/documents/GFD.212.pdf</a:t>
            </a:r>
            <a:r>
              <a:rPr lang="en-GB" sz="2000" dirty="0" smtClean="0"/>
              <a:t>.  Contains:</a:t>
            </a:r>
          </a:p>
          <a:p>
            <a:pPr lvl="1"/>
            <a:r>
              <a:rPr lang="en-GB" sz="1600" dirty="0" smtClean="0"/>
              <a:t>Connection service messages and associated schema</a:t>
            </a:r>
          </a:p>
          <a:p>
            <a:pPr lvl="1"/>
            <a:r>
              <a:rPr lang="en-GB" sz="1600" dirty="0" smtClean="0"/>
              <a:t>Connection service state machines</a:t>
            </a:r>
          </a:p>
          <a:p>
            <a:pPr lvl="1"/>
            <a:r>
              <a:rPr lang="en-GB" sz="1600" dirty="0" smtClean="0"/>
              <a:t>Message coordinator functions</a:t>
            </a:r>
          </a:p>
          <a:p>
            <a:pPr lvl="1"/>
            <a:r>
              <a:rPr lang="en-GB" sz="1600" dirty="0" smtClean="0"/>
              <a:t>Security framework</a:t>
            </a:r>
          </a:p>
          <a:p>
            <a:pPr lvl="1"/>
            <a:endParaRPr lang="en-GB" sz="1600" dirty="0" smtClean="0"/>
          </a:p>
          <a:p>
            <a:r>
              <a:rPr lang="en-GB" sz="2000" dirty="0" smtClean="0"/>
              <a:t>A new version of the CS v2.1 will incorporate minor changes:</a:t>
            </a:r>
          </a:p>
          <a:p>
            <a:pPr lvl="1"/>
            <a:r>
              <a:rPr lang="en-GB" sz="1800" dirty="0" smtClean="0"/>
              <a:t>Errata to reflect typos and clarifications</a:t>
            </a:r>
          </a:p>
          <a:p>
            <a:pPr lvl="1"/>
            <a:r>
              <a:rPr lang="en-GB" sz="1800" dirty="0" smtClean="0"/>
              <a:t>Underqualified STPs – to allow path computation to allocate VLANs</a:t>
            </a:r>
          </a:p>
          <a:p>
            <a:pPr lvl="1"/>
            <a:r>
              <a:rPr lang="en-GB" sz="1800" dirty="0" smtClean="0"/>
              <a:t>Resource availability feedback to provide information of which resources are available.</a:t>
            </a:r>
          </a:p>
          <a:p>
            <a:pPr lvl="1"/>
            <a:r>
              <a:rPr lang="en-GB" sz="1800" dirty="0" smtClean="0"/>
              <a:t>Other proposals as discussed yesterday</a:t>
            </a:r>
          </a:p>
          <a:p>
            <a:endParaRPr lang="en-GB" sz="2400" dirty="0" smtClean="0"/>
          </a:p>
          <a:p>
            <a:endParaRPr lang="en-GB" sz="24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6</a:t>
            </a:fld>
            <a:endParaRPr lang="en-US" altLang="ja-JP"/>
          </a:p>
        </p:txBody>
      </p:sp>
    </p:spTree>
    <p:extLst>
      <p:ext uri="{BB962C8B-B14F-4D97-AF65-F5344CB8AC3E}">
        <p14:creationId xmlns:p14="http://schemas.microsoft.com/office/powerpoint/2010/main" val="314272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NSI Signalling and Pathfinding</a:t>
            </a:r>
          </a:p>
        </p:txBody>
      </p:sp>
      <p:sp>
        <p:nvSpPr>
          <p:cNvPr id="3" name="Content Placeholder 2"/>
          <p:cNvSpPr>
            <a:spLocks noGrp="1"/>
          </p:cNvSpPr>
          <p:nvPr>
            <p:ph idx="1"/>
          </p:nvPr>
        </p:nvSpPr>
        <p:spPr>
          <a:xfrm>
            <a:off x="685800" y="1524000"/>
            <a:ext cx="7772400" cy="4114800"/>
          </a:xfrm>
        </p:spPr>
        <p:txBody>
          <a:bodyPr/>
          <a:lstStyle/>
          <a:p>
            <a:pPr>
              <a:spcBef>
                <a:spcPts val="1200"/>
              </a:spcBef>
            </a:pPr>
            <a:r>
              <a:rPr lang="en-GB" sz="2000" b="1" dirty="0" smtClean="0"/>
              <a:t>NSI Signalling and Pathfinding </a:t>
            </a:r>
            <a:r>
              <a:rPr lang="en-GB" sz="2000" dirty="0" smtClean="0"/>
              <a:t>was</a:t>
            </a:r>
            <a:r>
              <a:rPr lang="en-GB" sz="2000" b="1" dirty="0" smtClean="0"/>
              <a:t> </a:t>
            </a:r>
            <a:r>
              <a:rPr lang="en-GB" sz="2000" dirty="0" smtClean="0"/>
              <a:t>published as GFD.217 in April 2015</a:t>
            </a:r>
          </a:p>
          <a:p>
            <a:pPr>
              <a:spcBef>
                <a:spcPts val="1200"/>
              </a:spcBef>
            </a:pPr>
            <a:r>
              <a:rPr lang="en-GB" sz="2000" dirty="0" smtClean="0"/>
              <a:t>Available to download here: </a:t>
            </a:r>
            <a:r>
              <a:rPr lang="en-GB" sz="2000" dirty="0" smtClean="0">
                <a:hlinkClick r:id="rId2"/>
              </a:rPr>
              <a:t>https</a:t>
            </a:r>
            <a:r>
              <a:rPr lang="en-GB" sz="2000" dirty="0">
                <a:hlinkClick r:id="rId2"/>
              </a:rPr>
              <a:t>://</a:t>
            </a:r>
            <a:r>
              <a:rPr lang="en-GB" sz="2000" dirty="0" smtClean="0">
                <a:hlinkClick r:id="rId2"/>
              </a:rPr>
              <a:t>www.ogf.org/documents/GFD.217.pdf</a:t>
            </a:r>
            <a:endParaRPr lang="en-GB" sz="2000" dirty="0" smtClean="0"/>
          </a:p>
          <a:p>
            <a:pPr>
              <a:spcBef>
                <a:spcPts val="1200"/>
              </a:spcBef>
            </a:pPr>
            <a:r>
              <a:rPr lang="en-GB" sz="2000" dirty="0" smtClean="0"/>
              <a:t>Informational document that provides guidelines on performing tree and chain based signalling in NSI.</a:t>
            </a:r>
          </a:p>
          <a:p>
            <a:pPr>
              <a:spcBef>
                <a:spcPts val="1200"/>
              </a:spcBef>
            </a:pPr>
            <a:r>
              <a:rPr lang="en-GB" sz="2000" dirty="0" smtClean="0"/>
              <a:t>Once the NSI Policy document is ready, this document needs to be reviewed to make sure it is fully aligned.</a:t>
            </a:r>
            <a:endParaRPr lang="en-GB" sz="2000" dirty="0"/>
          </a:p>
          <a:p>
            <a:endParaRPr lang="en-GB" sz="1800" dirty="0"/>
          </a:p>
          <a:p>
            <a:endParaRPr lang="en-GB" sz="1800" dirty="0" smtClean="0"/>
          </a:p>
          <a:p>
            <a:endParaRPr lang="en-GB" sz="1800" dirty="0"/>
          </a:p>
          <a:p>
            <a:endParaRPr lang="en-GB" sz="1800" dirty="0" smtClean="0"/>
          </a:p>
          <a:p>
            <a:endParaRPr lang="en-GB" sz="18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7</a:t>
            </a:fld>
            <a:endParaRPr lang="en-US" altLang="ja-JP"/>
          </a:p>
        </p:txBody>
      </p:sp>
    </p:spTree>
    <p:extLst>
      <p:ext uri="{BB962C8B-B14F-4D97-AF65-F5344CB8AC3E}">
        <p14:creationId xmlns:p14="http://schemas.microsoft.com/office/powerpoint/2010/main" val="165837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NSI </a:t>
            </a:r>
            <a:r>
              <a:rPr lang="en-GB" sz="3200" dirty="0" smtClean="0"/>
              <a:t>Policy</a:t>
            </a:r>
            <a:endParaRPr lang="en-GB" sz="3200" dirty="0"/>
          </a:p>
        </p:txBody>
      </p:sp>
      <p:sp>
        <p:nvSpPr>
          <p:cNvPr id="3" name="Content Placeholder 2"/>
          <p:cNvSpPr>
            <a:spLocks noGrp="1"/>
          </p:cNvSpPr>
          <p:nvPr>
            <p:ph idx="1"/>
          </p:nvPr>
        </p:nvSpPr>
        <p:spPr>
          <a:xfrm>
            <a:off x="685800" y="1524000"/>
            <a:ext cx="7772400" cy="4114800"/>
          </a:xfrm>
        </p:spPr>
        <p:txBody>
          <a:bodyPr/>
          <a:lstStyle/>
          <a:p>
            <a:pPr>
              <a:spcBef>
                <a:spcPts val="1200"/>
              </a:spcBef>
            </a:pPr>
            <a:r>
              <a:rPr lang="en-GB" sz="2000" dirty="0" smtClean="0"/>
              <a:t>The </a:t>
            </a:r>
            <a:r>
              <a:rPr lang="en-GB" sz="2000" b="1" dirty="0" smtClean="0"/>
              <a:t>NSI Policy </a:t>
            </a:r>
            <a:r>
              <a:rPr lang="en-GB" sz="2000" dirty="0" smtClean="0"/>
              <a:t>document is in draft form:</a:t>
            </a:r>
            <a:br>
              <a:rPr lang="en-GB" sz="2000" dirty="0" smtClean="0"/>
            </a:br>
            <a:r>
              <a:rPr lang="en-GB" sz="2000" dirty="0" smtClean="0"/>
              <a:t>draft-</a:t>
            </a:r>
            <a:r>
              <a:rPr lang="en-GB" sz="2000" dirty="0" err="1" smtClean="0"/>
              <a:t>gfd</a:t>
            </a:r>
            <a:r>
              <a:rPr lang="en-GB" sz="2000" dirty="0" smtClean="0"/>
              <a:t>-r-</a:t>
            </a:r>
            <a:r>
              <a:rPr lang="en-GB" sz="2000" dirty="0" err="1" smtClean="0"/>
              <a:t>nsi</a:t>
            </a:r>
            <a:r>
              <a:rPr lang="en-GB" sz="2000" dirty="0" smtClean="0"/>
              <a:t>-policy-public-comment</a:t>
            </a:r>
          </a:p>
          <a:p>
            <a:pPr>
              <a:spcBef>
                <a:spcPts val="1200"/>
              </a:spcBef>
            </a:pPr>
            <a:r>
              <a:rPr lang="en-GB" sz="2000" dirty="0" smtClean="0"/>
              <a:t>Available for download here: </a:t>
            </a:r>
            <a:r>
              <a:rPr lang="en-GB" sz="2000" dirty="0" smtClean="0">
                <a:hlinkClick r:id="rId2"/>
              </a:rPr>
              <a:t>https</a:t>
            </a:r>
            <a:r>
              <a:rPr lang="en-GB" sz="2000" dirty="0">
                <a:hlinkClick r:id="rId2"/>
              </a:rPr>
              <a:t>://</a:t>
            </a:r>
            <a:r>
              <a:rPr lang="en-GB" sz="2000" dirty="0" smtClean="0">
                <a:hlinkClick r:id="rId2"/>
              </a:rPr>
              <a:t>redmine.ogf.org/dmsf_files/13420</a:t>
            </a:r>
            <a:endParaRPr lang="en-GB" sz="2000" dirty="0" smtClean="0"/>
          </a:p>
          <a:p>
            <a:pPr>
              <a:spcBef>
                <a:spcPts val="1200"/>
              </a:spcBef>
            </a:pPr>
            <a:r>
              <a:rPr lang="en-GB" sz="2000" dirty="0" smtClean="0"/>
              <a:t>Document has been reviewed yesterday</a:t>
            </a:r>
          </a:p>
          <a:p>
            <a:pPr>
              <a:spcBef>
                <a:spcPts val="1200"/>
              </a:spcBef>
            </a:pPr>
            <a:r>
              <a:rPr lang="en-GB" sz="2000" dirty="0" smtClean="0"/>
              <a:t>Outcome of review:…..</a:t>
            </a:r>
          </a:p>
          <a:p>
            <a:pPr>
              <a:spcBef>
                <a:spcPts val="1200"/>
              </a:spcBef>
            </a:pPr>
            <a:endParaRPr lang="en-GB" sz="1800" dirty="0" smtClean="0"/>
          </a:p>
          <a:p>
            <a:endParaRPr lang="en-GB" sz="1800" dirty="0"/>
          </a:p>
          <a:p>
            <a:endParaRPr lang="en-GB" sz="1800" dirty="0" smtClean="0"/>
          </a:p>
          <a:p>
            <a:endParaRPr lang="en-GB" sz="1800" dirty="0"/>
          </a:p>
          <a:p>
            <a:endParaRPr lang="en-GB" sz="1800" dirty="0" smtClean="0"/>
          </a:p>
          <a:p>
            <a:endParaRPr lang="en-GB" sz="18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8</a:t>
            </a:fld>
            <a:endParaRPr lang="en-US" altLang="ja-JP"/>
          </a:p>
        </p:txBody>
      </p:sp>
    </p:spTree>
    <p:extLst>
      <p:ext uri="{BB962C8B-B14F-4D97-AF65-F5344CB8AC3E}">
        <p14:creationId xmlns:p14="http://schemas.microsoft.com/office/powerpoint/2010/main" val="3069478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NSA description document</a:t>
            </a:r>
            <a:endParaRPr lang="en-GB" sz="3200" dirty="0"/>
          </a:p>
        </p:txBody>
      </p:sp>
      <p:sp>
        <p:nvSpPr>
          <p:cNvPr id="3" name="Content Placeholder 2"/>
          <p:cNvSpPr>
            <a:spLocks noGrp="1"/>
          </p:cNvSpPr>
          <p:nvPr>
            <p:ph idx="1"/>
          </p:nvPr>
        </p:nvSpPr>
        <p:spPr>
          <a:xfrm>
            <a:off x="685800" y="1524000"/>
            <a:ext cx="7772400" cy="4114800"/>
          </a:xfrm>
        </p:spPr>
        <p:txBody>
          <a:bodyPr/>
          <a:lstStyle/>
          <a:p>
            <a:pPr>
              <a:spcBef>
                <a:spcPts val="1200"/>
              </a:spcBef>
            </a:pPr>
            <a:r>
              <a:rPr lang="en-GB" sz="2000" dirty="0" smtClean="0"/>
              <a:t>The </a:t>
            </a:r>
            <a:r>
              <a:rPr lang="en-GB" sz="2000" b="1" dirty="0" smtClean="0"/>
              <a:t>NSA description document </a:t>
            </a:r>
            <a:r>
              <a:rPr lang="en-GB" sz="2000" dirty="0" smtClean="0"/>
              <a:t>is in draft form:</a:t>
            </a:r>
            <a:r>
              <a:rPr lang="en-GB" sz="2000" dirty="0"/>
              <a:t/>
            </a:r>
            <a:br>
              <a:rPr lang="en-GB" sz="2000" dirty="0"/>
            </a:br>
            <a:r>
              <a:rPr lang="en-GB" sz="2000" dirty="0" err="1" smtClean="0"/>
              <a:t>gfd</a:t>
            </a:r>
            <a:r>
              <a:rPr lang="en-GB" sz="2000" dirty="0" smtClean="0"/>
              <a:t>-r-</a:t>
            </a:r>
            <a:r>
              <a:rPr lang="en-GB" sz="2000" dirty="0" err="1" smtClean="0"/>
              <a:t>nsi</a:t>
            </a:r>
            <a:r>
              <a:rPr lang="en-GB" sz="2000" dirty="0" smtClean="0"/>
              <a:t>-</a:t>
            </a:r>
            <a:r>
              <a:rPr lang="en-GB" sz="2000" dirty="0" err="1" smtClean="0"/>
              <a:t>nsa</a:t>
            </a:r>
            <a:r>
              <a:rPr lang="en-GB" sz="2000" dirty="0" smtClean="0"/>
              <a:t>-description-document</a:t>
            </a:r>
          </a:p>
          <a:p>
            <a:pPr>
              <a:spcBef>
                <a:spcPts val="1200"/>
              </a:spcBef>
            </a:pPr>
            <a:r>
              <a:rPr lang="en-GB" sz="2000" dirty="0" smtClean="0"/>
              <a:t>Available for download here: </a:t>
            </a:r>
            <a:r>
              <a:rPr lang="en-GB" sz="2000" dirty="0" smtClean="0">
                <a:hlinkClick r:id="rId2"/>
              </a:rPr>
              <a:t>https://redmine.ogf.org/dmsf_files/13338</a:t>
            </a:r>
            <a:endParaRPr lang="en-GB" sz="2000" dirty="0" smtClean="0"/>
          </a:p>
          <a:p>
            <a:pPr>
              <a:spcBef>
                <a:spcPts val="1200"/>
              </a:spcBef>
            </a:pPr>
            <a:r>
              <a:rPr lang="en-GB" sz="2000" dirty="0" smtClean="0"/>
              <a:t>This recommendation provides </a:t>
            </a:r>
            <a:r>
              <a:rPr lang="en-GB" sz="2000" dirty="0"/>
              <a:t>syntax for describing </a:t>
            </a:r>
            <a:r>
              <a:rPr lang="en-GB" sz="2000" dirty="0" smtClean="0"/>
              <a:t>metadata for the purpose of NSA self-description</a:t>
            </a:r>
            <a:endParaRPr lang="en-GB" sz="2000" dirty="0"/>
          </a:p>
          <a:p>
            <a:pPr>
              <a:spcBef>
                <a:spcPts val="1200"/>
              </a:spcBef>
            </a:pPr>
            <a:r>
              <a:rPr lang="en-GB" sz="2000" dirty="0" smtClean="0"/>
              <a:t>Document is waiting to be published.</a:t>
            </a:r>
          </a:p>
          <a:p>
            <a:pPr marL="0" indent="0">
              <a:buNone/>
            </a:pPr>
            <a:endParaRPr lang="en-GB" sz="1800" dirty="0"/>
          </a:p>
          <a:p>
            <a:endParaRPr lang="en-GB" sz="1800" dirty="0" smtClean="0"/>
          </a:p>
          <a:p>
            <a:endParaRPr lang="en-GB" sz="18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9</a:t>
            </a:fld>
            <a:endParaRPr lang="en-US" altLang="ja-JP"/>
          </a:p>
        </p:txBody>
      </p:sp>
    </p:spTree>
    <p:extLst>
      <p:ext uri="{BB962C8B-B14F-4D97-AF65-F5344CB8AC3E}">
        <p14:creationId xmlns:p14="http://schemas.microsoft.com/office/powerpoint/2010/main" val="4278775064"/>
      </p:ext>
    </p:extLst>
  </p:cSld>
  <p:clrMapOvr>
    <a:masterClrMapping/>
  </p:clrMapOvr>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9567</TotalTime>
  <Words>1295</Words>
  <Application>Microsoft Office PowerPoint</Application>
  <PresentationFormat>On-screen Show (4:3)</PresentationFormat>
  <Paragraphs>300</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ＭＳ Ｐゴシック</vt:lpstr>
      <vt:lpstr>Arial</vt:lpstr>
      <vt:lpstr>Calibri</vt:lpstr>
      <vt:lpstr>Times</vt:lpstr>
      <vt:lpstr>Verdana</vt:lpstr>
      <vt:lpstr>OGF PowerPoint Template v1.5</vt:lpstr>
      <vt:lpstr>NSI Working group update</vt:lpstr>
      <vt:lpstr>OGF IPR Policies Apply</vt:lpstr>
      <vt:lpstr>NSI Sessions @ GLIF</vt:lpstr>
      <vt:lpstr>NSI document status matrix</vt:lpstr>
      <vt:lpstr>NSI Network Services Framework</vt:lpstr>
      <vt:lpstr>NSI Connection Service</vt:lpstr>
      <vt:lpstr>NSI Signalling and Pathfinding</vt:lpstr>
      <vt:lpstr>NSI Policy</vt:lpstr>
      <vt:lpstr>NSA description document</vt:lpstr>
      <vt:lpstr>NSI document distribution service</vt:lpstr>
      <vt:lpstr>NSI Authentication and Authorisation</vt:lpstr>
      <vt:lpstr>Future documents</vt:lpstr>
      <vt:lpstr>Looking further into the future</vt:lpstr>
      <vt:lpstr>PowerPoint Presentation</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594</cp:revision>
  <cp:lastPrinted>2006-08-17T17:55:00Z</cp:lastPrinted>
  <dcterms:created xsi:type="dcterms:W3CDTF">2009-03-03T10:05:42Z</dcterms:created>
  <dcterms:modified xsi:type="dcterms:W3CDTF">2015-09-25T16:07:09Z</dcterms:modified>
</cp:coreProperties>
</file>