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9" r:id="rId2"/>
    <p:sldId id="264" r:id="rId3"/>
    <p:sldId id="266" r:id="rId4"/>
    <p:sldId id="271" r:id="rId5"/>
    <p:sldId id="272" r:id="rId6"/>
    <p:sldId id="267" r:id="rId7"/>
    <p:sldId id="268" r:id="rId8"/>
    <p:sldId id="269" r:id="rId9"/>
    <p:sldId id="270" r:id="rId10"/>
    <p:sldId id="273" r:id="rId11"/>
    <p:sldId id="274" r:id="rId12"/>
    <p:sldId id="265" r:id="rId1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6" d="100"/>
          <a:sy n="136" d="100"/>
        </p:scale>
        <p:origin x="-104" y="-464"/>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12</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Path finding Inclusions/Exclusions</a:t>
            </a:r>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smtClean="0">
                <a:latin typeface="+mn-lt"/>
                <a:ea typeface="+mn-ea"/>
              </a:rPr>
              <a:t>John MacAuley, </a:t>
            </a:r>
            <a:r>
              <a:rPr lang="en-US" altLang="ja-JP" sz="2000" kern="0" dirty="0" err="1" smtClean="0">
                <a:latin typeface="+mn-lt"/>
                <a:ea typeface="+mn-ea"/>
              </a:rPr>
              <a:t>ESnet</a:t>
            </a:r>
            <a:endParaRPr lang="en-US" altLang="ja-JP" sz="2000" kern="0" dirty="0" smtClean="0">
              <a:latin typeface="+mn-lt"/>
              <a:ea typeface="+mn-ea"/>
            </a:endParaRPr>
          </a:p>
          <a:p>
            <a:pPr eaLnBrk="1" hangingPunct="1">
              <a:spcBef>
                <a:spcPct val="20000"/>
              </a:spcBef>
              <a:buClr>
                <a:schemeClr val="accent2"/>
              </a:buClr>
              <a:buFont typeface="Times" pitchFamily="18" charset="0"/>
              <a:buNone/>
              <a:defRPr/>
            </a:pPr>
            <a:r>
              <a:rPr lang="en-US" altLang="ja-JP" sz="2000" kern="0" dirty="0" smtClean="0">
                <a:latin typeface="+mn-lt"/>
                <a:ea typeface="+mn-ea"/>
              </a:rPr>
              <a:t>October 1, 2015</a:t>
            </a:r>
            <a:endParaRPr lang="en-US" altLang="ja-JP" sz="2000" kern="0" dirty="0">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10-07 at 12.06.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9933"/>
            <a:ext cx="9144000" cy="5163403"/>
          </a:xfrm>
          <a:prstGeom prst="rect">
            <a:avLst/>
          </a:prstGeom>
        </p:spPr>
      </p:pic>
      <p:sp>
        <p:nvSpPr>
          <p:cNvPr id="2" name="Title 1"/>
          <p:cNvSpPr>
            <a:spLocks noGrp="1"/>
          </p:cNvSpPr>
          <p:nvPr>
            <p:ph type="title"/>
          </p:nvPr>
        </p:nvSpPr>
        <p:spPr/>
        <p:txBody>
          <a:bodyPr/>
          <a:lstStyle/>
          <a:p>
            <a:r>
              <a:rPr lang="en-US" dirty="0" smtClean="0"/>
              <a:t>ANY Solution #2</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10</a:t>
            </a:fld>
            <a:endParaRPr lang="en-US" altLang="ja-JP" dirty="0"/>
          </a:p>
        </p:txBody>
      </p:sp>
      <p:sp>
        <p:nvSpPr>
          <p:cNvPr id="7" name="TextBox 6"/>
          <p:cNvSpPr txBox="1"/>
          <p:nvPr/>
        </p:nvSpPr>
        <p:spPr>
          <a:xfrm>
            <a:off x="5436096" y="2762344"/>
            <a:ext cx="3707904" cy="738664"/>
          </a:xfrm>
          <a:prstGeom prst="rect">
            <a:avLst/>
          </a:prstGeom>
          <a:noFill/>
        </p:spPr>
        <p:txBody>
          <a:bodyPr wrap="square" rtlCol="0">
            <a:spAutoFit/>
          </a:bodyPr>
          <a:lstStyle/>
          <a:p>
            <a:r>
              <a:rPr lang="en-US" sz="1400" dirty="0">
                <a:solidFill>
                  <a:srgbClr val="FF0000"/>
                </a:solidFill>
              </a:rPr>
              <a:t>Use a dedicated </a:t>
            </a:r>
            <a:r>
              <a:rPr lang="en-US" sz="1400" dirty="0" smtClean="0">
                <a:solidFill>
                  <a:srgbClr val="FF0000"/>
                </a:solidFill>
              </a:rPr>
              <a:t>element with string type and </a:t>
            </a:r>
            <a:r>
              <a:rPr lang="en-US" sz="1400" dirty="0" err="1" smtClean="0">
                <a:solidFill>
                  <a:srgbClr val="FF0000"/>
                </a:solidFill>
              </a:rPr>
              <a:t>anyType</a:t>
            </a:r>
            <a:r>
              <a:rPr lang="en-US" sz="1400" dirty="0" smtClean="0">
                <a:solidFill>
                  <a:srgbClr val="FF0000"/>
                </a:solidFill>
              </a:rPr>
              <a:t> values to maintain type safeness.</a:t>
            </a:r>
            <a:endParaRPr lang="en-US" sz="1400" dirty="0">
              <a:solidFill>
                <a:srgbClr val="FF0000"/>
              </a:solidFill>
            </a:endParaRPr>
          </a:p>
        </p:txBody>
      </p:sp>
      <p:cxnSp>
        <p:nvCxnSpPr>
          <p:cNvPr id="8" name="Straight Arrow Connector 7"/>
          <p:cNvCxnSpPr>
            <a:stCxn id="7" idx="1"/>
          </p:cNvCxnSpPr>
          <p:nvPr/>
        </p:nvCxnSpPr>
        <p:spPr bwMode="auto">
          <a:xfrm flipH="1">
            <a:off x="2411760" y="3131676"/>
            <a:ext cx="3024336" cy="945396"/>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11" name="TextBox 10"/>
          <p:cNvSpPr txBox="1"/>
          <p:nvPr/>
        </p:nvSpPr>
        <p:spPr>
          <a:xfrm>
            <a:off x="5364088" y="5661248"/>
            <a:ext cx="3707904" cy="307777"/>
          </a:xfrm>
          <a:prstGeom prst="rect">
            <a:avLst/>
          </a:prstGeom>
          <a:noFill/>
        </p:spPr>
        <p:txBody>
          <a:bodyPr wrap="square" rtlCol="0">
            <a:spAutoFit/>
          </a:bodyPr>
          <a:lstStyle/>
          <a:p>
            <a:r>
              <a:rPr lang="en-US" sz="1400" dirty="0" smtClean="0">
                <a:solidFill>
                  <a:srgbClr val="FF0000"/>
                </a:solidFill>
              </a:rPr>
              <a:t>Multi-value </a:t>
            </a:r>
            <a:r>
              <a:rPr lang="en-US" sz="1400" dirty="0" smtClean="0">
                <a:solidFill>
                  <a:srgbClr val="FF0000"/>
                </a:solidFill>
              </a:rPr>
              <a:t>flexibility.</a:t>
            </a:r>
            <a:endParaRPr lang="en-US" sz="1400" dirty="0">
              <a:solidFill>
                <a:srgbClr val="FF0000"/>
              </a:solidFill>
            </a:endParaRPr>
          </a:p>
        </p:txBody>
      </p:sp>
      <p:cxnSp>
        <p:nvCxnSpPr>
          <p:cNvPr id="12" name="Straight Arrow Connector 11"/>
          <p:cNvCxnSpPr>
            <a:stCxn id="11" idx="1"/>
          </p:cNvCxnSpPr>
          <p:nvPr/>
        </p:nvCxnSpPr>
        <p:spPr bwMode="auto">
          <a:xfrm flipH="1" flipV="1">
            <a:off x="4416324" y="5645356"/>
            <a:ext cx="947764" cy="169781"/>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2486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sz="2800" dirty="0" smtClean="0"/>
              <a:t>Should we support range types for inclusions/exclusions?</a:t>
            </a:r>
          </a:p>
          <a:p>
            <a:pPr lvl="1"/>
            <a:r>
              <a:rPr lang="en-US" sz="2400" dirty="0" smtClean="0"/>
              <a:t>Examples</a:t>
            </a:r>
          </a:p>
          <a:p>
            <a:pPr lvl="2"/>
            <a:r>
              <a:rPr lang="en-US" sz="2000" dirty="0" smtClean="0"/>
              <a:t>Exclude links with SLGR=1000-1100</a:t>
            </a:r>
          </a:p>
          <a:p>
            <a:pPr lvl="2"/>
            <a:r>
              <a:rPr lang="en-US" sz="2000" dirty="0" smtClean="0"/>
              <a:t>Include links with capacity &gt;= 10 Gb/s</a:t>
            </a:r>
          </a:p>
          <a:p>
            <a:pPr lvl="2"/>
            <a:r>
              <a:rPr lang="en-US" sz="2000" dirty="0" smtClean="0"/>
              <a:t>Exclude links with capacity &lt; 10 Gb/s</a:t>
            </a:r>
          </a:p>
          <a:p>
            <a:pPr lvl="1"/>
            <a:r>
              <a:rPr lang="en-US" sz="2400" dirty="0" smtClean="0"/>
              <a:t>This will change the format of the inclusion/exclusion elements</a:t>
            </a:r>
            <a:r>
              <a:rPr lang="en-US" sz="2400" dirty="0" smtClean="0"/>
              <a:t>.</a:t>
            </a:r>
          </a:p>
          <a:p>
            <a:r>
              <a:rPr lang="en-US" sz="2800" dirty="0" smtClean="0"/>
              <a:t>Should we support explicitly support AND/OR constructs?</a:t>
            </a:r>
            <a:endParaRPr lang="en-US" sz="2800" dirty="0" smtClean="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11</a:t>
            </a:fld>
            <a:endParaRPr lang="en-US" altLang="ja-JP" dirty="0"/>
          </a:p>
        </p:txBody>
      </p:sp>
    </p:spTree>
    <p:extLst>
      <p:ext uri="{BB962C8B-B14F-4D97-AF65-F5344CB8AC3E}">
        <p14:creationId xmlns:p14="http://schemas.microsoft.com/office/powerpoint/2010/main" val="20832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Exclusions</a:t>
            </a:r>
            <a:endParaRPr lang="en-US" dirty="0"/>
          </a:p>
        </p:txBody>
      </p:sp>
      <p:sp>
        <p:nvSpPr>
          <p:cNvPr id="3" name="Content Placeholder 2"/>
          <p:cNvSpPr>
            <a:spLocks noGrp="1"/>
          </p:cNvSpPr>
          <p:nvPr>
            <p:ph idx="1"/>
          </p:nvPr>
        </p:nvSpPr>
        <p:spPr/>
        <p:txBody>
          <a:bodyPr/>
          <a:lstStyle/>
          <a:p>
            <a:r>
              <a:rPr lang="en-US" sz="2400" dirty="0" smtClean="0"/>
              <a:t>Allow </a:t>
            </a:r>
            <a:r>
              <a:rPr lang="en-US" sz="2400" dirty="0" err="1" smtClean="0"/>
              <a:t>uRA</a:t>
            </a:r>
            <a:r>
              <a:rPr lang="en-US" sz="2400" dirty="0" smtClean="0"/>
              <a:t> to specify network resources that should </a:t>
            </a:r>
            <a:r>
              <a:rPr lang="en-US" sz="2400" u="sng" dirty="0" smtClean="0"/>
              <a:t>NOT</a:t>
            </a:r>
            <a:r>
              <a:rPr lang="en-US" sz="2400" dirty="0" smtClean="0"/>
              <a:t> be used in the reservation.</a:t>
            </a:r>
          </a:p>
          <a:p>
            <a:r>
              <a:rPr lang="en-US" sz="2400" dirty="0" smtClean="0"/>
              <a:t>Take error feedback from </a:t>
            </a:r>
            <a:r>
              <a:rPr lang="en-US" sz="2400" dirty="0" err="1" smtClean="0"/>
              <a:t>uPA</a:t>
            </a:r>
            <a:r>
              <a:rPr lang="en-US" sz="2400" dirty="0" smtClean="0"/>
              <a:t> and exclude any unavailable resources in next path finding iteration.</a:t>
            </a:r>
          </a:p>
          <a:p>
            <a:r>
              <a:rPr lang="en-US" sz="2400" dirty="0" smtClean="0"/>
              <a:t>For EVTS services this would typically be an STP, a list of STP, or a network.</a:t>
            </a:r>
          </a:p>
          <a:p>
            <a:r>
              <a:rPr lang="en-US" sz="2400" dirty="0" smtClean="0"/>
              <a:t>Could potentially include other exclusion items:</a:t>
            </a:r>
          </a:p>
          <a:p>
            <a:pPr lvl="1"/>
            <a:r>
              <a:rPr lang="en-US" sz="2000" dirty="0" smtClean="0"/>
              <a:t>Attributes that may be associated with STP/SDP in the future (SRLG, Policy groups, </a:t>
            </a:r>
            <a:r>
              <a:rPr lang="en-US" sz="2000" dirty="0" err="1" smtClean="0"/>
              <a:t>etc</a:t>
            </a:r>
            <a:r>
              <a:rPr lang="en-US" sz="2000" dirty="0" smtClean="0"/>
              <a:t>).</a:t>
            </a:r>
          </a:p>
          <a:p>
            <a:pPr lvl="1"/>
            <a:r>
              <a:rPr lang="en-US" sz="2000" dirty="0" smtClean="0"/>
              <a:t>Other reservations to exclude “associated resources”.</a:t>
            </a:r>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3</a:t>
            </a:fld>
            <a:endParaRPr lang="en-US" altLang="ja-JP"/>
          </a:p>
        </p:txBody>
      </p:sp>
    </p:spTree>
    <p:extLst>
      <p:ext uri="{BB962C8B-B14F-4D97-AF65-F5344CB8AC3E}">
        <p14:creationId xmlns:p14="http://schemas.microsoft.com/office/powerpoint/2010/main" val="6574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Inclusions</a:t>
            </a:r>
            <a:endParaRPr lang="en-US" dirty="0"/>
          </a:p>
        </p:txBody>
      </p:sp>
      <p:sp>
        <p:nvSpPr>
          <p:cNvPr id="3" name="Content Placeholder 2"/>
          <p:cNvSpPr>
            <a:spLocks noGrp="1"/>
          </p:cNvSpPr>
          <p:nvPr>
            <p:ph idx="1"/>
          </p:nvPr>
        </p:nvSpPr>
        <p:spPr/>
        <p:txBody>
          <a:bodyPr/>
          <a:lstStyle/>
          <a:p>
            <a:r>
              <a:rPr lang="en-US" sz="2800" dirty="0" smtClean="0"/>
              <a:t>Guide pathfinders to use a specific set of resources in path computation.</a:t>
            </a:r>
          </a:p>
          <a:p>
            <a:pPr lvl="1"/>
            <a:r>
              <a:rPr lang="en-US" sz="2400" dirty="0" smtClean="0"/>
              <a:t>Different from an ERO in that an ERO provides a specific path through the network, while Inclusions specifies the set of resources to be used in path </a:t>
            </a:r>
            <a:r>
              <a:rPr lang="en-US" sz="2400" dirty="0" smtClean="0"/>
              <a:t>finding (not all of the resources need be used).</a:t>
            </a:r>
            <a:endParaRPr lang="en-US" sz="2400" dirty="0" smtClean="0"/>
          </a:p>
          <a:p>
            <a:pPr lvl="1"/>
            <a:r>
              <a:rPr lang="en-US" sz="2400" dirty="0" smtClean="0"/>
              <a:t>Examples include a filtered list of </a:t>
            </a:r>
            <a:r>
              <a:rPr lang="en-US" sz="2400" dirty="0" smtClean="0"/>
              <a:t>STP (different from an ERO), </a:t>
            </a:r>
            <a:r>
              <a:rPr lang="en-US" sz="2400" dirty="0" smtClean="0"/>
              <a:t>networks, STP based on attributes, etc.</a:t>
            </a:r>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4</a:t>
            </a:fld>
            <a:endParaRPr lang="en-US" altLang="ja-JP" dirty="0"/>
          </a:p>
        </p:txBody>
      </p:sp>
    </p:spTree>
    <p:extLst>
      <p:ext uri="{BB962C8B-B14F-4D97-AF65-F5344CB8AC3E}">
        <p14:creationId xmlns:p14="http://schemas.microsoft.com/office/powerpoint/2010/main" val="408472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preference</a:t>
            </a:r>
            <a:endParaRPr lang="en-US" dirty="0"/>
          </a:p>
        </p:txBody>
      </p:sp>
      <p:sp>
        <p:nvSpPr>
          <p:cNvPr id="3" name="Content Placeholder 2"/>
          <p:cNvSpPr>
            <a:spLocks noGrp="1"/>
          </p:cNvSpPr>
          <p:nvPr>
            <p:ph idx="1"/>
          </p:nvPr>
        </p:nvSpPr>
        <p:spPr/>
        <p:txBody>
          <a:bodyPr/>
          <a:lstStyle/>
          <a:p>
            <a:r>
              <a:rPr lang="en-US" dirty="0" smtClean="0"/>
              <a:t>If Inclusions is present it is used to build the initial routing graph, otherwise the complete set of resources are used.</a:t>
            </a:r>
          </a:p>
          <a:p>
            <a:r>
              <a:rPr lang="en-US" dirty="0" smtClean="0"/>
              <a:t>If Exclusions is present then the specified exclusions are pruned from the graph.</a:t>
            </a:r>
          </a:p>
          <a:p>
            <a:r>
              <a:rPr lang="en-US" dirty="0" smtClean="0"/>
              <a:t>Any ERO is applied during path finding </a:t>
            </a:r>
            <a:r>
              <a:rPr lang="en-US" dirty="0" smtClean="0"/>
              <a:t>using the </a:t>
            </a:r>
            <a:r>
              <a:rPr lang="en-US" dirty="0" smtClean="0"/>
              <a:t>resulting graph.</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5</a:t>
            </a:fld>
            <a:endParaRPr lang="en-US" altLang="ja-JP"/>
          </a:p>
        </p:txBody>
      </p:sp>
    </p:spTree>
    <p:extLst>
      <p:ext uri="{BB962C8B-B14F-4D97-AF65-F5344CB8AC3E}">
        <p14:creationId xmlns:p14="http://schemas.microsoft.com/office/powerpoint/2010/main" val="390891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have to work with?</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6</a:t>
            </a:fld>
            <a:endParaRPr lang="en-US" altLang="ja-JP"/>
          </a:p>
        </p:txBody>
      </p:sp>
      <p:pic>
        <p:nvPicPr>
          <p:cNvPr id="6" name="Picture 5" descr="Screen Shot 2015-09-30 at 10.39.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4000" cy="1982439"/>
          </a:xfrm>
          <a:prstGeom prst="rect">
            <a:avLst/>
          </a:prstGeom>
        </p:spPr>
      </p:pic>
      <p:pic>
        <p:nvPicPr>
          <p:cNvPr id="7" name="Picture 6" descr="Screen Shot 2015-09-30 at 10.40.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51660"/>
            <a:ext cx="9144000" cy="2413644"/>
          </a:xfrm>
          <a:prstGeom prst="rect">
            <a:avLst/>
          </a:prstGeom>
        </p:spPr>
      </p:pic>
    </p:spTree>
    <p:extLst>
      <p:ext uri="{BB962C8B-B14F-4D97-AF65-F5344CB8AC3E}">
        <p14:creationId xmlns:p14="http://schemas.microsoft.com/office/powerpoint/2010/main" val="185532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solutions</a:t>
            </a:r>
            <a:endParaRPr lang="en-US" dirty="0"/>
          </a:p>
        </p:txBody>
      </p:sp>
      <p:sp>
        <p:nvSpPr>
          <p:cNvPr id="3" name="Content Placeholder 2"/>
          <p:cNvSpPr>
            <a:spLocks noGrp="1"/>
          </p:cNvSpPr>
          <p:nvPr>
            <p:ph idx="1"/>
          </p:nvPr>
        </p:nvSpPr>
        <p:spPr/>
        <p:txBody>
          <a:bodyPr/>
          <a:lstStyle/>
          <a:p>
            <a:r>
              <a:rPr lang="en-US" dirty="0" smtClean="0"/>
              <a:t>We could encode exclusion into the existing parameter’s element</a:t>
            </a:r>
          </a:p>
          <a:p>
            <a:r>
              <a:rPr lang="en-US" dirty="0" smtClean="0"/>
              <a:t>Include an externally defined element using the “any” within the p2p element.</a:t>
            </a:r>
          </a:p>
          <a:p>
            <a:r>
              <a:rPr lang="en-US" dirty="0" smtClean="0"/>
              <a:t>Extend the existing schema with a new dedicated </a:t>
            </a:r>
            <a:r>
              <a:rPr lang="en-US" dirty="0" smtClean="0"/>
              <a:t>“optional” </a:t>
            </a:r>
            <a:r>
              <a:rPr lang="en-US" dirty="0" smtClean="0"/>
              <a:t>element if recompile will be permitted.</a:t>
            </a:r>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7</a:t>
            </a:fld>
            <a:endParaRPr lang="en-US" altLang="ja-JP"/>
          </a:p>
        </p:txBody>
      </p:sp>
    </p:spTree>
    <p:extLst>
      <p:ext uri="{BB962C8B-B14F-4D97-AF65-F5344CB8AC3E}">
        <p14:creationId xmlns:p14="http://schemas.microsoft.com/office/powerpoint/2010/main" val="420102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Screen Shot 2015-10-07 at 11.52.3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4824"/>
            <a:ext cx="9144000" cy="3518734"/>
          </a:xfrm>
          <a:prstGeom prst="rect">
            <a:avLst/>
          </a:prstGeom>
        </p:spPr>
      </p:pic>
      <p:sp>
        <p:nvSpPr>
          <p:cNvPr id="2" name="Title 1"/>
          <p:cNvSpPr>
            <a:spLocks noGrp="1"/>
          </p:cNvSpPr>
          <p:nvPr>
            <p:ph type="title"/>
          </p:nvPr>
        </p:nvSpPr>
        <p:spPr/>
        <p:txBody>
          <a:bodyPr/>
          <a:lstStyle/>
          <a:p>
            <a:r>
              <a:rPr lang="en-US" dirty="0" smtClean="0"/>
              <a:t>Parameter Solution</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8</a:t>
            </a:fld>
            <a:endParaRPr lang="en-US" altLang="ja-JP"/>
          </a:p>
        </p:txBody>
      </p:sp>
      <p:sp>
        <p:nvSpPr>
          <p:cNvPr id="7" name="TextBox 6"/>
          <p:cNvSpPr txBox="1"/>
          <p:nvPr/>
        </p:nvSpPr>
        <p:spPr>
          <a:xfrm>
            <a:off x="1555906" y="5786100"/>
            <a:ext cx="3448142" cy="523220"/>
          </a:xfrm>
          <a:prstGeom prst="rect">
            <a:avLst/>
          </a:prstGeom>
          <a:noFill/>
        </p:spPr>
        <p:txBody>
          <a:bodyPr wrap="none" rtlCol="0">
            <a:spAutoFit/>
          </a:bodyPr>
          <a:lstStyle/>
          <a:p>
            <a:r>
              <a:rPr lang="en-US" sz="1400" dirty="0" smtClean="0">
                <a:solidFill>
                  <a:srgbClr val="FF0000"/>
                </a:solidFill>
              </a:rPr>
              <a:t>Use the existing p2p optional parameters</a:t>
            </a:r>
          </a:p>
          <a:p>
            <a:r>
              <a:rPr lang="en-US" sz="1400" dirty="0">
                <a:solidFill>
                  <a:srgbClr val="FF0000"/>
                </a:solidFill>
              </a:rPr>
              <a:t>t</a:t>
            </a:r>
            <a:r>
              <a:rPr lang="en-US" sz="1400" dirty="0" smtClean="0">
                <a:solidFill>
                  <a:srgbClr val="FF0000"/>
                </a:solidFill>
              </a:rPr>
              <a:t>o encode exclusions.</a:t>
            </a:r>
            <a:endParaRPr lang="en-US" sz="1400" dirty="0">
              <a:solidFill>
                <a:srgbClr val="FF0000"/>
              </a:solidFill>
            </a:endParaRPr>
          </a:p>
        </p:txBody>
      </p:sp>
      <p:cxnSp>
        <p:nvCxnSpPr>
          <p:cNvPr id="9" name="Straight Arrow Connector 8"/>
          <p:cNvCxnSpPr>
            <a:stCxn id="7" idx="0"/>
          </p:cNvCxnSpPr>
          <p:nvPr/>
        </p:nvCxnSpPr>
        <p:spPr bwMode="auto">
          <a:xfrm flipH="1" flipV="1">
            <a:off x="1547664" y="4941168"/>
            <a:ext cx="1732313" cy="844932"/>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12" name="TextBox 11"/>
          <p:cNvSpPr txBox="1"/>
          <p:nvPr/>
        </p:nvSpPr>
        <p:spPr>
          <a:xfrm>
            <a:off x="5580112" y="5445224"/>
            <a:ext cx="3099151" cy="523220"/>
          </a:xfrm>
          <a:prstGeom prst="rect">
            <a:avLst/>
          </a:prstGeom>
          <a:noFill/>
        </p:spPr>
        <p:txBody>
          <a:bodyPr wrap="none" rtlCol="0">
            <a:spAutoFit/>
          </a:bodyPr>
          <a:lstStyle/>
          <a:p>
            <a:r>
              <a:rPr lang="en-US" sz="1400" dirty="0" smtClean="0">
                <a:solidFill>
                  <a:srgbClr val="FF0000"/>
                </a:solidFill>
              </a:rPr>
              <a:t>Resource type and value encoded in</a:t>
            </a:r>
          </a:p>
          <a:p>
            <a:r>
              <a:rPr lang="en-US" sz="1400" dirty="0">
                <a:solidFill>
                  <a:srgbClr val="FF0000"/>
                </a:solidFill>
              </a:rPr>
              <a:t>p</a:t>
            </a:r>
            <a:r>
              <a:rPr lang="en-US" sz="1400" dirty="0" smtClean="0">
                <a:solidFill>
                  <a:srgbClr val="FF0000"/>
                </a:solidFill>
              </a:rPr>
              <a:t>arameter value.</a:t>
            </a:r>
            <a:endParaRPr lang="en-US" sz="1400" dirty="0">
              <a:solidFill>
                <a:srgbClr val="FF0000"/>
              </a:solidFill>
            </a:endParaRPr>
          </a:p>
        </p:txBody>
      </p:sp>
      <p:cxnSp>
        <p:nvCxnSpPr>
          <p:cNvPr id="13" name="Straight Arrow Connector 12"/>
          <p:cNvCxnSpPr>
            <a:stCxn id="12" idx="1"/>
          </p:cNvCxnSpPr>
          <p:nvPr/>
        </p:nvCxnSpPr>
        <p:spPr bwMode="auto">
          <a:xfrm flipH="1" flipV="1">
            <a:off x="3383935" y="4965290"/>
            <a:ext cx="2196177" cy="741544"/>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25" name="TextBox 24"/>
          <p:cNvSpPr txBox="1"/>
          <p:nvPr/>
        </p:nvSpPr>
        <p:spPr>
          <a:xfrm>
            <a:off x="5580112" y="3501008"/>
            <a:ext cx="3088719" cy="307777"/>
          </a:xfrm>
          <a:prstGeom prst="rect">
            <a:avLst/>
          </a:prstGeom>
          <a:noFill/>
        </p:spPr>
        <p:txBody>
          <a:bodyPr wrap="none" rtlCol="0">
            <a:spAutoFit/>
          </a:bodyPr>
          <a:lstStyle/>
          <a:p>
            <a:r>
              <a:rPr lang="en-US" sz="1400" dirty="0" smtClean="0">
                <a:solidFill>
                  <a:srgbClr val="FF0000"/>
                </a:solidFill>
              </a:rPr>
              <a:t>Of course this could just be an </a:t>
            </a:r>
            <a:r>
              <a:rPr lang="en-US" sz="1400" dirty="0" err="1" smtClean="0">
                <a:solidFill>
                  <a:srgbClr val="FF0000"/>
                </a:solidFill>
              </a:rPr>
              <a:t>stpId</a:t>
            </a:r>
            <a:r>
              <a:rPr lang="en-US" sz="1400" dirty="0" smtClean="0">
                <a:solidFill>
                  <a:srgbClr val="FF0000"/>
                </a:solidFill>
              </a:rPr>
              <a:t>.</a:t>
            </a:r>
            <a:endParaRPr lang="en-US" sz="1400" dirty="0">
              <a:solidFill>
                <a:srgbClr val="FF0000"/>
              </a:solidFill>
            </a:endParaRPr>
          </a:p>
        </p:txBody>
      </p:sp>
      <p:cxnSp>
        <p:nvCxnSpPr>
          <p:cNvPr id="26" name="Straight Arrow Connector 25"/>
          <p:cNvCxnSpPr>
            <a:stCxn id="25" idx="1"/>
          </p:cNvCxnSpPr>
          <p:nvPr/>
        </p:nvCxnSpPr>
        <p:spPr bwMode="auto">
          <a:xfrm flipH="1">
            <a:off x="3563888" y="3654897"/>
            <a:ext cx="2016224" cy="854223"/>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5560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creen Shot 2015-10-07 at 11.52.0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117"/>
            <a:ext cx="9144000" cy="4861211"/>
          </a:xfrm>
          <a:prstGeom prst="rect">
            <a:avLst/>
          </a:prstGeom>
        </p:spPr>
      </p:pic>
      <p:sp>
        <p:nvSpPr>
          <p:cNvPr id="2" name="Title 1"/>
          <p:cNvSpPr>
            <a:spLocks noGrp="1"/>
          </p:cNvSpPr>
          <p:nvPr>
            <p:ph type="title"/>
          </p:nvPr>
        </p:nvSpPr>
        <p:spPr/>
        <p:txBody>
          <a:bodyPr/>
          <a:lstStyle/>
          <a:p>
            <a:r>
              <a:rPr lang="en-US" dirty="0" smtClean="0"/>
              <a:t>ANY Solution</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9</a:t>
            </a:fld>
            <a:endParaRPr lang="en-US" altLang="ja-JP"/>
          </a:p>
        </p:txBody>
      </p:sp>
      <p:sp>
        <p:nvSpPr>
          <p:cNvPr id="6" name="TextBox 5"/>
          <p:cNvSpPr txBox="1"/>
          <p:nvPr/>
        </p:nvSpPr>
        <p:spPr>
          <a:xfrm>
            <a:off x="296669" y="4931876"/>
            <a:ext cx="530915" cy="369332"/>
          </a:xfrm>
          <a:prstGeom prst="rect">
            <a:avLst/>
          </a:prstGeom>
          <a:noFill/>
        </p:spPr>
        <p:txBody>
          <a:bodyPr wrap="none" rtlCol="0">
            <a:spAutoFit/>
          </a:bodyPr>
          <a:lstStyle/>
          <a:p>
            <a:r>
              <a:rPr lang="en-US" sz="1800" dirty="0" smtClean="0">
                <a:solidFill>
                  <a:srgbClr val="FF0000"/>
                </a:solidFill>
              </a:rPr>
              <a:t>OR</a:t>
            </a:r>
            <a:endParaRPr lang="en-US" sz="1800" dirty="0">
              <a:solidFill>
                <a:srgbClr val="FF0000"/>
              </a:solidFill>
            </a:endParaRPr>
          </a:p>
        </p:txBody>
      </p:sp>
      <p:sp>
        <p:nvSpPr>
          <p:cNvPr id="7" name="TextBox 6"/>
          <p:cNvSpPr txBox="1"/>
          <p:nvPr/>
        </p:nvSpPr>
        <p:spPr>
          <a:xfrm>
            <a:off x="5436096" y="3212976"/>
            <a:ext cx="3707904" cy="523220"/>
          </a:xfrm>
          <a:prstGeom prst="rect">
            <a:avLst/>
          </a:prstGeom>
          <a:noFill/>
        </p:spPr>
        <p:txBody>
          <a:bodyPr wrap="square" rtlCol="0">
            <a:spAutoFit/>
          </a:bodyPr>
          <a:lstStyle/>
          <a:p>
            <a:r>
              <a:rPr lang="en-US" sz="1400" dirty="0" smtClean="0">
                <a:solidFill>
                  <a:srgbClr val="FF0000"/>
                </a:solidFill>
              </a:rPr>
              <a:t>Use a dedicated type with defined elements supported for exclusion by p2p service.</a:t>
            </a:r>
            <a:endParaRPr lang="en-US" sz="1400" dirty="0">
              <a:solidFill>
                <a:srgbClr val="FF0000"/>
              </a:solidFill>
            </a:endParaRPr>
          </a:p>
        </p:txBody>
      </p:sp>
      <p:cxnSp>
        <p:nvCxnSpPr>
          <p:cNvPr id="8" name="Straight Arrow Connector 7"/>
          <p:cNvCxnSpPr>
            <a:stCxn id="7" idx="1"/>
          </p:cNvCxnSpPr>
          <p:nvPr/>
        </p:nvCxnSpPr>
        <p:spPr bwMode="auto">
          <a:xfrm flipH="1">
            <a:off x="2411760" y="3474586"/>
            <a:ext cx="3024336" cy="962526"/>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11" name="TextBox 10"/>
          <p:cNvSpPr txBox="1"/>
          <p:nvPr/>
        </p:nvSpPr>
        <p:spPr>
          <a:xfrm>
            <a:off x="5148064" y="5877272"/>
            <a:ext cx="3707904" cy="523220"/>
          </a:xfrm>
          <a:prstGeom prst="rect">
            <a:avLst/>
          </a:prstGeom>
          <a:noFill/>
        </p:spPr>
        <p:txBody>
          <a:bodyPr wrap="square" rtlCol="0">
            <a:spAutoFit/>
          </a:bodyPr>
          <a:lstStyle/>
          <a:p>
            <a:r>
              <a:rPr lang="en-US" sz="1400" dirty="0" smtClean="0">
                <a:solidFill>
                  <a:srgbClr val="FF0000"/>
                </a:solidFill>
              </a:rPr>
              <a:t>Use a dedicated type with generic elements and string types/values for more flexibility.</a:t>
            </a:r>
            <a:endParaRPr lang="en-US" sz="1400" dirty="0">
              <a:solidFill>
                <a:srgbClr val="FF0000"/>
              </a:solidFill>
            </a:endParaRPr>
          </a:p>
        </p:txBody>
      </p:sp>
      <p:cxnSp>
        <p:nvCxnSpPr>
          <p:cNvPr id="12" name="Straight Arrow Connector 11"/>
          <p:cNvCxnSpPr>
            <a:stCxn id="11" idx="1"/>
          </p:cNvCxnSpPr>
          <p:nvPr/>
        </p:nvCxnSpPr>
        <p:spPr bwMode="auto">
          <a:xfrm flipH="1" flipV="1">
            <a:off x="2987824" y="5805264"/>
            <a:ext cx="2160240" cy="33361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759756757"/>
      </p:ext>
    </p:extLst>
  </p:cSld>
  <p:clrMapOvr>
    <a:masterClrMapping/>
  </p:clrMapOvr>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20321</TotalTime>
  <Words>1001</Words>
  <Application>Microsoft Macintosh PowerPoint</Application>
  <PresentationFormat>On-screen Show (4:3)</PresentationFormat>
  <Paragraphs>79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OGF PowerPoint Template v1.5</vt:lpstr>
      <vt:lpstr>Network Services Interface</vt:lpstr>
      <vt:lpstr>OGF IPR Policies Apply</vt:lpstr>
      <vt:lpstr>Exclusions</vt:lpstr>
      <vt:lpstr>Inclusions</vt:lpstr>
      <vt:lpstr>Order of preference</vt:lpstr>
      <vt:lpstr>What do we have to work with?</vt:lpstr>
      <vt:lpstr>Possible solutions</vt:lpstr>
      <vt:lpstr>Parameter Solution</vt:lpstr>
      <vt:lpstr>ANY Solution</vt:lpstr>
      <vt:lpstr>ANY Solution #2</vt:lpstr>
      <vt:lpstr>Questions</vt:lpstr>
      <vt:lpstr>Full Copyright Notice</vt:lpstr>
    </vt:vector>
  </TitlesOfParts>
  <Company>DANTE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John MacAuley</cp:lastModifiedBy>
  <cp:revision>626</cp:revision>
  <cp:lastPrinted>2006-08-17T17:55:00Z</cp:lastPrinted>
  <dcterms:created xsi:type="dcterms:W3CDTF">2009-03-03T10:05:42Z</dcterms:created>
  <dcterms:modified xsi:type="dcterms:W3CDTF">2015-10-28T13:52:16Z</dcterms:modified>
</cp:coreProperties>
</file>