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337" r:id="rId4"/>
    <p:sldId id="342" r:id="rId5"/>
    <p:sldId id="366" r:id="rId6"/>
    <p:sldId id="367" r:id="rId7"/>
    <p:sldId id="368" r:id="rId8"/>
    <p:sldId id="353" r:id="rId9"/>
    <p:sldId id="359" r:id="rId10"/>
    <p:sldId id="336" r:id="rId11"/>
    <p:sldId id="360" r:id="rId12"/>
    <p:sldId id="265"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12</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if.is/meetings/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1"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2015 Global </a:t>
            </a:r>
            <a:r>
              <a:rPr lang="en-US" altLang="ja-JP" dirty="0" err="1" smtClean="0"/>
              <a:t>LambdaGrid</a:t>
            </a:r>
            <a:r>
              <a:rPr lang="en-US" altLang="ja-JP" dirty="0" smtClean="0"/>
              <a:t> Workshop</a:t>
            </a:r>
          </a:p>
          <a:p>
            <a:pPr eaLnBrk="1" hangingPunct="1"/>
            <a:r>
              <a:rPr lang="en-US" altLang="ja-JP" dirty="0" smtClean="0"/>
              <a:t>Prague</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28 Sept to 1 Oct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document status</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450101425"/>
              </p:ext>
            </p:extLst>
          </p:nvPr>
        </p:nvGraphicFramePr>
        <p:xfrm>
          <a:off x="539552" y="1412776"/>
          <a:ext cx="8062665" cy="4564558"/>
        </p:xfrm>
        <a:graphic>
          <a:graphicData uri="http://schemas.openxmlformats.org/drawingml/2006/table">
            <a:tbl>
              <a:tblPr>
                <a:tableStyleId>{5C22544A-7EE6-4342-B048-85BDC9FD1C3A}</a:tableStyleId>
              </a:tblPr>
              <a:tblGrid>
                <a:gridCol w="2276918"/>
                <a:gridCol w="696668"/>
                <a:gridCol w="526749"/>
                <a:gridCol w="747645"/>
                <a:gridCol w="866587"/>
                <a:gridCol w="755121"/>
                <a:gridCol w="576064"/>
                <a:gridCol w="1616913"/>
              </a:tblGrid>
              <a:tr h="560896">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62933">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chemeClr val="dk1"/>
                          </a:solidFill>
                          <a:effectLst/>
                          <a:latin typeface="+mn-lt"/>
                        </a:rPr>
                        <a:t>Pending review</a:t>
                      </a:r>
                      <a:r>
                        <a:rPr lang="en-GB" sz="1000" b="0" i="0" u="none" strike="noStrike" baseline="0" dirty="0" smtClean="0">
                          <a:solidFill>
                            <a:schemeClr val="dk1"/>
                          </a:solidFill>
                          <a:effectLst/>
                          <a:latin typeface="+mn-lt"/>
                        </a:rPr>
                        <a:t> </a:t>
                      </a:r>
                      <a:r>
                        <a:rPr lang="en-GB" sz="1000" b="0" i="0" u="none" strike="noStrike" baseline="0" dirty="0" smtClean="0">
                          <a:solidFill>
                            <a:schemeClr val="dk1"/>
                          </a:solidFill>
                          <a:effectLst/>
                          <a:latin typeface="+mn-lt"/>
                        </a:rPr>
                        <a:t>at GLIF15</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a:t>
                      </a:r>
                      <a:r>
                        <a:rPr lang="en-GB" sz="1000" u="none" strike="noStrike" dirty="0">
                          <a:effectLst/>
                        </a:rPr>
                        <a:t>to publish</a:t>
                      </a:r>
                      <a:endParaRPr lang="en-GB" sz="1000" b="0" i="0" u="none" strike="noStrike" dirty="0">
                        <a:solidFill>
                          <a:srgbClr val="000000"/>
                        </a:solidFill>
                        <a:effectLst/>
                        <a:latin typeface="Calibri" panose="020F0502020204030204" pitchFamily="34" charset="0"/>
                      </a:endParaRPr>
                    </a:p>
                  </a:txBody>
                  <a:tcPr marL="9525" marR="9525" marT="9525" marB="0" anchor="ctr"/>
                </a:tc>
              </a:tr>
              <a:tr h="591072">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 </a:t>
                      </a: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Review feedback from</a:t>
                      </a:r>
                      <a:r>
                        <a:rPr lang="en-GB" sz="1000" u="none" strike="noStrike" baseline="0" dirty="0" smtClean="0">
                          <a:effectLst/>
                        </a:rPr>
                        <a:t> Richard </a:t>
                      </a:r>
                      <a:r>
                        <a:rPr lang="en-GB" sz="1000" u="none" strike="noStrike" dirty="0" smtClean="0">
                          <a:effectLst/>
                        </a:rPr>
                        <a:t>and </a:t>
                      </a:r>
                      <a:r>
                        <a:rPr lang="en-GB" sz="1000" u="none" strike="noStrike" dirty="0">
                          <a:effectLst/>
                        </a:rPr>
                        <a:t>send comments to </a:t>
                      </a:r>
                      <a:r>
                        <a:rPr lang="en-GB" sz="1000" u="none" strike="noStrike" dirty="0" smtClean="0">
                          <a:effectLst/>
                        </a:rPr>
                        <a:t>list – Chairs</a:t>
                      </a:r>
                      <a:r>
                        <a:rPr lang="en-GB" sz="1000" u="none" strike="noStrike" baseline="0" dirty="0" smtClean="0">
                          <a:effectLst/>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effectLst/>
                        </a:rPr>
                        <a:t>Jens to review and send</a:t>
                      </a:r>
                      <a:r>
                        <a:rPr lang="en-GB" sz="1000" u="none" strike="noStrike" baseline="0" dirty="0" smtClean="0">
                          <a:effectLst/>
                        </a:rPr>
                        <a:t> top public comment</a:t>
                      </a:r>
                      <a:endParaRPr lang="en-GB" sz="1000" b="0" i="0" u="none" strike="noStrike" dirty="0">
                        <a:solidFill>
                          <a:srgbClr val="000000"/>
                        </a:solidFill>
                        <a:effectLst/>
                        <a:latin typeface="Calibri" panose="020F0502020204030204" pitchFamily="34" charset="0"/>
                      </a:endParaRPr>
                    </a:p>
                  </a:txBody>
                  <a:tcPr marL="9525" marR="9525" marT="9525" marB="0" anchor="ctr"/>
                </a:tc>
              </a:tr>
              <a:tr h="186965">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373931">
                <a:tc>
                  <a:txBody>
                    <a:bodyPr/>
                    <a:lstStyle/>
                    <a:p>
                      <a:pPr algn="l" fontAlgn="b"/>
                      <a:r>
                        <a:rPr lang="en-GB" sz="1000" u="none" strike="noStrike" dirty="0">
                          <a:effectLst/>
                        </a:rPr>
                        <a:t>NSI use cases</a:t>
                      </a:r>
                      <a:endParaRPr lang="en-GB"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373931">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Revisit</a:t>
                      </a:r>
                      <a:r>
                        <a:rPr lang="en-GB" sz="1000" b="0" i="0" u="none" strike="noStrike" baseline="0" dirty="0" smtClean="0">
                          <a:solidFill>
                            <a:schemeClr val="dk1"/>
                          </a:solidFill>
                          <a:effectLst/>
                          <a:latin typeface="+mn-lt"/>
                        </a:rPr>
                        <a:t> once we have user experience</a:t>
                      </a:r>
                      <a:endParaRPr lang="en-GB" sz="1000" b="0" i="0" u="none" strike="noStrike" dirty="0">
                        <a:solidFill>
                          <a:srgbClr val="000000"/>
                        </a:solidFill>
                        <a:effectLst/>
                        <a:latin typeface="Calibri" panose="020F0502020204030204" pitchFamily="34" charset="0"/>
                      </a:endParaRPr>
                    </a:p>
                  </a:txBody>
                  <a:tcPr marL="9525" marR="9525" marT="9525" marB="0" anchor="b"/>
                </a:tc>
              </a:tr>
              <a:tr h="29552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NSI CS v2.1</a:t>
                      </a: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GLIF 15</a:t>
                      </a:r>
                      <a:endParaRPr lang="en-GB" sz="1000" b="0" i="0" u="none" strike="noStrike" dirty="0" smtClean="0">
                        <a:solidFill>
                          <a:srgbClr val="000000"/>
                        </a:solidFill>
                        <a:effectLst/>
                        <a:latin typeface="Calibri" panose="020F0502020204030204" pitchFamily="34" charset="0"/>
                      </a:endParaRPr>
                    </a:p>
                  </a:txBody>
                  <a:tcPr marL="9525" marR="9525" marT="9525" marB="0" anchor="b"/>
                </a:tc>
              </a:tr>
              <a:tr h="295527">
                <a:tc>
                  <a:txBody>
                    <a:bodyPr/>
                    <a:lstStyle/>
                    <a:p>
                      <a:pPr algn="l" fontAlgn="b"/>
                      <a:r>
                        <a:rPr lang="en-GB" sz="1000" u="none" strike="noStrike" dirty="0" smtClean="0">
                          <a:effectLst/>
                        </a:rPr>
                        <a:t>NSI</a:t>
                      </a:r>
                      <a:r>
                        <a:rPr lang="en-GB" sz="1000" u="none" strike="noStrike" baseline="0" dirty="0" smtClean="0">
                          <a:effectLst/>
                        </a:rPr>
                        <a:t> Error messages</a:t>
                      </a:r>
                      <a:endParaRPr lang="en-GB" sz="1000" u="none" strike="noStrike" dirty="0" smtClean="0">
                        <a:effectLst/>
                      </a:endParaRPr>
                    </a:p>
                  </a:txBody>
                  <a:tcPr marL="9525" marR="9525" marT="9525" marB="0" anchor="b"/>
                </a:tc>
                <a:tc>
                  <a:txBody>
                    <a:bodyPr/>
                    <a:lstStyle/>
                    <a:p>
                      <a:pPr algn="l" fontAlgn="b"/>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 </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smtClean="0">
                          <a:effectLst/>
                        </a:rPr>
                        <a:t>Pending </a:t>
                      </a:r>
                      <a:r>
                        <a:rPr lang="en-GB" sz="1000" b="0" i="0" u="none" strike="noStrike" dirty="0" smtClean="0">
                          <a:solidFill>
                            <a:schemeClr val="dk1"/>
                          </a:solidFill>
                          <a:effectLst/>
                          <a:latin typeface="+mn-lt"/>
                        </a:rPr>
                        <a:t>review</a:t>
                      </a:r>
                      <a:r>
                        <a:rPr lang="en-GB" sz="1000" b="0" i="0" u="none" strike="noStrike" baseline="0" dirty="0" smtClean="0">
                          <a:solidFill>
                            <a:schemeClr val="dk1"/>
                          </a:solidFill>
                          <a:effectLst/>
                          <a:latin typeface="+mn-lt"/>
                        </a:rPr>
                        <a:t> </a:t>
                      </a:r>
                      <a:r>
                        <a:rPr lang="en-GB" sz="1000" u="none" strike="noStrike" dirty="0" smtClean="0">
                          <a:effectLst/>
                        </a:rPr>
                        <a:t>at </a:t>
                      </a:r>
                      <a:r>
                        <a:rPr lang="en-GB" sz="1000" u="none" strike="noStrike" dirty="0" smtClean="0">
                          <a:effectLst/>
                        </a:rPr>
                        <a:t>GLIF 15</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GLIF</a:t>
            </a:r>
          </a:p>
        </p:txBody>
      </p:sp>
      <p:graphicFrame>
        <p:nvGraphicFramePr>
          <p:cNvPr id="2" name="Table 1"/>
          <p:cNvGraphicFramePr>
            <a:graphicFrameLocks noGrp="1"/>
          </p:cNvGraphicFramePr>
          <p:nvPr>
            <p:extLst>
              <p:ext uri="{D42A27DB-BD31-4B8C-83A1-F6EECF244321}">
                <p14:modId xmlns:p14="http://schemas.microsoft.com/office/powerpoint/2010/main" val="2733561159"/>
              </p:ext>
            </p:extLst>
          </p:nvPr>
        </p:nvGraphicFramePr>
        <p:xfrm>
          <a:off x="755577" y="1628800"/>
          <a:ext cx="7776863" cy="4209095"/>
        </p:xfrm>
        <a:graphic>
          <a:graphicData uri="http://schemas.openxmlformats.org/drawingml/2006/table">
            <a:tbl>
              <a:tblPr firstRow="1" bandRow="1">
                <a:tableStyleId>{5C22544A-7EE6-4342-B048-85BDC9FD1C3A}</a:tableStyleId>
              </a:tblPr>
              <a:tblGrid>
                <a:gridCol w="3168351"/>
                <a:gridCol w="288032"/>
                <a:gridCol w="1008112"/>
                <a:gridCol w="1440160"/>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agreed updates</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backward compatibility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2</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last modified/ EROs</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3</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dirty="0" err="1" smtClean="0">
                          <a:solidFill>
                            <a:schemeClr val="tx1"/>
                          </a:solidFill>
                        </a:rPr>
                        <a:t>Autogole</a:t>
                      </a:r>
                      <a:r>
                        <a:rPr lang="en-GB" sz="1400" b="0" baseline="0" dirty="0" smtClean="0">
                          <a:solidFill>
                            <a:schemeClr val="tx1"/>
                          </a:solidFill>
                        </a:rPr>
                        <a:t> implementation</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4</a:t>
                      </a: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tba</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New in CS v2.1</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5</a:t>
                      </a: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r>
                        <a:rPr lang="en-GB" sz="1400" b="0" dirty="0" smtClean="0">
                          <a:solidFill>
                            <a:schemeClr val="tx1"/>
                          </a:solidFill>
                        </a:rPr>
                        <a:t>NSI Policy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6</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7</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8</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bl>
          </a:graphicData>
        </a:graphic>
      </p:graphicFrame>
      <p:sp>
        <p:nvSpPr>
          <p:cNvPr id="3" name="Rectangle 2"/>
          <p:cNvSpPr/>
          <p:nvPr/>
        </p:nvSpPr>
        <p:spPr>
          <a:xfrm>
            <a:off x="685800" y="5805264"/>
            <a:ext cx="7304620" cy="338554"/>
          </a:xfrm>
          <a:prstGeom prst="rect">
            <a:avLst/>
          </a:prstGeom>
        </p:spPr>
        <p:txBody>
          <a:bodyPr wrap="square">
            <a:spAutoFit/>
          </a:bodyPr>
          <a:lstStyle/>
          <a:p>
            <a:r>
              <a:rPr lang="en-GB" sz="1600" dirty="0" smtClean="0"/>
              <a:t>GLIF agenda for Tuesday and Wednesday:  </a:t>
            </a:r>
            <a:r>
              <a:rPr lang="en-GB" sz="1600" dirty="0" smtClean="0">
                <a:hlinkClick r:id="rId2"/>
              </a:rPr>
              <a:t>https</a:t>
            </a:r>
            <a:r>
              <a:rPr lang="en-GB" sz="1600" dirty="0">
                <a:hlinkClick r:id="rId2"/>
              </a:rPr>
              <a:t>://www.glif.is/meetings/2015</a:t>
            </a:r>
            <a:r>
              <a:rPr lang="en-GB" sz="1600" dirty="0" smtClean="0">
                <a:hlinkClick r:id="rId2"/>
              </a:rPr>
              <a:t>/</a:t>
            </a:r>
            <a:endParaRPr lang="en-GB"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a:t>
            </a:r>
            <a:endParaRPr lang="en-US" sz="3500" kern="0" dirty="0">
              <a:latin typeface="+mj-lt"/>
              <a:ea typeface="+mj-ea"/>
              <a:cs typeface="+mj-cs"/>
            </a:endParaRPr>
          </a:p>
        </p:txBody>
      </p:sp>
      <p:sp>
        <p:nvSpPr>
          <p:cNvPr id="5" name="Content Placeholder 2"/>
          <p:cNvSpPr txBox="1">
            <a:spLocks/>
          </p:cNvSpPr>
          <p:nvPr/>
        </p:nvSpPr>
        <p:spPr bwMode="auto">
          <a:xfrm>
            <a:off x="827584" y="1412776"/>
            <a:ext cx="7846640" cy="4752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Agreed updates for NSI CS v2.1</a:t>
            </a:r>
            <a:endParaRPr lang="en-GB" sz="2000" b="1" kern="0" dirty="0">
              <a:latin typeface="Arial" charset="0"/>
            </a:endParaRPr>
          </a:p>
          <a:p>
            <a:pPr>
              <a:spcBef>
                <a:spcPts val="1200"/>
              </a:spcBef>
            </a:pPr>
            <a:r>
              <a:rPr lang="en-GB" sz="2000" dirty="0" smtClean="0"/>
              <a:t>Introduction – Guy Roberts (15 min)</a:t>
            </a:r>
          </a:p>
          <a:p>
            <a:pPr>
              <a:spcBef>
                <a:spcPts val="1200"/>
              </a:spcBef>
            </a:pPr>
            <a:r>
              <a:rPr lang="en-GB" sz="2000" dirty="0" smtClean="0"/>
              <a:t>Error </a:t>
            </a:r>
            <a:r>
              <a:rPr lang="en-GB" sz="2000" dirty="0"/>
              <a:t>code updates </a:t>
            </a:r>
            <a:r>
              <a:rPr lang="en-GB" sz="2000" dirty="0" smtClean="0"/>
              <a:t>– John MacAuley </a:t>
            </a:r>
            <a:r>
              <a:rPr lang="en-GB" sz="2000" dirty="0"/>
              <a:t>(15 min)</a:t>
            </a:r>
          </a:p>
          <a:p>
            <a:pPr>
              <a:spcBef>
                <a:spcPts val="1200"/>
              </a:spcBef>
            </a:pPr>
            <a:r>
              <a:rPr lang="en-GB" sz="2000" dirty="0" smtClean="0"/>
              <a:t>Errata </a:t>
            </a:r>
            <a:r>
              <a:rPr lang="en-GB" sz="2000" dirty="0"/>
              <a:t>updates – </a:t>
            </a:r>
            <a:r>
              <a:rPr lang="en-GB" sz="2000" dirty="0" smtClean="0"/>
              <a:t>Guy Roberts </a:t>
            </a:r>
            <a:r>
              <a:rPr lang="en-GB" sz="2000" dirty="0"/>
              <a:t>(15 min</a:t>
            </a:r>
            <a:r>
              <a:rPr lang="en-GB" sz="2000" dirty="0" smtClean="0"/>
              <a:t>)</a:t>
            </a:r>
          </a:p>
          <a:p>
            <a:pPr>
              <a:spcBef>
                <a:spcPts val="1200"/>
              </a:spcBef>
            </a:pPr>
            <a:r>
              <a:rPr lang="en-GB" sz="2000" dirty="0" smtClean="0"/>
              <a:t>Under qualified STP and resource </a:t>
            </a:r>
            <a:r>
              <a:rPr lang="en-GB" sz="2000" dirty="0"/>
              <a:t>availability feedback – Chin Guok (30 min)</a:t>
            </a:r>
          </a:p>
          <a:p>
            <a:pPr>
              <a:spcBef>
                <a:spcPts val="1200"/>
              </a:spcBef>
            </a:pPr>
            <a:endParaRPr lang="en-GB" sz="2000" dirty="0"/>
          </a:p>
          <a:p>
            <a:pPr marL="0" indent="0">
              <a:spcBef>
                <a:spcPts val="1800"/>
              </a:spcBef>
              <a:buNone/>
              <a:defRPr/>
            </a:pPr>
            <a:r>
              <a:rPr lang="en-GB" sz="2000" b="1" kern="0" dirty="0" smtClean="0">
                <a:latin typeface="Arial" charset="0"/>
              </a:rPr>
              <a:t>Session 2: Backward compatibility</a:t>
            </a:r>
            <a:endParaRPr lang="en-GB" sz="2000" b="1" kern="0" dirty="0">
              <a:latin typeface="Arial" charset="0"/>
            </a:endParaRPr>
          </a:p>
          <a:p>
            <a:pPr marL="0" indent="0">
              <a:buNone/>
            </a:pPr>
            <a:r>
              <a:rPr lang="en-GB" sz="2000" dirty="0" smtClean="0"/>
              <a:t>All </a:t>
            </a:r>
            <a:r>
              <a:rPr lang="en-GB" sz="2000" dirty="0"/>
              <a:t>to discuss the following options (90 min</a:t>
            </a:r>
            <a:r>
              <a:rPr lang="en-GB" sz="2000" dirty="0" smtClean="0"/>
              <a:t>):</a:t>
            </a:r>
          </a:p>
          <a:p>
            <a:r>
              <a:rPr lang="en-GB" sz="1800" dirty="0" smtClean="0"/>
              <a:t>completely </a:t>
            </a:r>
            <a:r>
              <a:rPr lang="en-GB" sz="1800" dirty="0"/>
              <a:t>backward compatible with </a:t>
            </a:r>
            <a:r>
              <a:rPr lang="en-GB" sz="1800" dirty="0" smtClean="0"/>
              <a:t>v2.0</a:t>
            </a:r>
          </a:p>
          <a:p>
            <a:r>
              <a:rPr lang="en-GB" sz="1800" dirty="0" smtClean="0"/>
              <a:t>schema </a:t>
            </a:r>
            <a:r>
              <a:rPr lang="en-GB" sz="1800" dirty="0"/>
              <a:t>recompile with backwards compatible </a:t>
            </a:r>
            <a:r>
              <a:rPr lang="en-GB" sz="1800" dirty="0" smtClean="0"/>
              <a:t>behaviour</a:t>
            </a:r>
            <a:endParaRPr lang="en-GB" sz="1800" dirty="0"/>
          </a:p>
          <a:p>
            <a:pPr marL="0"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3: New in NSI-CSv2.1</a:t>
            </a:r>
            <a:endParaRPr lang="en-GB" sz="2000" b="1" dirty="0">
              <a:latin typeface="Arial" panose="020B0604020202020204" pitchFamily="34" charset="0"/>
              <a:cs typeface="Arial" panose="020B0604020202020204" pitchFamily="34" charset="0"/>
            </a:endParaRPr>
          </a:p>
          <a:p>
            <a:r>
              <a:rPr lang="en-GB" sz="2000" dirty="0" smtClean="0"/>
              <a:t>Last </a:t>
            </a:r>
            <a:r>
              <a:rPr lang="en-GB" sz="2000" dirty="0"/>
              <a:t>modified for queries – John MacAuley </a:t>
            </a:r>
            <a:r>
              <a:rPr lang="en-GB" sz="2000" dirty="0" smtClean="0"/>
              <a:t>(30 </a:t>
            </a:r>
            <a:r>
              <a:rPr lang="en-GB" sz="2000" dirty="0"/>
              <a:t>min)</a:t>
            </a:r>
          </a:p>
          <a:p>
            <a:r>
              <a:rPr lang="en-GB" sz="2000" dirty="0"/>
              <a:t>ERO exclusions John (30 min)</a:t>
            </a:r>
          </a:p>
          <a:p>
            <a:pPr marL="0" indent="0">
              <a:buNone/>
            </a:pPr>
            <a:endParaRPr lang="en-GB" sz="2000" dirty="0" smtClean="0"/>
          </a:p>
          <a:p>
            <a:pPr marL="0" indent="0">
              <a:buNone/>
            </a:pPr>
            <a:r>
              <a:rPr lang="en-GB" sz="2000" b="1" dirty="0" smtClean="0">
                <a:latin typeface="Arial" panose="020B0604020202020204" pitchFamily="34" charset="0"/>
                <a:cs typeface="Arial" panose="020B0604020202020204" pitchFamily="34" charset="0"/>
              </a:rPr>
              <a:t>Session 4: </a:t>
            </a:r>
            <a:r>
              <a:rPr lang="en-GB" sz="2000" b="1" dirty="0" err="1" smtClean="0">
                <a:latin typeface="Arial" panose="020B0604020202020204" pitchFamily="34" charset="0"/>
                <a:cs typeface="Arial" panose="020B0604020202020204" pitchFamily="34" charset="0"/>
              </a:rPr>
              <a:t>Autogole</a:t>
            </a:r>
            <a:r>
              <a:rPr lang="en-GB" sz="2000" b="1" dirty="0" smtClean="0">
                <a:latin typeface="Arial" panose="020B0604020202020204" pitchFamily="34" charset="0"/>
                <a:cs typeface="Arial" panose="020B0604020202020204" pitchFamily="34" charset="0"/>
              </a:rPr>
              <a:t> implementation </a:t>
            </a:r>
            <a:r>
              <a:rPr lang="en-GB" sz="2000" dirty="0" smtClean="0">
                <a:latin typeface="Arial" panose="020B0604020202020204" pitchFamily="34" charset="0"/>
                <a:cs typeface="Arial" panose="020B0604020202020204" pitchFamily="34" charset="0"/>
              </a:rPr>
              <a:t>(90min)</a:t>
            </a:r>
          </a:p>
          <a:p>
            <a:r>
              <a:rPr lang="en-GB" sz="2000" dirty="0" smtClean="0">
                <a:latin typeface="Arial" panose="020B0604020202020204" pitchFamily="34" charset="0"/>
                <a:cs typeface="Arial" panose="020B0604020202020204" pitchFamily="34" charset="0"/>
              </a:rPr>
              <a:t>John to describe all of the optional elements in NSI</a:t>
            </a:r>
          </a:p>
          <a:p>
            <a:r>
              <a:rPr lang="en-GB" sz="2000" dirty="0" smtClean="0">
                <a:latin typeface="Arial" panose="020B0604020202020204" pitchFamily="34" charset="0"/>
                <a:cs typeface="Arial" panose="020B0604020202020204" pitchFamily="34" charset="0"/>
              </a:rPr>
              <a:t>All to review common usage of options in </a:t>
            </a:r>
            <a:r>
              <a:rPr lang="en-GB" sz="2000" dirty="0" err="1" smtClean="0">
                <a:latin typeface="Arial" panose="020B0604020202020204" pitchFamily="34" charset="0"/>
                <a:cs typeface="Arial" panose="020B0604020202020204" pitchFamily="34" charset="0"/>
              </a:rPr>
              <a:t>Autogole</a:t>
            </a:r>
            <a:endParaRPr lang="en-GB" sz="2000" dirty="0">
              <a:latin typeface="Arial" panose="020B0604020202020204" pitchFamily="34" charset="0"/>
              <a:cs typeface="Arial" panose="020B0604020202020204" pitchFamily="34" charset="0"/>
            </a:endParaRPr>
          </a:p>
          <a:p>
            <a:pPr marL="0" indent="0">
              <a:buNone/>
            </a:pP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3 &amp; </a:t>
            </a:r>
            <a:r>
              <a:rPr lang="en-US" sz="3500" kern="0" dirty="0">
                <a:latin typeface="+mj-lt"/>
                <a:ea typeface="+mj-ea"/>
                <a:cs typeface="+mj-cs"/>
              </a:rPr>
              <a:t>4</a:t>
            </a:r>
          </a:p>
        </p:txBody>
      </p:sp>
    </p:spTree>
    <p:extLst>
      <p:ext uri="{BB962C8B-B14F-4D97-AF65-F5344CB8AC3E}">
        <p14:creationId xmlns:p14="http://schemas.microsoft.com/office/powerpoint/2010/main" val="34948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5: </a:t>
            </a:r>
            <a:r>
              <a:rPr lang="en-GB" sz="2000" b="1" dirty="0">
                <a:latin typeface="Arial" panose="020B0604020202020204" pitchFamily="34" charset="0"/>
                <a:cs typeface="Arial" panose="020B0604020202020204" pitchFamily="34" charset="0"/>
              </a:rPr>
              <a:t>New in NSI-CSv2.1</a:t>
            </a:r>
          </a:p>
          <a:p>
            <a:r>
              <a:rPr lang="en-GB" sz="2000" dirty="0"/>
              <a:t>John to present Policy proposal (45 min)</a:t>
            </a:r>
          </a:p>
          <a:p>
            <a:r>
              <a:rPr lang="en-GB" sz="2000" dirty="0" smtClean="0"/>
              <a:t>Other</a:t>
            </a:r>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6: </a:t>
            </a:r>
            <a:endParaRPr lang="en-GB" sz="2000" b="1" dirty="0">
              <a:latin typeface="Arial" panose="020B0604020202020204" pitchFamily="34" charset="0"/>
              <a:cs typeface="Arial" panose="020B0604020202020204" pitchFamily="34" charset="0"/>
            </a:endParaRPr>
          </a:p>
          <a:p>
            <a:r>
              <a:rPr lang="en-GB" sz="2000" dirty="0" smtClean="0"/>
              <a:t>other</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a:t>
            </a:r>
            <a:r>
              <a:rPr lang="en-US" sz="3500" kern="0" dirty="0">
                <a:latin typeface="+mj-lt"/>
                <a:ea typeface="+mj-ea"/>
                <a:cs typeface="+mj-cs"/>
              </a:rPr>
              <a:t>5</a:t>
            </a:r>
            <a:r>
              <a:rPr lang="en-US" sz="3500" kern="0" dirty="0" smtClean="0">
                <a:latin typeface="+mj-lt"/>
                <a:ea typeface="+mj-ea"/>
                <a:cs typeface="+mj-cs"/>
              </a:rPr>
              <a:t> &amp; 6</a:t>
            </a:r>
            <a:endParaRPr lang="en-US" sz="3500" kern="0" dirty="0">
              <a:latin typeface="+mj-lt"/>
              <a:ea typeface="+mj-ea"/>
              <a:cs typeface="+mj-cs"/>
            </a:endParaRPr>
          </a:p>
        </p:txBody>
      </p:sp>
    </p:spTree>
    <p:extLst>
      <p:ext uri="{BB962C8B-B14F-4D97-AF65-F5344CB8AC3E}">
        <p14:creationId xmlns:p14="http://schemas.microsoft.com/office/powerpoint/2010/main" val="165651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a:latin typeface="Arial" charset="0"/>
              </a:rPr>
              <a:t>Session </a:t>
            </a:r>
            <a:r>
              <a:rPr lang="en-GB" sz="2000" b="1" dirty="0" smtClean="0">
                <a:latin typeface="Arial" charset="0"/>
              </a:rPr>
              <a:t>7: </a:t>
            </a:r>
            <a:endParaRPr lang="en-GB" sz="2000" b="1" dirty="0">
              <a:latin typeface="Arial" charset="0"/>
            </a:endParaRPr>
          </a:p>
          <a:p>
            <a:r>
              <a:rPr lang="en-GB" sz="2000" dirty="0"/>
              <a:t>Other business</a:t>
            </a:r>
          </a:p>
          <a:p>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8: </a:t>
            </a:r>
            <a:endParaRPr lang="en-GB" sz="2000" b="1" dirty="0">
              <a:latin typeface="Arial" panose="020B0604020202020204" pitchFamily="34" charset="0"/>
              <a:cs typeface="Arial" panose="020B0604020202020204" pitchFamily="34" charset="0"/>
            </a:endParaRPr>
          </a:p>
          <a:p>
            <a:r>
              <a:rPr lang="en-GB" sz="2000" dirty="0"/>
              <a:t>Other business</a:t>
            </a:r>
          </a:p>
          <a:p>
            <a:pPr marL="0" indent="0">
              <a:buNone/>
            </a:pP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7 &amp; </a:t>
            </a:r>
            <a:r>
              <a:rPr lang="en-US" sz="3500" kern="0" dirty="0">
                <a:latin typeface="+mj-lt"/>
                <a:ea typeface="+mj-ea"/>
                <a:cs typeface="+mj-cs"/>
              </a:rPr>
              <a:t>8</a:t>
            </a:r>
          </a:p>
        </p:txBody>
      </p:sp>
    </p:spTree>
    <p:extLst>
      <p:ext uri="{BB962C8B-B14F-4D97-AF65-F5344CB8AC3E}">
        <p14:creationId xmlns:p14="http://schemas.microsoft.com/office/powerpoint/2010/main" val="28270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28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smtClean="0"/>
              <a:t>GLIF dinner</a:t>
            </a:r>
          </a:p>
          <a:p>
            <a:pPr marL="0" indent="0">
              <a:spcBef>
                <a:spcPts val="600"/>
              </a:spcBef>
              <a:buClrTx/>
              <a:buNone/>
            </a:pPr>
            <a:r>
              <a:rPr lang="en-GB" altLang="en-US" sz="2000" dirty="0" smtClean="0"/>
              <a:t>Time: 7pm Wednesday 30 Sept</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NSI dinner</a:t>
            </a:r>
          </a:p>
          <a:p>
            <a:pPr marL="0" indent="0">
              <a:spcBef>
                <a:spcPts val="600"/>
              </a:spcBef>
              <a:buClrTx/>
              <a:buNone/>
            </a:pPr>
            <a:r>
              <a:rPr lang="en-GB" altLang="en-US" sz="2000" dirty="0"/>
              <a:t>Time: 7pm </a:t>
            </a:r>
            <a:r>
              <a:rPr lang="en-GB" altLang="en-US" sz="2000" dirty="0" smtClean="0"/>
              <a:t>Monday 28 </a:t>
            </a:r>
            <a:r>
              <a:rPr lang="en-GB" altLang="en-US" sz="2000" dirty="0"/>
              <a:t>Sept</a:t>
            </a:r>
          </a:p>
          <a:p>
            <a:pPr marL="0" indent="0">
              <a:spcBef>
                <a:spcPts val="600"/>
              </a:spcBef>
              <a:buClrTx/>
              <a:buNone/>
            </a:pPr>
            <a:r>
              <a:rPr lang="en-GB" altLang="en-US" sz="2000" dirty="0"/>
              <a:t>Location:  </a:t>
            </a:r>
            <a:r>
              <a:rPr lang="en-GB" altLang="en-US" sz="2000" dirty="0" err="1"/>
              <a:t>tba</a:t>
            </a: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redmine.ogf.org/dmsf/nsi-wg?folder_id=6611</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9461</TotalTime>
  <Words>1065</Words>
  <Application>Microsoft Office PowerPoint</Application>
  <PresentationFormat>On-screen Show (4:3)</PresentationFormat>
  <Paragraphs>378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vt:lpstr>
      <vt:lpstr>Verdana</vt:lpstr>
      <vt:lpstr>OGF PowerPoint Template v1.5</vt:lpstr>
      <vt:lpstr>Network Services Interface</vt:lpstr>
      <vt:lpstr>OGF IPR Policies Apply</vt:lpstr>
      <vt:lpstr>NSI Sessions @ GLIF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document status</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571</cp:revision>
  <cp:lastPrinted>2006-08-17T17:55:00Z</cp:lastPrinted>
  <dcterms:created xsi:type="dcterms:W3CDTF">2009-03-03T10:05:42Z</dcterms:created>
  <dcterms:modified xsi:type="dcterms:W3CDTF">2015-09-16T14:33:30Z</dcterms:modified>
</cp:coreProperties>
</file>