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59" r:id="rId2"/>
    <p:sldId id="264" r:id="rId3"/>
    <p:sldId id="338" r:id="rId4"/>
    <p:sldId id="341" r:id="rId5"/>
    <p:sldId id="340" r:id="rId6"/>
    <p:sldId id="265" r:id="rId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D41"/>
    <a:srgbClr val="1E5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FD75AA38-F303-40E7-BC1B-27EF7F3EA1D4}" type="slidenum">
              <a:rPr lang="ja-JP" altLang="en-US"/>
              <a:pPr>
                <a:defRPr/>
              </a:pPr>
              <a:t>‹#›</a:t>
            </a:fld>
            <a:endParaRPr lang="en-US" altLang="ja-JP"/>
          </a:p>
        </p:txBody>
      </p:sp>
    </p:spTree>
    <p:extLst>
      <p:ext uri="{BB962C8B-B14F-4D97-AF65-F5344CB8AC3E}">
        <p14:creationId xmlns:p14="http://schemas.microsoft.com/office/powerpoint/2010/main" val="372089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1BB29324-6197-432D-8012-7814DDC31462}" type="slidenum">
              <a:rPr lang="ja-JP" altLang="en-US"/>
              <a:pPr>
                <a:defRPr/>
              </a:pPr>
              <a:t>‹#›</a:t>
            </a:fld>
            <a:endParaRPr lang="en-US" altLang="ja-JP"/>
          </a:p>
        </p:txBody>
      </p:sp>
    </p:spTree>
    <p:extLst>
      <p:ext uri="{BB962C8B-B14F-4D97-AF65-F5344CB8AC3E}">
        <p14:creationId xmlns:p14="http://schemas.microsoft.com/office/powerpoint/2010/main" val="23633719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0863C87-3C2F-4588-A5F2-3FD64526BC34}"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215891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BB29324-6197-432D-8012-7814DDC31462}" type="slidenum">
              <a:rPr lang="ja-JP" altLang="en-US" smtClean="0"/>
              <a:pPr>
                <a:defRPr/>
              </a:pPr>
              <a:t>5</a:t>
            </a:fld>
            <a:endParaRPr lang="en-US" altLang="ja-JP"/>
          </a:p>
        </p:txBody>
      </p:sp>
    </p:spTree>
    <p:extLst>
      <p:ext uri="{BB962C8B-B14F-4D97-AF65-F5344CB8AC3E}">
        <p14:creationId xmlns:p14="http://schemas.microsoft.com/office/powerpoint/2010/main" val="361982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5E3C419-35C5-4B30-895E-8A35E1CB8CE0}" type="slidenum">
              <a:rPr lang="ja-JP" altLang="en-US" sz="1200" smtClean="0"/>
              <a:pPr/>
              <a:t>6</a:t>
            </a:fld>
            <a:endParaRPr lang="en-US" altLang="ja-JP"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400747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19328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5F5C35EA-81E0-49EE-B234-88AA9CE801D7}" type="slidenum">
              <a:rPr lang="ja-JP" altLang="en-US"/>
              <a:pPr>
                <a:defRPr/>
              </a:pPr>
              <a:t>‹#›</a:t>
            </a:fld>
            <a:endParaRPr lang="en-US" altLang="ja-JP"/>
          </a:p>
        </p:txBody>
      </p:sp>
    </p:spTree>
    <p:extLst>
      <p:ext uri="{BB962C8B-B14F-4D97-AF65-F5344CB8AC3E}">
        <p14:creationId xmlns:p14="http://schemas.microsoft.com/office/powerpoint/2010/main" val="4955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9088649E-2F8F-4685-BD03-EEE3BAE89E86}" type="slidenum">
              <a:rPr lang="ja-JP" altLang="en-US"/>
              <a:pPr>
                <a:defRPr/>
              </a:pPr>
              <a:t>‹#›</a:t>
            </a:fld>
            <a:endParaRPr lang="en-US" altLang="ja-JP"/>
          </a:p>
        </p:txBody>
      </p:sp>
    </p:spTree>
    <p:extLst>
      <p:ext uri="{BB962C8B-B14F-4D97-AF65-F5344CB8AC3E}">
        <p14:creationId xmlns:p14="http://schemas.microsoft.com/office/powerpoint/2010/main" val="291393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C23A895C-7F63-4D40-B7AC-1A58DFFD25EB}" type="slidenum">
              <a:rPr lang="ja-JP" altLang="en-US"/>
              <a:pPr>
                <a:defRPr/>
              </a:pPr>
              <a:t>‹#›</a:t>
            </a:fld>
            <a:endParaRPr lang="en-US" altLang="ja-JP"/>
          </a:p>
        </p:txBody>
      </p:sp>
    </p:spTree>
    <p:extLst>
      <p:ext uri="{BB962C8B-B14F-4D97-AF65-F5344CB8AC3E}">
        <p14:creationId xmlns:p14="http://schemas.microsoft.com/office/powerpoint/2010/main" val="202921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EFC2BFF0-9D8A-4114-A1B6-39993D1A2431}" type="slidenum">
              <a:rPr lang="ja-JP" altLang="en-US"/>
              <a:pPr>
                <a:defRPr/>
              </a:pPr>
              <a:t>‹#›</a:t>
            </a:fld>
            <a:endParaRPr lang="en-US" altLang="ja-JP"/>
          </a:p>
        </p:txBody>
      </p:sp>
    </p:spTree>
    <p:extLst>
      <p:ext uri="{BB962C8B-B14F-4D97-AF65-F5344CB8AC3E}">
        <p14:creationId xmlns:p14="http://schemas.microsoft.com/office/powerpoint/2010/main" val="33823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A107DA98-4A43-41E6-BAA4-7256822D24B1}" type="slidenum">
              <a:rPr lang="ja-JP" altLang="en-US"/>
              <a:pPr>
                <a:defRPr/>
              </a:pPr>
              <a:t>‹#›</a:t>
            </a:fld>
            <a:endParaRPr lang="en-US" altLang="ja-JP"/>
          </a:p>
        </p:txBody>
      </p:sp>
    </p:spTree>
    <p:extLst>
      <p:ext uri="{BB962C8B-B14F-4D97-AF65-F5344CB8AC3E}">
        <p14:creationId xmlns:p14="http://schemas.microsoft.com/office/powerpoint/2010/main" val="89756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48CFC4F3-DA8F-4E91-92FD-123D7051B4A1}" type="slidenum">
              <a:rPr lang="ja-JP" altLang="en-US"/>
              <a:pPr>
                <a:defRPr/>
              </a:pPr>
              <a:t>‹#›</a:t>
            </a:fld>
            <a:endParaRPr lang="en-US" altLang="ja-JP"/>
          </a:p>
        </p:txBody>
      </p:sp>
    </p:spTree>
    <p:extLst>
      <p:ext uri="{BB962C8B-B14F-4D97-AF65-F5344CB8AC3E}">
        <p14:creationId xmlns:p14="http://schemas.microsoft.com/office/powerpoint/2010/main" val="82235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40EE595A-65B1-4DC0-A5DC-02118E83FAEC}" type="slidenum">
              <a:rPr lang="ja-JP" altLang="en-US"/>
              <a:pPr>
                <a:defRPr/>
              </a:pPr>
              <a:t>‹#›</a:t>
            </a:fld>
            <a:endParaRPr lang="en-US" altLang="ja-JP"/>
          </a:p>
        </p:txBody>
      </p:sp>
    </p:spTree>
    <p:extLst>
      <p:ext uri="{BB962C8B-B14F-4D97-AF65-F5344CB8AC3E}">
        <p14:creationId xmlns:p14="http://schemas.microsoft.com/office/powerpoint/2010/main" val="406800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A87B8818-15A4-4F17-9B64-F64A2B3DC0DF}" type="slidenum">
              <a:rPr lang="ja-JP" altLang="en-US"/>
              <a:pPr>
                <a:defRPr/>
              </a:pPr>
              <a:t>‹#›</a:t>
            </a:fld>
            <a:endParaRPr lang="en-US" altLang="ja-JP"/>
          </a:p>
        </p:txBody>
      </p:sp>
    </p:spTree>
    <p:extLst>
      <p:ext uri="{BB962C8B-B14F-4D97-AF65-F5344CB8AC3E}">
        <p14:creationId xmlns:p14="http://schemas.microsoft.com/office/powerpoint/2010/main" val="54525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C6879A17-80B9-49EA-BEA9-E3FB588439AE}" type="slidenum">
              <a:rPr lang="ja-JP" altLang="en-US"/>
              <a:pPr>
                <a:defRPr/>
              </a:pPr>
              <a:t>‹#›</a:t>
            </a:fld>
            <a:endParaRPr lang="en-US" altLang="ja-JP"/>
          </a:p>
        </p:txBody>
      </p:sp>
    </p:spTree>
    <p:extLst>
      <p:ext uri="{BB962C8B-B14F-4D97-AF65-F5344CB8AC3E}">
        <p14:creationId xmlns:p14="http://schemas.microsoft.com/office/powerpoint/2010/main" val="415033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5ABD4928-D48A-4BC3-A825-2B2A9CF83F12}" type="slidenum">
              <a:rPr lang="ja-JP" altLang="en-US"/>
              <a:pPr>
                <a:defRPr/>
              </a:pPr>
              <a:t>‹#›</a:t>
            </a:fld>
            <a:endParaRPr lang="en-US" altLang="ja-JP"/>
          </a:p>
        </p:txBody>
      </p:sp>
    </p:spTree>
    <p:extLst>
      <p:ext uri="{BB962C8B-B14F-4D97-AF65-F5344CB8AC3E}">
        <p14:creationId xmlns:p14="http://schemas.microsoft.com/office/powerpoint/2010/main" val="97037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18EC0110-5FC6-497A-BD14-C505BA76A636}"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787" r:id="rId1"/>
    <p:sldLayoutId id="2147484777" r:id="rId2"/>
    <p:sldLayoutId id="2147484778" r:id="rId3"/>
    <p:sldLayoutId id="2147484779" r:id="rId4"/>
    <p:sldLayoutId id="2147484780" r:id="rId5"/>
    <p:sldLayoutId id="2147484781" r:id="rId6"/>
    <p:sldLayoutId id="2147484782" r:id="rId7"/>
    <p:sldLayoutId id="2147484783" r:id="rId8"/>
    <p:sldLayoutId id="2147484784" r:id="rId9"/>
    <p:sldLayoutId id="2147484785" r:id="rId10"/>
    <p:sldLayoutId id="214748478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p:txBody>
          <a:bodyPr/>
          <a:lstStyle/>
          <a:p>
            <a:pPr eaLnBrk="1" hangingPunct="1"/>
            <a:r>
              <a:rPr lang="en-US" altLang="ja-JP" dirty="0" smtClean="0"/>
              <a:t>Document roadmap, April 2014</a:t>
            </a:r>
          </a:p>
        </p:txBody>
      </p:sp>
      <p:sp>
        <p:nvSpPr>
          <p:cNvPr id="4" name="Rectangle 10"/>
          <p:cNvSpPr txBox="1">
            <a:spLocks noChangeArrowheads="1"/>
          </p:cNvSpPr>
          <p:nvPr/>
        </p:nvSpPr>
        <p:spPr bwMode="auto">
          <a:xfrm>
            <a:off x="1421044" y="4725144"/>
            <a:ext cx="7620000" cy="53340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a:latin typeface="+mn-lt"/>
                <a:ea typeface="+mn-ea"/>
              </a:rPr>
              <a:t>Guy Roberts, </a:t>
            </a:r>
            <a:r>
              <a:rPr lang="en-US" altLang="ja-JP" sz="2000" kern="0" dirty="0" smtClean="0">
                <a:latin typeface="+mn-lt"/>
                <a:ea typeface="+mn-ea"/>
              </a:rPr>
              <a:t>Chin Guok, </a:t>
            </a:r>
            <a:r>
              <a:rPr lang="en-US" altLang="ja-JP" sz="2000" kern="0" dirty="0">
                <a:latin typeface="+mn-lt"/>
                <a:ea typeface="+mn-ea"/>
              </a:rPr>
              <a:t>Tomohiro </a:t>
            </a:r>
            <a:r>
              <a:rPr lang="en-US" altLang="ja-JP" sz="2000" kern="0" dirty="0" smtClean="0">
                <a:latin typeface="+mn-lt"/>
                <a:ea typeface="+mn-ea"/>
              </a:rPr>
              <a:t>Kudoh</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50573A7-E8B1-4FA3-86F7-2713177A7D8E}"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p:txBody>
          <a:bodyPr/>
          <a:lstStyle/>
          <a:p>
            <a:pPr>
              <a:spcBef>
                <a:spcPts val="1200"/>
              </a:spcBef>
            </a:pPr>
            <a:r>
              <a:rPr lang="en-GB" altLang="en-US" sz="1800" dirty="0" smtClean="0"/>
              <a:t>To help the NSI developers plan their product rollout, they need clarity on upcoming NSI standards and implementation documents.</a:t>
            </a:r>
          </a:p>
          <a:p>
            <a:pPr>
              <a:spcBef>
                <a:spcPts val="1200"/>
              </a:spcBef>
            </a:pPr>
            <a:r>
              <a:rPr lang="en-GB" altLang="en-US" sz="1800" dirty="0" smtClean="0"/>
              <a:t>In particular they would like a roadmap that gives them some certainty about the when they can expect these documents to become available.</a:t>
            </a:r>
          </a:p>
          <a:p>
            <a:pPr>
              <a:spcBef>
                <a:spcPts val="1200"/>
              </a:spcBef>
            </a:pPr>
            <a:r>
              <a:rPr lang="en-GB" altLang="en-US" sz="1800" dirty="0" smtClean="0"/>
              <a:t>These slides present a draft proposal for the NSI standardisation roadmap.</a:t>
            </a: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3</a:t>
            </a:fld>
            <a:endParaRPr lang="en-US" altLang="ja-JP" sz="1100" smtClean="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5" name="Content Placeholder 2"/>
          <p:cNvSpPr>
            <a:spLocks noGrp="1"/>
          </p:cNvSpPr>
          <p:nvPr>
            <p:ph idx="1"/>
          </p:nvPr>
        </p:nvSpPr>
        <p:spPr>
          <a:xfrm>
            <a:off x="685800" y="1524000"/>
            <a:ext cx="7772400" cy="3057128"/>
          </a:xfrm>
        </p:spPr>
        <p:txBody>
          <a:bodyPr/>
          <a:lstStyle/>
          <a:p>
            <a:pPr marL="0" indent="0">
              <a:buNone/>
            </a:pPr>
            <a:r>
              <a:rPr lang="en-GB" altLang="en-US" sz="2400" dirty="0" smtClean="0"/>
              <a:t>The following NSI documents are planned:</a:t>
            </a:r>
          </a:p>
          <a:p>
            <a:pPr>
              <a:spcBef>
                <a:spcPts val="1200"/>
              </a:spcBef>
            </a:pPr>
            <a:r>
              <a:rPr lang="en-GB" altLang="en-US" sz="2000" dirty="0" smtClean="0"/>
              <a:t>NSI Connection Service v2.0, standard</a:t>
            </a:r>
          </a:p>
          <a:p>
            <a:pPr>
              <a:spcBef>
                <a:spcPts val="1200"/>
              </a:spcBef>
            </a:pPr>
            <a:r>
              <a:rPr lang="en-GB" altLang="en-US" sz="2000" dirty="0"/>
              <a:t>NSI NSA Description Document, standard</a:t>
            </a:r>
          </a:p>
          <a:p>
            <a:pPr>
              <a:spcBef>
                <a:spcPts val="1200"/>
              </a:spcBef>
            </a:pPr>
            <a:r>
              <a:rPr lang="en-GB" altLang="en-US" sz="2000" dirty="0" smtClean="0"/>
              <a:t>NSI </a:t>
            </a:r>
            <a:r>
              <a:rPr lang="en-GB" altLang="en-US" sz="2000" dirty="0"/>
              <a:t>AAI best practices, informational</a:t>
            </a:r>
          </a:p>
          <a:p>
            <a:pPr>
              <a:spcBef>
                <a:spcPts val="1200"/>
              </a:spcBef>
            </a:pPr>
            <a:r>
              <a:rPr lang="en-GB" altLang="en-US" sz="2000" dirty="0" smtClean="0"/>
              <a:t>NSI Topology, standard</a:t>
            </a:r>
          </a:p>
          <a:p>
            <a:pPr>
              <a:spcBef>
                <a:spcPts val="1200"/>
              </a:spcBef>
            </a:pPr>
            <a:r>
              <a:rPr lang="en-GB" altLang="en-US" sz="2000" dirty="0" smtClean="0"/>
              <a:t>NSI Document Distribution Service, standard</a:t>
            </a:r>
          </a:p>
        </p:txBody>
      </p:sp>
      <p:sp>
        <p:nvSpPr>
          <p:cNvPr id="819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4</a:t>
            </a:fld>
            <a:endParaRPr lang="en-US" altLang="ja-JP" sz="1100" smtClean="0">
              <a:solidFill>
                <a:schemeClr val="bg2"/>
              </a:solidFill>
            </a:endParaRPr>
          </a:p>
        </p:txBody>
      </p:sp>
    </p:spTree>
    <p:extLst>
      <p:ext uri="{BB962C8B-B14F-4D97-AF65-F5344CB8AC3E}">
        <p14:creationId xmlns:p14="http://schemas.microsoft.com/office/powerpoint/2010/main" val="179125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altLang="en-US" dirty="0" smtClean="0"/>
              <a:t>NSI roadmap</a:t>
            </a:r>
          </a:p>
        </p:txBody>
      </p:sp>
      <p:sp>
        <p:nvSpPr>
          <p:cNvPr id="8196" name="Footer Placeholder 3"/>
          <p:cNvSpPr>
            <a:spLocks noGrp="1"/>
          </p:cNvSpPr>
          <p:nvPr>
            <p:ph type="ftr" sz="quarter" idx="10"/>
          </p:nvPr>
        </p:nvSpPr>
        <p:spPr>
          <a:xfrm>
            <a:off x="2103241" y="6400800"/>
            <a:ext cx="5334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3B4022-7F1B-44BD-8768-253009C7B642}" type="slidenum">
              <a:rPr lang="ja-JP" altLang="en-US" sz="1100" smtClean="0">
                <a:solidFill>
                  <a:schemeClr val="bg2"/>
                </a:solidFill>
              </a:rPr>
              <a:pPr>
                <a:spcBef>
                  <a:spcPct val="0"/>
                </a:spcBef>
                <a:buClrTx/>
                <a:buFontTx/>
                <a:buNone/>
              </a:pPr>
              <a:t>5</a:t>
            </a:fld>
            <a:endParaRPr lang="en-US" altLang="ja-JP" sz="1100" smtClean="0">
              <a:solidFill>
                <a:schemeClr val="bg2"/>
              </a:solidFill>
            </a:endParaRPr>
          </a:p>
        </p:txBody>
      </p:sp>
      <p:sp>
        <p:nvSpPr>
          <p:cNvPr id="6" name="Tekstboks 32"/>
          <p:cNvSpPr txBox="1"/>
          <p:nvPr/>
        </p:nvSpPr>
        <p:spPr>
          <a:xfrm>
            <a:off x="251520" y="1488325"/>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2014</a:t>
            </a:r>
            <a:endParaRPr lang="da-DK" sz="4000" b="1" dirty="0">
              <a:gradFill flip="none" rotWithShape="1">
                <a:gsLst>
                  <a:gs pos="0">
                    <a:srgbClr val="002060"/>
                  </a:gs>
                  <a:gs pos="50000">
                    <a:srgbClr val="0070C0"/>
                  </a:gs>
                </a:gsLst>
                <a:lin ang="13500000" scaled="1"/>
                <a:tileRect/>
              </a:gradFill>
            </a:endParaRPr>
          </a:p>
        </p:txBody>
      </p:sp>
      <p:grpSp>
        <p:nvGrpSpPr>
          <p:cNvPr id="7" name="Gruppe 40"/>
          <p:cNvGrpSpPr/>
          <p:nvPr/>
        </p:nvGrpSpPr>
        <p:grpSpPr>
          <a:xfrm>
            <a:off x="368358" y="2033078"/>
            <a:ext cx="8596130" cy="3084362"/>
            <a:chOff x="236589" y="2110902"/>
            <a:chExt cx="8596130" cy="2653186"/>
          </a:xfrm>
        </p:grpSpPr>
        <p:sp>
          <p:nvSpPr>
            <p:cNvPr id="8" name="Pentagon 7"/>
            <p:cNvSpPr/>
            <p:nvPr/>
          </p:nvSpPr>
          <p:spPr>
            <a:xfrm>
              <a:off x="243196" y="2110902"/>
              <a:ext cx="8589523" cy="2653186"/>
            </a:xfrm>
            <a:prstGeom prst="homePlate">
              <a:avLst>
                <a:gd name="adj" fmla="val 31841"/>
              </a:avLst>
            </a:prstGeom>
            <a:gradFill rotWithShape="1">
              <a:gsLst>
                <a:gs pos="0">
                  <a:srgbClr val="E6E6E6"/>
                </a:gs>
                <a:gs pos="100000">
                  <a:sysClr val="window" lastClr="FFFFFF"/>
                </a:gs>
              </a:gsLst>
              <a:lin ang="16200000"/>
            </a:gradFill>
            <a:ln w="9525">
              <a:solidFill>
                <a:srgbClr val="E1E1E1"/>
              </a:solidFill>
              <a:miter lim="800000"/>
              <a:headEnd/>
              <a:tailEnd/>
            </a:ln>
            <a:effectLst>
              <a:outerShdw blurRad="50800" dist="38100" dir="2700000" algn="tl" rotWithShape="0">
                <a:prstClr val="black">
                  <a:alpha val="40000"/>
                </a:prstClr>
              </a:outerShdw>
            </a:effectLst>
          </p:spPr>
          <p:txBody>
            <a:bodyPr anchor="ctr"/>
            <a:lstStyle/>
            <a:p>
              <a:pPr algn="ctr">
                <a:defRPr/>
              </a:pPr>
              <a:endParaRPr lang="da-DK" kern="0">
                <a:solidFill>
                  <a:srgbClr val="FFFFFF"/>
                </a:solidFill>
                <a:latin typeface="Arial Narrow" pitchFamily="-97" charset="0"/>
              </a:endParaRPr>
            </a:p>
          </p:txBody>
        </p:sp>
        <p:sp>
          <p:nvSpPr>
            <p:cNvPr id="9" name="Rektangel 13"/>
            <p:cNvSpPr/>
            <p:nvPr/>
          </p:nvSpPr>
          <p:spPr>
            <a:xfrm>
              <a:off x="236589" y="2122557"/>
              <a:ext cx="7749820" cy="357997"/>
            </a:xfrm>
            <a:prstGeom prst="rect">
              <a:avLst/>
            </a:prstGeom>
            <a:gradFill flip="none" rotWithShape="1">
              <a:gsLst>
                <a:gs pos="0">
                  <a:srgbClr val="0070C0"/>
                </a:gs>
                <a:gs pos="100000">
                  <a:srgbClr val="002060"/>
                </a:gs>
              </a:gsLst>
              <a:lin ang="5400000" scaled="1"/>
              <a:tileRect/>
            </a:gradFill>
            <a:ln w="3175" cap="flat" cmpd="sng">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kern="0">
                <a:solidFill>
                  <a:schemeClr val="tx1">
                    <a:lumMod val="95000"/>
                    <a:lumOff val="5000"/>
                  </a:schemeClr>
                </a:solidFill>
                <a:latin typeface="Calibri"/>
              </a:endParaRPr>
            </a:p>
          </p:txBody>
        </p:sp>
        <p:grpSp>
          <p:nvGrpSpPr>
            <p:cNvPr id="10" name="Gruppe 28"/>
            <p:cNvGrpSpPr/>
            <p:nvPr/>
          </p:nvGrpSpPr>
          <p:grpSpPr>
            <a:xfrm>
              <a:off x="872248" y="2130354"/>
              <a:ext cx="7114162" cy="2633734"/>
              <a:chOff x="872248" y="2130354"/>
              <a:chExt cx="7114162" cy="2422187"/>
            </a:xfrm>
          </p:grpSpPr>
          <p:cxnSp>
            <p:nvCxnSpPr>
              <p:cNvPr id="11" name="Lige forbindelse 15"/>
              <p:cNvCxnSpPr/>
              <p:nvPr/>
            </p:nvCxnSpPr>
            <p:spPr>
              <a:xfrm rot="5400000">
                <a:off x="310991"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Lige forbindelse 17"/>
              <p:cNvCxnSpPr/>
              <p:nvPr/>
            </p:nvCxnSpPr>
            <p:spPr>
              <a:xfrm rot="5400000">
                <a:off x="-33398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Lige forbindelse 18"/>
              <p:cNvCxnSpPr/>
              <p:nvPr/>
            </p:nvCxnSpPr>
            <p:spPr>
              <a:xfrm rot="5400000">
                <a:off x="1600937"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Lige forbindelse 19"/>
              <p:cNvCxnSpPr/>
              <p:nvPr/>
            </p:nvCxnSpPr>
            <p:spPr>
              <a:xfrm rot="5400000">
                <a:off x="955964"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Lige forbindelse 20"/>
              <p:cNvCxnSpPr/>
              <p:nvPr/>
            </p:nvCxnSpPr>
            <p:spPr>
              <a:xfrm rot="5400000">
                <a:off x="2890883"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Lige forbindelse 21"/>
              <p:cNvCxnSpPr/>
              <p:nvPr/>
            </p:nvCxnSpPr>
            <p:spPr>
              <a:xfrm rot="5400000">
                <a:off x="2245910"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Lige forbindelse 22"/>
              <p:cNvCxnSpPr/>
              <p:nvPr/>
            </p:nvCxnSpPr>
            <p:spPr>
              <a:xfrm rot="5400000">
                <a:off x="4180829"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Lige forbindelse 23"/>
              <p:cNvCxnSpPr/>
              <p:nvPr/>
            </p:nvCxnSpPr>
            <p:spPr>
              <a:xfrm rot="5400000">
                <a:off x="3535856"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Lige forbindelse 24"/>
              <p:cNvCxnSpPr/>
              <p:nvPr/>
            </p:nvCxnSpPr>
            <p:spPr>
              <a:xfrm rot="5400000">
                <a:off x="5470775"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Lige forbindelse 25"/>
              <p:cNvCxnSpPr/>
              <p:nvPr/>
            </p:nvCxnSpPr>
            <p:spPr>
              <a:xfrm rot="5400000">
                <a:off x="482580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Lige forbindelse 26"/>
              <p:cNvCxnSpPr/>
              <p:nvPr/>
            </p:nvCxnSpPr>
            <p:spPr>
              <a:xfrm rot="5400000">
                <a:off x="6770452"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Lige forbindelse 27"/>
              <p:cNvCxnSpPr/>
              <p:nvPr/>
            </p:nvCxnSpPr>
            <p:spPr>
              <a:xfrm rot="5400000">
                <a:off x="6115748" y="3336584"/>
                <a:ext cx="2422187" cy="97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Pentagon 22"/>
          <p:cNvSpPr/>
          <p:nvPr/>
        </p:nvSpPr>
        <p:spPr>
          <a:xfrm>
            <a:off x="722262" y="2594711"/>
            <a:ext cx="741696"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24" name="Tekstboks 33"/>
          <p:cNvSpPr txBox="1"/>
          <p:nvPr/>
        </p:nvSpPr>
        <p:spPr>
          <a:xfrm>
            <a:off x="683568" y="2610961"/>
            <a:ext cx="809594" cy="261610"/>
          </a:xfrm>
          <a:prstGeom prst="rect">
            <a:avLst/>
          </a:prstGeom>
          <a:noFill/>
        </p:spPr>
        <p:txBody>
          <a:bodyPr wrap="square" rtlCol="0">
            <a:spAutoFit/>
          </a:bodyPr>
          <a:lstStyle/>
          <a:p>
            <a:r>
              <a:rPr lang="da-DK" sz="1100" dirty="0">
                <a:solidFill>
                  <a:schemeClr val="tx1">
                    <a:lumMod val="65000"/>
                    <a:lumOff val="35000"/>
                  </a:schemeClr>
                </a:solidFill>
                <a:latin typeface="+mn-lt"/>
              </a:rPr>
              <a:t>C</a:t>
            </a:r>
            <a:r>
              <a:rPr lang="da-DK" sz="1100" dirty="0" smtClean="0">
                <a:solidFill>
                  <a:schemeClr val="tx1">
                    <a:lumMod val="65000"/>
                    <a:lumOff val="35000"/>
                  </a:schemeClr>
                </a:solidFill>
                <a:latin typeface="+mn-lt"/>
              </a:rPr>
              <a:t>omment</a:t>
            </a:r>
            <a:endParaRPr lang="da-DK" sz="1100" dirty="0">
              <a:solidFill>
                <a:schemeClr val="tx1">
                  <a:lumMod val="65000"/>
                  <a:lumOff val="35000"/>
                </a:schemeClr>
              </a:solidFill>
              <a:latin typeface="+mn-lt"/>
            </a:endParaRPr>
          </a:p>
        </p:txBody>
      </p:sp>
      <p:sp>
        <p:nvSpPr>
          <p:cNvPr id="31" name="Tekstboks 43"/>
          <p:cNvSpPr txBox="1"/>
          <p:nvPr/>
        </p:nvSpPr>
        <p:spPr>
          <a:xfrm>
            <a:off x="6286613" y="2047402"/>
            <a:ext cx="460382" cy="307777"/>
          </a:xfrm>
          <a:prstGeom prst="rect">
            <a:avLst/>
          </a:prstGeom>
          <a:noFill/>
        </p:spPr>
        <p:txBody>
          <a:bodyPr wrap="none" rtlCol="0">
            <a:spAutoFit/>
          </a:bodyPr>
          <a:lstStyle/>
          <a:p>
            <a:pPr algn="ctr"/>
            <a:r>
              <a:rPr lang="da-DK" sz="1400" dirty="0" err="1" smtClean="0">
                <a:solidFill>
                  <a:schemeClr val="bg1"/>
                </a:solidFill>
              </a:rPr>
              <a:t>Dec</a:t>
            </a:r>
            <a:endParaRPr lang="da-DK" sz="1400" dirty="0">
              <a:solidFill>
                <a:schemeClr val="bg1"/>
              </a:solidFill>
            </a:endParaRPr>
          </a:p>
        </p:txBody>
      </p:sp>
      <p:sp>
        <p:nvSpPr>
          <p:cNvPr id="32" name="Tekstboks 44"/>
          <p:cNvSpPr txBox="1"/>
          <p:nvPr/>
        </p:nvSpPr>
        <p:spPr>
          <a:xfrm>
            <a:off x="5012293" y="2047402"/>
            <a:ext cx="439544" cy="307777"/>
          </a:xfrm>
          <a:prstGeom prst="rect">
            <a:avLst/>
          </a:prstGeom>
          <a:noFill/>
        </p:spPr>
        <p:txBody>
          <a:bodyPr wrap="none" rtlCol="0">
            <a:spAutoFit/>
          </a:bodyPr>
          <a:lstStyle/>
          <a:p>
            <a:pPr algn="ctr"/>
            <a:r>
              <a:rPr lang="da-DK" sz="1400" dirty="0" err="1" smtClean="0">
                <a:solidFill>
                  <a:schemeClr val="bg1"/>
                </a:solidFill>
              </a:rPr>
              <a:t>Oct</a:t>
            </a:r>
            <a:endParaRPr lang="da-DK" sz="1400" dirty="0">
              <a:solidFill>
                <a:schemeClr val="bg1"/>
              </a:solidFill>
            </a:endParaRPr>
          </a:p>
        </p:txBody>
      </p:sp>
      <p:sp>
        <p:nvSpPr>
          <p:cNvPr id="33" name="Tekstboks 45"/>
          <p:cNvSpPr txBox="1"/>
          <p:nvPr/>
        </p:nvSpPr>
        <p:spPr>
          <a:xfrm>
            <a:off x="4355677" y="2047402"/>
            <a:ext cx="450764" cy="307777"/>
          </a:xfrm>
          <a:prstGeom prst="rect">
            <a:avLst/>
          </a:prstGeom>
          <a:noFill/>
        </p:spPr>
        <p:txBody>
          <a:bodyPr wrap="none" rtlCol="0">
            <a:spAutoFit/>
          </a:bodyPr>
          <a:lstStyle/>
          <a:p>
            <a:pPr algn="ctr"/>
            <a:r>
              <a:rPr lang="da-DK" sz="1400" dirty="0" err="1" smtClean="0">
                <a:solidFill>
                  <a:schemeClr val="bg1"/>
                </a:solidFill>
              </a:rPr>
              <a:t>Sep</a:t>
            </a:r>
            <a:endParaRPr lang="da-DK" sz="1400" dirty="0">
              <a:solidFill>
                <a:schemeClr val="bg1"/>
              </a:solidFill>
            </a:endParaRPr>
          </a:p>
        </p:txBody>
      </p:sp>
      <p:sp>
        <p:nvSpPr>
          <p:cNvPr id="34" name="Tekstboks 46"/>
          <p:cNvSpPr txBox="1"/>
          <p:nvPr/>
        </p:nvSpPr>
        <p:spPr>
          <a:xfrm>
            <a:off x="3705817" y="2047402"/>
            <a:ext cx="468398" cy="307777"/>
          </a:xfrm>
          <a:prstGeom prst="rect">
            <a:avLst/>
          </a:prstGeom>
          <a:noFill/>
        </p:spPr>
        <p:txBody>
          <a:bodyPr wrap="none" rtlCol="0">
            <a:spAutoFit/>
          </a:bodyPr>
          <a:lstStyle/>
          <a:p>
            <a:pPr algn="ctr"/>
            <a:r>
              <a:rPr lang="da-DK" sz="1400" dirty="0" err="1" smtClean="0">
                <a:solidFill>
                  <a:schemeClr val="bg1"/>
                </a:solidFill>
              </a:rPr>
              <a:t>Aug</a:t>
            </a:r>
            <a:endParaRPr lang="da-DK" sz="1400" dirty="0">
              <a:solidFill>
                <a:schemeClr val="bg1"/>
              </a:solidFill>
            </a:endParaRPr>
          </a:p>
        </p:txBody>
      </p:sp>
      <p:sp>
        <p:nvSpPr>
          <p:cNvPr id="35" name="Tekstboks 47"/>
          <p:cNvSpPr txBox="1"/>
          <p:nvPr/>
        </p:nvSpPr>
        <p:spPr>
          <a:xfrm>
            <a:off x="3058929" y="2047402"/>
            <a:ext cx="460382" cy="307777"/>
          </a:xfrm>
          <a:prstGeom prst="rect">
            <a:avLst/>
          </a:prstGeom>
          <a:noFill/>
        </p:spPr>
        <p:txBody>
          <a:bodyPr wrap="none" rtlCol="0">
            <a:spAutoFit/>
          </a:bodyPr>
          <a:lstStyle/>
          <a:p>
            <a:pPr algn="ctr"/>
            <a:r>
              <a:rPr lang="da-DK" sz="1400" dirty="0" err="1" smtClean="0">
                <a:solidFill>
                  <a:schemeClr val="bg1"/>
                </a:solidFill>
              </a:rPr>
              <a:t>July</a:t>
            </a:r>
            <a:endParaRPr lang="da-DK" sz="1400" dirty="0">
              <a:solidFill>
                <a:schemeClr val="bg1"/>
              </a:solidFill>
            </a:endParaRPr>
          </a:p>
        </p:txBody>
      </p:sp>
      <p:sp>
        <p:nvSpPr>
          <p:cNvPr id="36" name="Tekstboks 48"/>
          <p:cNvSpPr txBox="1"/>
          <p:nvPr/>
        </p:nvSpPr>
        <p:spPr>
          <a:xfrm>
            <a:off x="2373941" y="2047402"/>
            <a:ext cx="521297" cy="307777"/>
          </a:xfrm>
          <a:prstGeom prst="rect">
            <a:avLst/>
          </a:prstGeom>
          <a:noFill/>
        </p:spPr>
        <p:txBody>
          <a:bodyPr wrap="none" rtlCol="0">
            <a:spAutoFit/>
          </a:bodyPr>
          <a:lstStyle/>
          <a:p>
            <a:pPr algn="ctr"/>
            <a:r>
              <a:rPr lang="da-DK" sz="1400" dirty="0" smtClean="0">
                <a:solidFill>
                  <a:schemeClr val="bg1"/>
                </a:solidFill>
              </a:rPr>
              <a:t>June</a:t>
            </a:r>
            <a:endParaRPr lang="da-DK" sz="1400" dirty="0">
              <a:solidFill>
                <a:schemeClr val="bg1"/>
              </a:solidFill>
            </a:endParaRPr>
          </a:p>
        </p:txBody>
      </p:sp>
      <p:sp>
        <p:nvSpPr>
          <p:cNvPr id="37" name="Tekstboks 49"/>
          <p:cNvSpPr txBox="1"/>
          <p:nvPr/>
        </p:nvSpPr>
        <p:spPr>
          <a:xfrm>
            <a:off x="1054825" y="2047402"/>
            <a:ext cx="529312" cy="307777"/>
          </a:xfrm>
          <a:prstGeom prst="rect">
            <a:avLst/>
          </a:prstGeom>
          <a:noFill/>
        </p:spPr>
        <p:txBody>
          <a:bodyPr wrap="none" rtlCol="0">
            <a:spAutoFit/>
          </a:bodyPr>
          <a:lstStyle/>
          <a:p>
            <a:pPr algn="ctr"/>
            <a:r>
              <a:rPr lang="da-DK" sz="1400" dirty="0" smtClean="0">
                <a:solidFill>
                  <a:schemeClr val="bg1"/>
                </a:solidFill>
              </a:rPr>
              <a:t>April</a:t>
            </a:r>
            <a:endParaRPr lang="da-DK" sz="1400" dirty="0">
              <a:solidFill>
                <a:schemeClr val="bg1"/>
              </a:solidFill>
            </a:endParaRPr>
          </a:p>
        </p:txBody>
      </p:sp>
      <p:sp>
        <p:nvSpPr>
          <p:cNvPr id="38" name="Tekstboks 50"/>
          <p:cNvSpPr txBox="1"/>
          <p:nvPr/>
        </p:nvSpPr>
        <p:spPr>
          <a:xfrm>
            <a:off x="373561" y="2047402"/>
            <a:ext cx="654923" cy="307777"/>
          </a:xfrm>
          <a:prstGeom prst="rect">
            <a:avLst/>
          </a:prstGeom>
          <a:noFill/>
        </p:spPr>
        <p:txBody>
          <a:bodyPr wrap="none" rtlCol="0">
            <a:spAutoFit/>
          </a:bodyPr>
          <a:lstStyle/>
          <a:p>
            <a:pPr algn="ctr"/>
            <a:r>
              <a:rPr lang="da-DK" sz="1400" dirty="0" smtClean="0">
                <a:solidFill>
                  <a:schemeClr val="bg1"/>
                </a:solidFill>
              </a:rPr>
              <a:t>March</a:t>
            </a:r>
            <a:endParaRPr lang="da-DK" sz="1400" dirty="0">
              <a:solidFill>
                <a:schemeClr val="bg1"/>
              </a:solidFill>
            </a:endParaRPr>
          </a:p>
        </p:txBody>
      </p:sp>
      <p:sp>
        <p:nvSpPr>
          <p:cNvPr id="41" name="Tekstboks 53"/>
          <p:cNvSpPr txBox="1"/>
          <p:nvPr/>
        </p:nvSpPr>
        <p:spPr>
          <a:xfrm>
            <a:off x="1632363" y="2047402"/>
            <a:ext cx="503536" cy="307777"/>
          </a:xfrm>
          <a:prstGeom prst="rect">
            <a:avLst/>
          </a:prstGeom>
          <a:noFill/>
        </p:spPr>
        <p:txBody>
          <a:bodyPr wrap="none" rtlCol="0">
            <a:spAutoFit/>
          </a:bodyPr>
          <a:lstStyle/>
          <a:p>
            <a:pPr algn="ctr"/>
            <a:r>
              <a:rPr lang="da-DK" sz="1400" dirty="0" smtClean="0">
                <a:solidFill>
                  <a:schemeClr val="bg1"/>
                </a:solidFill>
              </a:rPr>
              <a:t>May</a:t>
            </a:r>
            <a:endParaRPr lang="da-DK" sz="1400" dirty="0">
              <a:solidFill>
                <a:schemeClr val="bg1"/>
              </a:solidFill>
            </a:endParaRPr>
          </a:p>
        </p:txBody>
      </p:sp>
      <p:sp>
        <p:nvSpPr>
          <p:cNvPr id="42" name="Tekstboks 54"/>
          <p:cNvSpPr txBox="1"/>
          <p:nvPr/>
        </p:nvSpPr>
        <p:spPr>
          <a:xfrm>
            <a:off x="5632969" y="2047402"/>
            <a:ext cx="475643" cy="307777"/>
          </a:xfrm>
          <a:prstGeom prst="rect">
            <a:avLst/>
          </a:prstGeom>
          <a:noFill/>
        </p:spPr>
        <p:txBody>
          <a:bodyPr wrap="none" rtlCol="0">
            <a:spAutoFit/>
          </a:bodyPr>
          <a:lstStyle/>
          <a:p>
            <a:pPr algn="ctr"/>
            <a:r>
              <a:rPr lang="da-DK" sz="1400" dirty="0" err="1" smtClean="0">
                <a:solidFill>
                  <a:schemeClr val="bg1"/>
                </a:solidFill>
              </a:rPr>
              <a:t>Nov</a:t>
            </a:r>
            <a:endParaRPr lang="da-DK" sz="1400" dirty="0">
              <a:solidFill>
                <a:schemeClr val="bg1"/>
              </a:solidFill>
            </a:endParaRPr>
          </a:p>
        </p:txBody>
      </p:sp>
      <p:sp>
        <p:nvSpPr>
          <p:cNvPr id="45" name="Pentagon 44"/>
          <p:cNvSpPr/>
          <p:nvPr/>
        </p:nvSpPr>
        <p:spPr>
          <a:xfrm>
            <a:off x="377955" y="5138985"/>
            <a:ext cx="8442517" cy="2472883"/>
          </a:xfrm>
          <a:prstGeom prst="homePlate">
            <a:avLst>
              <a:gd name="adj" fmla="val 31841"/>
            </a:avLst>
          </a:prstGeom>
          <a:gradFill flip="none" rotWithShape="1">
            <a:gsLst>
              <a:gs pos="0">
                <a:srgbClr val="020000">
                  <a:alpha val="11000"/>
                </a:srgbClr>
              </a:gs>
              <a:gs pos="60000">
                <a:srgbClr val="FFFFFF">
                  <a:alpha val="0"/>
                </a:srgbClr>
              </a:gs>
            </a:gsLst>
            <a:lin ang="5400000" scaled="1"/>
            <a:tileRect/>
          </a:gradFill>
          <a:ln w="9525" cap="flat" cmpd="sng" algn="ctr">
            <a:noFill/>
            <a:prstDash val="solid"/>
          </a:ln>
          <a:effectLst/>
        </p:spPr>
        <p:txBody>
          <a:bodyPr anchor="ctr"/>
          <a:lstStyle/>
          <a:p>
            <a:pPr algn="ctr">
              <a:defRPr/>
            </a:pPr>
            <a:endParaRPr lang="da-DK" kern="0" noProof="1">
              <a:solidFill>
                <a:sysClr val="window" lastClr="FFFFFF"/>
              </a:solidFill>
              <a:latin typeface="Calibri"/>
            </a:endParaRPr>
          </a:p>
        </p:txBody>
      </p:sp>
      <p:sp>
        <p:nvSpPr>
          <p:cNvPr id="43" name="Pentagon 42"/>
          <p:cNvSpPr/>
          <p:nvPr/>
        </p:nvSpPr>
        <p:spPr>
          <a:xfrm>
            <a:off x="675737" y="4129332"/>
            <a:ext cx="1994266"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1" name="Tekstboks 35"/>
          <p:cNvSpPr txBox="1"/>
          <p:nvPr/>
        </p:nvSpPr>
        <p:spPr>
          <a:xfrm>
            <a:off x="713887" y="4155577"/>
            <a:ext cx="154438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Topology</a:t>
            </a:r>
            <a:endParaRPr lang="da-DK" sz="1100" dirty="0">
              <a:solidFill>
                <a:schemeClr val="tx1">
                  <a:lumMod val="65000"/>
                  <a:lumOff val="35000"/>
                </a:schemeClr>
              </a:solidFill>
              <a:latin typeface="+mn-lt"/>
            </a:endParaRPr>
          </a:p>
        </p:txBody>
      </p:sp>
      <p:sp>
        <p:nvSpPr>
          <p:cNvPr id="3" name="Rectangle 2"/>
          <p:cNvSpPr/>
          <p:nvPr/>
        </p:nvSpPr>
        <p:spPr bwMode="auto">
          <a:xfrm>
            <a:off x="90878" y="2601020"/>
            <a:ext cx="648179" cy="32487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52" name="Tekstboks 33"/>
          <p:cNvSpPr txBox="1"/>
          <p:nvPr/>
        </p:nvSpPr>
        <p:spPr>
          <a:xfrm>
            <a:off x="52163" y="2644571"/>
            <a:ext cx="56938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CS v2</a:t>
            </a:r>
            <a:endParaRPr lang="da-DK" sz="1100" dirty="0">
              <a:solidFill>
                <a:schemeClr val="tx1">
                  <a:lumMod val="65000"/>
                  <a:lumOff val="35000"/>
                </a:schemeClr>
              </a:solidFill>
              <a:latin typeface="+mn-lt"/>
            </a:endParaRPr>
          </a:p>
        </p:txBody>
      </p:sp>
      <p:sp>
        <p:nvSpPr>
          <p:cNvPr id="53" name="Pentagon 52"/>
          <p:cNvSpPr/>
          <p:nvPr/>
        </p:nvSpPr>
        <p:spPr>
          <a:xfrm>
            <a:off x="1475656" y="2594400"/>
            <a:ext cx="459009" cy="288745"/>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4" name="Tekstboks 35"/>
          <p:cNvSpPr txBox="1"/>
          <p:nvPr/>
        </p:nvSpPr>
        <p:spPr>
          <a:xfrm>
            <a:off x="1508657" y="2611943"/>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58" name="Pentagon 57"/>
          <p:cNvSpPr/>
          <p:nvPr/>
        </p:nvSpPr>
        <p:spPr>
          <a:xfrm>
            <a:off x="3790775" y="4131050"/>
            <a:ext cx="1306891"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59" name="Tekstboks 33"/>
          <p:cNvSpPr txBox="1"/>
          <p:nvPr/>
        </p:nvSpPr>
        <p:spPr>
          <a:xfrm>
            <a:off x="4027204" y="4155577"/>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60" name="Pentagon 59"/>
          <p:cNvSpPr/>
          <p:nvPr/>
        </p:nvSpPr>
        <p:spPr>
          <a:xfrm>
            <a:off x="5133352" y="4127335"/>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1" name="Tekstboks 35"/>
          <p:cNvSpPr txBox="1"/>
          <p:nvPr/>
        </p:nvSpPr>
        <p:spPr>
          <a:xfrm>
            <a:off x="5144833" y="4148311"/>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63" name="Rectangle 62"/>
          <p:cNvSpPr/>
          <p:nvPr/>
        </p:nvSpPr>
        <p:spPr bwMode="auto">
          <a:xfrm>
            <a:off x="84073" y="4127414"/>
            <a:ext cx="644313" cy="30348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64" name="Tekstboks 33"/>
          <p:cNvSpPr txBox="1"/>
          <p:nvPr/>
        </p:nvSpPr>
        <p:spPr>
          <a:xfrm>
            <a:off x="30267" y="4166197"/>
            <a:ext cx="506870"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Topo</a:t>
            </a:r>
            <a:endParaRPr lang="da-DK" sz="1100" dirty="0">
              <a:solidFill>
                <a:schemeClr val="tx1">
                  <a:lumMod val="65000"/>
                  <a:lumOff val="35000"/>
                </a:schemeClr>
              </a:solidFill>
              <a:latin typeface="+mn-lt"/>
            </a:endParaRPr>
          </a:p>
        </p:txBody>
      </p:sp>
      <p:sp>
        <p:nvSpPr>
          <p:cNvPr id="65" name="Pentagon 64"/>
          <p:cNvSpPr/>
          <p:nvPr/>
        </p:nvSpPr>
        <p:spPr>
          <a:xfrm>
            <a:off x="703917" y="3631489"/>
            <a:ext cx="1327519"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6" name="Tekstboks 35"/>
          <p:cNvSpPr txBox="1"/>
          <p:nvPr/>
        </p:nvSpPr>
        <p:spPr>
          <a:xfrm>
            <a:off x="683568" y="3647849"/>
            <a:ext cx="106528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Agee NSI AAI</a:t>
            </a:r>
            <a:endParaRPr lang="da-DK" sz="1100" dirty="0">
              <a:solidFill>
                <a:schemeClr val="tx1">
                  <a:lumMod val="65000"/>
                  <a:lumOff val="35000"/>
                </a:schemeClr>
              </a:solidFill>
              <a:latin typeface="+mn-lt"/>
            </a:endParaRPr>
          </a:p>
        </p:txBody>
      </p:sp>
      <p:sp>
        <p:nvSpPr>
          <p:cNvPr id="67" name="Pentagon 66"/>
          <p:cNvSpPr/>
          <p:nvPr/>
        </p:nvSpPr>
        <p:spPr>
          <a:xfrm>
            <a:off x="3327609" y="3624238"/>
            <a:ext cx="1074224"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68" name="Tekstboks 33"/>
          <p:cNvSpPr txBox="1"/>
          <p:nvPr/>
        </p:nvSpPr>
        <p:spPr>
          <a:xfrm>
            <a:off x="3435643" y="3649846"/>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a:t>
            </a:r>
            <a:r>
              <a:rPr lang="da-DK" sz="1100" dirty="0" smtClean="0">
                <a:solidFill>
                  <a:schemeClr val="tx1">
                    <a:lumMod val="65000"/>
                    <a:lumOff val="35000"/>
                  </a:schemeClr>
                </a:solidFill>
                <a:latin typeface="+mn-lt"/>
              </a:rPr>
              <a:t>omments</a:t>
            </a:r>
            <a:endParaRPr lang="da-DK" sz="1100" dirty="0">
              <a:solidFill>
                <a:schemeClr val="tx1">
                  <a:lumMod val="65000"/>
                  <a:lumOff val="35000"/>
                </a:schemeClr>
              </a:solidFill>
              <a:latin typeface="+mn-lt"/>
            </a:endParaRPr>
          </a:p>
        </p:txBody>
      </p:sp>
      <p:sp>
        <p:nvSpPr>
          <p:cNvPr id="69" name="Pentagon 68"/>
          <p:cNvSpPr/>
          <p:nvPr/>
        </p:nvSpPr>
        <p:spPr>
          <a:xfrm>
            <a:off x="4435493" y="3632948"/>
            <a:ext cx="459009" cy="28311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70" name="Tekstboks 35"/>
          <p:cNvSpPr txBox="1"/>
          <p:nvPr/>
        </p:nvSpPr>
        <p:spPr>
          <a:xfrm>
            <a:off x="4431183" y="3642552"/>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72" name="Rectangle 71"/>
          <p:cNvSpPr/>
          <p:nvPr/>
        </p:nvSpPr>
        <p:spPr bwMode="auto">
          <a:xfrm>
            <a:off x="107309" y="3631489"/>
            <a:ext cx="631748" cy="30156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73" name="Tekstboks 33"/>
          <p:cNvSpPr txBox="1"/>
          <p:nvPr/>
        </p:nvSpPr>
        <p:spPr>
          <a:xfrm>
            <a:off x="53503" y="3668355"/>
            <a:ext cx="412292"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AAI</a:t>
            </a:r>
            <a:endParaRPr lang="da-DK" sz="1100" dirty="0">
              <a:solidFill>
                <a:schemeClr val="tx1">
                  <a:lumMod val="65000"/>
                  <a:lumOff val="35000"/>
                </a:schemeClr>
              </a:solidFill>
              <a:latin typeface="+mn-lt"/>
            </a:endParaRPr>
          </a:p>
        </p:txBody>
      </p:sp>
      <p:sp>
        <p:nvSpPr>
          <p:cNvPr id="74" name="Pentagon 73"/>
          <p:cNvSpPr/>
          <p:nvPr/>
        </p:nvSpPr>
        <p:spPr>
          <a:xfrm>
            <a:off x="681850" y="3099233"/>
            <a:ext cx="984459"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75" name="Tekstboks 35"/>
          <p:cNvSpPr txBox="1"/>
          <p:nvPr/>
        </p:nvSpPr>
        <p:spPr>
          <a:xfrm>
            <a:off x="691483" y="3048635"/>
            <a:ext cx="847241" cy="415498"/>
          </a:xfrm>
          <a:prstGeom prst="rect">
            <a:avLst/>
          </a:prstGeom>
          <a:noFill/>
        </p:spPr>
        <p:txBody>
          <a:bodyPr wrap="square" rtlCol="0">
            <a:spAutoFit/>
          </a:bodyPr>
          <a:lstStyle/>
          <a:p>
            <a:r>
              <a:rPr lang="da-DK" sz="1050" dirty="0" smtClean="0">
                <a:solidFill>
                  <a:schemeClr val="tx1">
                    <a:lumMod val="65000"/>
                    <a:lumOff val="35000"/>
                  </a:schemeClr>
                </a:solidFill>
                <a:latin typeface="+mn-lt"/>
              </a:rPr>
              <a:t>Agree</a:t>
            </a:r>
          </a:p>
          <a:p>
            <a:r>
              <a:rPr lang="da-DK" sz="1050" dirty="0" smtClean="0">
                <a:solidFill>
                  <a:schemeClr val="tx1">
                    <a:lumMod val="65000"/>
                    <a:lumOff val="35000"/>
                  </a:schemeClr>
                </a:solidFill>
                <a:latin typeface="+mn-lt"/>
              </a:rPr>
              <a:t>NSA Discr.</a:t>
            </a:r>
            <a:endParaRPr lang="da-DK" sz="1050" dirty="0">
              <a:solidFill>
                <a:schemeClr val="tx1">
                  <a:lumMod val="65000"/>
                  <a:lumOff val="35000"/>
                </a:schemeClr>
              </a:solidFill>
              <a:latin typeface="+mn-lt"/>
            </a:endParaRPr>
          </a:p>
        </p:txBody>
      </p:sp>
      <p:sp>
        <p:nvSpPr>
          <p:cNvPr id="81" name="Rectangle 80"/>
          <p:cNvSpPr/>
          <p:nvPr/>
        </p:nvSpPr>
        <p:spPr bwMode="auto">
          <a:xfrm>
            <a:off x="84804" y="3092197"/>
            <a:ext cx="649235" cy="2997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82" name="Tekstboks 33"/>
          <p:cNvSpPr txBox="1"/>
          <p:nvPr/>
        </p:nvSpPr>
        <p:spPr>
          <a:xfrm>
            <a:off x="30998" y="3118682"/>
            <a:ext cx="766557"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NSA </a:t>
            </a:r>
            <a:r>
              <a:rPr lang="da-DK" sz="1100" dirty="0">
                <a:solidFill>
                  <a:schemeClr val="tx1">
                    <a:lumMod val="65000"/>
                    <a:lumOff val="35000"/>
                  </a:schemeClr>
                </a:solidFill>
                <a:latin typeface="+mn-lt"/>
              </a:rPr>
              <a:t>d</a:t>
            </a:r>
            <a:r>
              <a:rPr lang="da-DK" sz="1100" dirty="0" smtClean="0">
                <a:solidFill>
                  <a:schemeClr val="tx1">
                    <a:lumMod val="65000"/>
                    <a:lumOff val="35000"/>
                  </a:schemeClr>
                </a:solidFill>
                <a:latin typeface="+mn-lt"/>
              </a:rPr>
              <a:t>isc</a:t>
            </a:r>
            <a:endParaRPr lang="da-DK" sz="1100" dirty="0">
              <a:solidFill>
                <a:schemeClr val="tx1">
                  <a:lumMod val="65000"/>
                  <a:lumOff val="35000"/>
                </a:schemeClr>
              </a:solidFill>
              <a:latin typeface="+mn-lt"/>
            </a:endParaRPr>
          </a:p>
        </p:txBody>
      </p:sp>
      <p:sp>
        <p:nvSpPr>
          <p:cNvPr id="85" name="Pentagon 84"/>
          <p:cNvSpPr/>
          <p:nvPr/>
        </p:nvSpPr>
        <p:spPr>
          <a:xfrm>
            <a:off x="2032645" y="3629782"/>
            <a:ext cx="1280497"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86" name="Tekstboks 35"/>
          <p:cNvSpPr txBox="1"/>
          <p:nvPr/>
        </p:nvSpPr>
        <p:spPr>
          <a:xfrm>
            <a:off x="2212991" y="3642875"/>
            <a:ext cx="984079"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Document</a:t>
            </a:r>
            <a:endParaRPr lang="da-DK" sz="1100" dirty="0">
              <a:solidFill>
                <a:schemeClr val="tx1">
                  <a:lumMod val="65000"/>
                  <a:lumOff val="35000"/>
                </a:schemeClr>
              </a:solidFill>
              <a:latin typeface="+mn-lt"/>
            </a:endParaRPr>
          </a:p>
        </p:txBody>
      </p:sp>
      <p:sp>
        <p:nvSpPr>
          <p:cNvPr id="87" name="Flowchart: Decision 86"/>
          <p:cNvSpPr/>
          <p:nvPr/>
        </p:nvSpPr>
        <p:spPr bwMode="auto">
          <a:xfrm>
            <a:off x="1855095" y="2619823"/>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1" name="Pentagon 90"/>
          <p:cNvSpPr/>
          <p:nvPr/>
        </p:nvSpPr>
        <p:spPr>
          <a:xfrm>
            <a:off x="2680922" y="4135128"/>
            <a:ext cx="1046776"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93" name="Tekstboks 35"/>
          <p:cNvSpPr txBox="1"/>
          <p:nvPr/>
        </p:nvSpPr>
        <p:spPr>
          <a:xfrm>
            <a:off x="2744615" y="4150305"/>
            <a:ext cx="918014"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95" name="Flowchart: Decision 94"/>
          <p:cNvSpPr/>
          <p:nvPr/>
        </p:nvSpPr>
        <p:spPr bwMode="auto">
          <a:xfrm>
            <a:off x="1122209" y="5661248"/>
            <a:ext cx="288032" cy="288032"/>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6" name="Tekstboks 33"/>
          <p:cNvSpPr txBox="1"/>
          <p:nvPr/>
        </p:nvSpPr>
        <p:spPr>
          <a:xfrm>
            <a:off x="1531553" y="5647168"/>
            <a:ext cx="856325" cy="276999"/>
          </a:xfrm>
          <a:prstGeom prst="rect">
            <a:avLst/>
          </a:prstGeom>
          <a:noFill/>
        </p:spPr>
        <p:txBody>
          <a:bodyPr wrap="none" rtlCol="0">
            <a:spAutoFit/>
          </a:bodyPr>
          <a:lstStyle/>
          <a:p>
            <a:r>
              <a:rPr lang="da-DK" sz="1200" dirty="0" smtClean="0">
                <a:solidFill>
                  <a:schemeClr val="tx1">
                    <a:lumMod val="65000"/>
                    <a:lumOff val="35000"/>
                  </a:schemeClr>
                </a:solidFill>
              </a:rPr>
              <a:t>Published</a:t>
            </a:r>
            <a:endParaRPr lang="da-DK" sz="1200" dirty="0">
              <a:solidFill>
                <a:schemeClr val="tx1">
                  <a:lumMod val="65000"/>
                  <a:lumOff val="35000"/>
                </a:schemeClr>
              </a:solidFill>
            </a:endParaRPr>
          </a:p>
        </p:txBody>
      </p:sp>
      <p:sp>
        <p:nvSpPr>
          <p:cNvPr id="97" name="Flowchart: Decision 96"/>
          <p:cNvSpPr/>
          <p:nvPr/>
        </p:nvSpPr>
        <p:spPr bwMode="auto">
          <a:xfrm>
            <a:off x="1115616" y="5317336"/>
            <a:ext cx="288032" cy="288032"/>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8" name="Tekstboks 33"/>
          <p:cNvSpPr txBox="1"/>
          <p:nvPr/>
        </p:nvSpPr>
        <p:spPr>
          <a:xfrm>
            <a:off x="1522853" y="5324453"/>
            <a:ext cx="2161169" cy="276999"/>
          </a:xfrm>
          <a:prstGeom prst="rect">
            <a:avLst/>
          </a:prstGeom>
          <a:noFill/>
        </p:spPr>
        <p:txBody>
          <a:bodyPr wrap="none" rtlCol="0">
            <a:spAutoFit/>
          </a:bodyPr>
          <a:lstStyle/>
          <a:p>
            <a:r>
              <a:rPr lang="da-DK" sz="1200" dirty="0" smtClean="0">
                <a:solidFill>
                  <a:schemeClr val="tx1">
                    <a:lumMod val="65000"/>
                    <a:lumOff val="35000"/>
                  </a:schemeClr>
                </a:solidFill>
              </a:rPr>
              <a:t>Begin public comment period</a:t>
            </a:r>
            <a:endParaRPr lang="da-DK" sz="1200" dirty="0">
              <a:solidFill>
                <a:schemeClr val="tx1">
                  <a:lumMod val="65000"/>
                  <a:lumOff val="35000"/>
                </a:schemeClr>
              </a:solidFill>
            </a:endParaRPr>
          </a:p>
        </p:txBody>
      </p:sp>
      <p:sp>
        <p:nvSpPr>
          <p:cNvPr id="99" name="Flowchart: Decision 98"/>
          <p:cNvSpPr/>
          <p:nvPr/>
        </p:nvSpPr>
        <p:spPr bwMode="auto">
          <a:xfrm>
            <a:off x="3206289" y="3644618"/>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0" name="Flowchart: Decision 99"/>
          <p:cNvSpPr/>
          <p:nvPr/>
        </p:nvSpPr>
        <p:spPr bwMode="auto">
          <a:xfrm>
            <a:off x="3629750" y="4139144"/>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2" name="Flowchart: Decision 101"/>
          <p:cNvSpPr/>
          <p:nvPr/>
        </p:nvSpPr>
        <p:spPr bwMode="auto">
          <a:xfrm>
            <a:off x="4788024" y="3647083"/>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3" name="Flowchart: Decision 102"/>
          <p:cNvSpPr/>
          <p:nvPr/>
        </p:nvSpPr>
        <p:spPr bwMode="auto">
          <a:xfrm>
            <a:off x="5508104" y="4155384"/>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05" name="Rectangle 104"/>
          <p:cNvSpPr/>
          <p:nvPr/>
        </p:nvSpPr>
        <p:spPr bwMode="auto">
          <a:xfrm>
            <a:off x="91457" y="4635792"/>
            <a:ext cx="636052" cy="3053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endParaRPr kumimoji="0" lang="en-GB" sz="1100" b="0" i="0" u="none" strike="noStrike" cap="none" normalizeH="0" baseline="0" dirty="0" smtClean="0">
              <a:ln>
                <a:noFill/>
              </a:ln>
              <a:solidFill>
                <a:schemeClr val="tx1"/>
              </a:solidFill>
              <a:effectLst/>
              <a:latin typeface="+mn-lt"/>
              <a:ea typeface="ＭＳ Ｐゴシック" pitchFamily="1" charset="-128"/>
            </a:endParaRPr>
          </a:p>
        </p:txBody>
      </p:sp>
      <p:sp>
        <p:nvSpPr>
          <p:cNvPr id="106" name="Tekstboks 33"/>
          <p:cNvSpPr txBox="1"/>
          <p:nvPr/>
        </p:nvSpPr>
        <p:spPr>
          <a:xfrm>
            <a:off x="35496" y="4671460"/>
            <a:ext cx="678391" cy="261610"/>
          </a:xfrm>
          <a:prstGeom prst="rect">
            <a:avLst/>
          </a:prstGeom>
          <a:noFill/>
        </p:spPr>
        <p:txBody>
          <a:bodyPr wrap="none" rtlCol="0">
            <a:spAutoFit/>
          </a:bodyPr>
          <a:lstStyle/>
          <a:p>
            <a:r>
              <a:rPr lang="da-DK" sz="1100" dirty="0" smtClean="0">
                <a:solidFill>
                  <a:schemeClr val="tx1">
                    <a:lumMod val="65000"/>
                    <a:lumOff val="35000"/>
                  </a:schemeClr>
                </a:solidFill>
                <a:latin typeface="+mn-lt"/>
              </a:rPr>
              <a:t>NSI dist</a:t>
            </a:r>
            <a:endParaRPr lang="da-DK" sz="1100" dirty="0">
              <a:solidFill>
                <a:schemeClr val="tx1">
                  <a:lumMod val="65000"/>
                  <a:lumOff val="35000"/>
                </a:schemeClr>
              </a:solidFill>
              <a:latin typeface="+mn-lt"/>
            </a:endParaRPr>
          </a:p>
        </p:txBody>
      </p:sp>
      <p:sp>
        <p:nvSpPr>
          <p:cNvPr id="107" name="Pentagon 106"/>
          <p:cNvSpPr/>
          <p:nvPr/>
        </p:nvSpPr>
        <p:spPr>
          <a:xfrm>
            <a:off x="727114" y="4649459"/>
            <a:ext cx="4518078" cy="267433"/>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08" name="Tekstboks 35"/>
          <p:cNvSpPr txBox="1"/>
          <p:nvPr/>
        </p:nvSpPr>
        <p:spPr>
          <a:xfrm>
            <a:off x="1495967" y="4657443"/>
            <a:ext cx="3523562"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Agree NSI Document Distritubtion service</a:t>
            </a:r>
            <a:endParaRPr lang="da-DK" sz="1100" dirty="0">
              <a:solidFill>
                <a:schemeClr val="tx1">
                  <a:lumMod val="65000"/>
                  <a:lumOff val="35000"/>
                </a:schemeClr>
              </a:solidFill>
              <a:latin typeface="+mn-lt"/>
            </a:endParaRPr>
          </a:p>
        </p:txBody>
      </p:sp>
      <p:sp>
        <p:nvSpPr>
          <p:cNvPr id="117" name="Pentagon 116"/>
          <p:cNvSpPr/>
          <p:nvPr/>
        </p:nvSpPr>
        <p:spPr>
          <a:xfrm>
            <a:off x="2723363" y="3101488"/>
            <a:ext cx="1306891" cy="28951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18" name="Tekstboks 33"/>
          <p:cNvSpPr txBox="1"/>
          <p:nvPr/>
        </p:nvSpPr>
        <p:spPr>
          <a:xfrm>
            <a:off x="2985919" y="3126015"/>
            <a:ext cx="865943"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19" name="Pentagon 118"/>
          <p:cNvSpPr/>
          <p:nvPr/>
        </p:nvSpPr>
        <p:spPr>
          <a:xfrm>
            <a:off x="4065940" y="3106482"/>
            <a:ext cx="459009" cy="30038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0" name="Tekstboks 35"/>
          <p:cNvSpPr txBox="1"/>
          <p:nvPr/>
        </p:nvSpPr>
        <p:spPr>
          <a:xfrm>
            <a:off x="4077421" y="3127062"/>
            <a:ext cx="477444"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1" name="Pentagon 120"/>
          <p:cNvSpPr/>
          <p:nvPr/>
        </p:nvSpPr>
        <p:spPr>
          <a:xfrm>
            <a:off x="1691680" y="3105566"/>
            <a:ext cx="968605"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2" name="Tekstboks 35"/>
          <p:cNvSpPr txBox="1"/>
          <p:nvPr/>
        </p:nvSpPr>
        <p:spPr>
          <a:xfrm>
            <a:off x="1694621" y="3120743"/>
            <a:ext cx="918014"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123" name="Flowchart: Decision 122"/>
          <p:cNvSpPr/>
          <p:nvPr/>
        </p:nvSpPr>
        <p:spPr bwMode="auto">
          <a:xfrm>
            <a:off x="2562338" y="3109582"/>
            <a:ext cx="288032"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4" name="Flowchart: Decision 123"/>
          <p:cNvSpPr/>
          <p:nvPr/>
        </p:nvSpPr>
        <p:spPr bwMode="auto">
          <a:xfrm>
            <a:off x="4423274" y="3134531"/>
            <a:ext cx="288032"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25" name="Pentagon 124"/>
          <p:cNvSpPr/>
          <p:nvPr/>
        </p:nvSpPr>
        <p:spPr>
          <a:xfrm>
            <a:off x="6406479" y="4632077"/>
            <a:ext cx="1437580" cy="296948"/>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6" name="Tekstboks 33"/>
          <p:cNvSpPr txBox="1"/>
          <p:nvPr/>
        </p:nvSpPr>
        <p:spPr>
          <a:xfrm>
            <a:off x="6657831" y="4660319"/>
            <a:ext cx="952537" cy="261610"/>
          </a:xfrm>
          <a:prstGeom prst="rect">
            <a:avLst/>
          </a:prstGeom>
          <a:noFill/>
        </p:spPr>
        <p:txBody>
          <a:bodyPr wrap="none" rtlCol="0">
            <a:spAutoFit/>
          </a:bodyPr>
          <a:lstStyle/>
          <a:p>
            <a:r>
              <a:rPr lang="da-DK" sz="1100" dirty="0">
                <a:solidFill>
                  <a:schemeClr val="tx1">
                    <a:lumMod val="65000"/>
                    <a:lumOff val="35000"/>
                  </a:schemeClr>
                </a:solidFill>
                <a:latin typeface="+mn-lt"/>
              </a:rPr>
              <a:t>Comments</a:t>
            </a:r>
          </a:p>
        </p:txBody>
      </p:sp>
      <p:sp>
        <p:nvSpPr>
          <p:cNvPr id="127" name="Pentagon 126"/>
          <p:cNvSpPr/>
          <p:nvPr/>
        </p:nvSpPr>
        <p:spPr>
          <a:xfrm>
            <a:off x="7843704" y="4632076"/>
            <a:ext cx="504910" cy="300384"/>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28" name="Tekstboks 35"/>
          <p:cNvSpPr txBox="1"/>
          <p:nvPr/>
        </p:nvSpPr>
        <p:spPr>
          <a:xfrm>
            <a:off x="7862577" y="4652657"/>
            <a:ext cx="525188" cy="261610"/>
          </a:xfrm>
          <a:prstGeom prst="rect">
            <a:avLst/>
          </a:prstGeom>
          <a:noFill/>
        </p:spPr>
        <p:txBody>
          <a:bodyPr wrap="square" rtlCol="0">
            <a:spAutoFit/>
          </a:bodyPr>
          <a:lstStyle/>
          <a:p>
            <a:r>
              <a:rPr lang="da-DK" sz="1100" dirty="0" smtClean="0">
                <a:solidFill>
                  <a:schemeClr val="tx1">
                    <a:lumMod val="65000"/>
                    <a:lumOff val="35000"/>
                  </a:schemeClr>
                </a:solidFill>
                <a:latin typeface="+mn-lt"/>
              </a:rPr>
              <a:t>edit</a:t>
            </a:r>
            <a:endParaRPr lang="da-DK" sz="1100" dirty="0">
              <a:solidFill>
                <a:schemeClr val="tx1">
                  <a:lumMod val="65000"/>
                  <a:lumOff val="35000"/>
                </a:schemeClr>
              </a:solidFill>
              <a:latin typeface="+mn-lt"/>
            </a:endParaRPr>
          </a:p>
        </p:txBody>
      </p:sp>
      <p:sp>
        <p:nvSpPr>
          <p:cNvPr id="129" name="Pentagon 128"/>
          <p:cNvSpPr/>
          <p:nvPr/>
        </p:nvSpPr>
        <p:spPr>
          <a:xfrm>
            <a:off x="5245191" y="4649167"/>
            <a:ext cx="1151454" cy="277022"/>
          </a:xfrm>
          <a:prstGeom prst="homePlate">
            <a:avLst>
              <a:gd name="adj" fmla="val 35141"/>
            </a:avLst>
          </a:prstGeom>
          <a:gradFill flip="none" rotWithShape="1">
            <a:gsLst>
              <a:gs pos="0">
                <a:schemeClr val="bg1">
                  <a:lumMod val="85000"/>
                </a:schemeClr>
              </a:gs>
              <a:gs pos="100000">
                <a:schemeClr val="bg1">
                  <a:lumMod val="75000"/>
                </a:schemeClr>
              </a:gs>
            </a:gsLst>
            <a:lin ang="5400000" scaled="1"/>
            <a:tileRect/>
          </a:gradFill>
          <a:ln w="3175" cap="flat" cmpd="sng">
            <a:solidFill>
              <a:schemeClr val="bg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da-DK" sz="1100" kern="0">
              <a:solidFill>
                <a:schemeClr val="tx1">
                  <a:lumMod val="95000"/>
                  <a:lumOff val="5000"/>
                </a:schemeClr>
              </a:solidFill>
              <a:latin typeface="+mn-lt"/>
            </a:endParaRPr>
          </a:p>
        </p:txBody>
      </p:sp>
      <p:sp>
        <p:nvSpPr>
          <p:cNvPr id="130" name="Tekstboks 35"/>
          <p:cNvSpPr txBox="1"/>
          <p:nvPr/>
        </p:nvSpPr>
        <p:spPr>
          <a:xfrm>
            <a:off x="5364227" y="4656685"/>
            <a:ext cx="1009815" cy="261610"/>
          </a:xfrm>
          <a:prstGeom prst="rect">
            <a:avLst/>
          </a:prstGeom>
          <a:noFill/>
        </p:spPr>
        <p:txBody>
          <a:bodyPr wrap="square" rtlCol="0">
            <a:spAutoFit/>
          </a:bodyPr>
          <a:lstStyle/>
          <a:p>
            <a:r>
              <a:rPr lang="da-DK" sz="1100" dirty="0">
                <a:solidFill>
                  <a:schemeClr val="tx1">
                    <a:lumMod val="65000"/>
                    <a:lumOff val="35000"/>
                  </a:schemeClr>
                </a:solidFill>
                <a:latin typeface="+mn-lt"/>
              </a:rPr>
              <a:t>Document</a:t>
            </a:r>
          </a:p>
        </p:txBody>
      </p:sp>
      <p:sp>
        <p:nvSpPr>
          <p:cNvPr id="131" name="Flowchart: Decision 130"/>
          <p:cNvSpPr/>
          <p:nvPr/>
        </p:nvSpPr>
        <p:spPr bwMode="auto">
          <a:xfrm>
            <a:off x="6296398" y="4643886"/>
            <a:ext cx="316835" cy="287208"/>
          </a:xfrm>
          <a:prstGeom prst="flowChartDecision">
            <a:avLst/>
          </a:prstGeom>
          <a:solidFill>
            <a:schemeClr val="accent2">
              <a:lumMod val="40000"/>
              <a:lumOff val="6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132" name="Flowchart: Decision 131"/>
          <p:cNvSpPr/>
          <p:nvPr/>
        </p:nvSpPr>
        <p:spPr bwMode="auto">
          <a:xfrm>
            <a:off x="8270195" y="4660126"/>
            <a:ext cx="316835" cy="271869"/>
          </a:xfrm>
          <a:prstGeom prst="flowChartDecision">
            <a:avLst/>
          </a:prstGeom>
          <a:solidFill>
            <a:schemeClr val="accent1">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a:bevelT w="101600" prst="coolSlant"/>
          </a:sp3d>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GB" sz="1100" b="0" i="0" u="none" strike="noStrike" cap="none" normalizeH="0" baseline="0" smtClean="0">
              <a:ln>
                <a:noFill/>
              </a:ln>
              <a:solidFill>
                <a:schemeClr val="tx1"/>
              </a:solidFill>
              <a:effectLst/>
              <a:latin typeface="+mn-lt"/>
              <a:ea typeface="ＭＳ Ｐゴシック" pitchFamily="1" charset="-128"/>
            </a:endParaRPr>
          </a:p>
        </p:txBody>
      </p:sp>
      <p:sp>
        <p:nvSpPr>
          <p:cNvPr id="94" name="Tekstboks 51"/>
          <p:cNvSpPr txBox="1"/>
          <p:nvPr/>
        </p:nvSpPr>
        <p:spPr>
          <a:xfrm>
            <a:off x="7551905" y="2054577"/>
            <a:ext cx="448136" cy="307777"/>
          </a:xfrm>
          <a:prstGeom prst="rect">
            <a:avLst/>
          </a:prstGeom>
          <a:noFill/>
        </p:spPr>
        <p:txBody>
          <a:bodyPr wrap="none" rtlCol="0">
            <a:spAutoFit/>
          </a:bodyPr>
          <a:lstStyle/>
          <a:p>
            <a:pPr algn="ctr"/>
            <a:r>
              <a:rPr lang="da-DK" sz="1400" dirty="0" err="1" smtClean="0">
                <a:solidFill>
                  <a:schemeClr val="bg1"/>
                </a:solidFill>
              </a:rPr>
              <a:t>Feb</a:t>
            </a:r>
            <a:endParaRPr lang="da-DK" sz="1400" dirty="0">
              <a:solidFill>
                <a:schemeClr val="bg1"/>
              </a:solidFill>
            </a:endParaRPr>
          </a:p>
        </p:txBody>
      </p:sp>
      <p:sp>
        <p:nvSpPr>
          <p:cNvPr id="101" name="Tekstboks 52"/>
          <p:cNvSpPr txBox="1"/>
          <p:nvPr/>
        </p:nvSpPr>
        <p:spPr>
          <a:xfrm>
            <a:off x="6907989" y="2054577"/>
            <a:ext cx="423514" cy="307777"/>
          </a:xfrm>
          <a:prstGeom prst="rect">
            <a:avLst/>
          </a:prstGeom>
          <a:noFill/>
        </p:spPr>
        <p:txBody>
          <a:bodyPr wrap="none" rtlCol="0">
            <a:spAutoFit/>
          </a:bodyPr>
          <a:lstStyle/>
          <a:p>
            <a:pPr algn="ctr"/>
            <a:r>
              <a:rPr lang="da-DK" sz="1400" dirty="0" smtClean="0">
                <a:solidFill>
                  <a:schemeClr val="bg1"/>
                </a:solidFill>
              </a:rPr>
              <a:t>Jan</a:t>
            </a:r>
            <a:endParaRPr lang="da-DK" sz="1400" dirty="0">
              <a:solidFill>
                <a:schemeClr val="bg1"/>
              </a:solidFill>
            </a:endParaRPr>
          </a:p>
        </p:txBody>
      </p:sp>
      <p:sp>
        <p:nvSpPr>
          <p:cNvPr id="104" name="Tekstboks 32"/>
          <p:cNvSpPr txBox="1"/>
          <p:nvPr/>
        </p:nvSpPr>
        <p:spPr>
          <a:xfrm>
            <a:off x="6732240" y="1490985"/>
            <a:ext cx="1326004" cy="707886"/>
          </a:xfrm>
          <a:prstGeom prst="rect">
            <a:avLst/>
          </a:prstGeom>
          <a:noFill/>
          <a:ln>
            <a:noFill/>
          </a:ln>
        </p:spPr>
        <p:txBody>
          <a:bodyPr wrap="none" rtlCol="0">
            <a:spAutoFit/>
          </a:bodyPr>
          <a:lstStyle/>
          <a:p>
            <a:r>
              <a:rPr lang="da-DK" sz="4000" b="1" dirty="0" smtClean="0">
                <a:gradFill flip="none" rotWithShape="1">
                  <a:gsLst>
                    <a:gs pos="0">
                      <a:srgbClr val="002060"/>
                    </a:gs>
                    <a:gs pos="50000">
                      <a:srgbClr val="0070C0"/>
                    </a:gs>
                  </a:gsLst>
                  <a:lin ang="13500000" scaled="1"/>
                  <a:tileRect/>
                </a:gradFill>
              </a:rPr>
              <a:t>2015</a:t>
            </a:r>
            <a:endParaRPr lang="da-DK" sz="4000" b="1" dirty="0">
              <a:gradFill flip="none" rotWithShape="1">
                <a:gsLst>
                  <a:gs pos="0">
                    <a:srgbClr val="002060"/>
                  </a:gs>
                  <a:gs pos="50000">
                    <a:srgbClr val="0070C0"/>
                  </a:gs>
                </a:gsLst>
                <a:lin ang="13500000" scaled="1"/>
                <a:tileRect/>
              </a:gradFill>
            </a:endParaRPr>
          </a:p>
        </p:txBody>
      </p:sp>
    </p:spTree>
    <p:extLst>
      <p:ext uri="{BB962C8B-B14F-4D97-AF65-F5344CB8AC3E}">
        <p14:creationId xmlns:p14="http://schemas.microsoft.com/office/powerpoint/2010/main" val="41312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BFAAE2FA-68F2-4998-8807-812D5F8B90F2}" type="slidenum">
              <a:rPr lang="ja-JP" altLang="en-US" sz="1100" smtClean="0">
                <a:solidFill>
                  <a:schemeClr val="bg2"/>
                </a:solidFill>
              </a:rPr>
              <a:pPr>
                <a:spcBef>
                  <a:spcPct val="0"/>
                </a:spcBef>
                <a:buClrTx/>
                <a:buFontTx/>
                <a:buNone/>
              </a:pPr>
              <a:t>6</a:t>
            </a:fld>
            <a:endParaRPr lang="en-US" altLang="ja-JP" sz="1100" smtClean="0">
              <a:solidFill>
                <a:schemeClr val="bg2"/>
              </a:solidFill>
            </a:endParaRPr>
          </a:p>
        </p:txBody>
      </p:sp>
      <p:sp>
        <p:nvSpPr>
          <p:cNvPr id="14339"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4340"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a:t>Copyright (C) Open Grid Forum (</a:t>
            </a:r>
            <a:r>
              <a:rPr lang="en-US" altLang="ja-JP" sz="2000">
                <a:solidFill>
                  <a:srgbClr val="FF0000"/>
                </a:solidFill>
              </a:rPr>
              <a:t>2008-2014</a:t>
            </a:r>
            <a:r>
              <a:rPr lang="en-US" altLang="ja-JP" sz="2000"/>
              <a:t>). All Rights Reserved. </a:t>
            </a:r>
          </a:p>
          <a:p>
            <a:pPr>
              <a:spcBef>
                <a:spcPct val="0"/>
              </a:spcBef>
              <a:buClrTx/>
              <a:buFontTx/>
              <a:buNone/>
            </a:pPr>
            <a:endParaRPr lang="en-US" altLang="ja-JP" sz="2000"/>
          </a:p>
          <a:p>
            <a:pPr>
              <a:spcBef>
                <a:spcPct val="0"/>
              </a:spcBef>
              <a:buClrTx/>
              <a:buFontTx/>
              <a:buNone/>
            </a:pPr>
            <a:r>
              <a:rPr lang="en-US" altLang="ja-JP" sz="200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a:p>
          <a:p>
            <a:pPr>
              <a:spcBef>
                <a:spcPct val="0"/>
              </a:spcBef>
              <a:buClrTx/>
              <a:buFontTx/>
              <a:buNone/>
            </a:pPr>
            <a:r>
              <a:rPr lang="en-US" altLang="ja-JP" sz="2000"/>
              <a:t>The limited permissions granted above are perpetual and will not be revoked by the OGF or its successors or assignees.</a:t>
            </a:r>
          </a:p>
          <a:p>
            <a:pPr>
              <a:spcBef>
                <a:spcPct val="0"/>
              </a:spcBef>
              <a:buClrTx/>
              <a:buFontTx/>
              <a:buNone/>
            </a:pPr>
            <a:endParaRPr lang="ja-JP" altLang="en-US" sz="2000"/>
          </a:p>
          <a:p>
            <a:pPr>
              <a:spcBef>
                <a:spcPct val="0"/>
              </a:spcBef>
              <a:buClrTx/>
              <a:buFontTx/>
              <a:buNone/>
            </a:pPr>
            <a:endParaRPr lang="ja-JP" alt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8036</TotalTime>
  <Words>713</Words>
  <Application>Microsoft Office PowerPoint</Application>
  <PresentationFormat>On-screen Show (4:3)</PresentationFormat>
  <Paragraphs>84</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ＭＳ Ｐゴシック</vt:lpstr>
      <vt:lpstr>Arial</vt:lpstr>
      <vt:lpstr>Arial Narrow</vt:lpstr>
      <vt:lpstr>Calibri</vt:lpstr>
      <vt:lpstr>Times</vt:lpstr>
      <vt:lpstr>Verdana</vt:lpstr>
      <vt:lpstr>OGF PowerPoint Template v1.5</vt:lpstr>
      <vt:lpstr>Network Services Interface</vt:lpstr>
      <vt:lpstr>OGF IPR Policies Apply</vt:lpstr>
      <vt:lpstr>NSI Roadmap</vt:lpstr>
      <vt:lpstr>NSI Roadmap</vt:lpstr>
      <vt:lpstr>NSI roadmap</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Guy Roberts</cp:lastModifiedBy>
  <cp:revision>427</cp:revision>
  <cp:lastPrinted>2006-08-17T17:55:00Z</cp:lastPrinted>
  <dcterms:created xsi:type="dcterms:W3CDTF">2009-03-03T10:05:42Z</dcterms:created>
  <dcterms:modified xsi:type="dcterms:W3CDTF">2014-04-09T15:09:52Z</dcterms:modified>
</cp:coreProperties>
</file>