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66" r:id="rId4"/>
    <p:sldId id="272" r:id="rId5"/>
    <p:sldId id="274" r:id="rId6"/>
    <p:sldId id="273" r:id="rId7"/>
    <p:sldId id="267" r:id="rId8"/>
    <p:sldId id="271" r:id="rId9"/>
    <p:sldId id="270" r:id="rId10"/>
    <p:sldId id="265" r:id="rId11"/>
    <p:sldId id="26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93" autoAdjust="0"/>
  </p:normalViewPr>
  <p:slideViewPr>
    <p:cSldViewPr snapToGrid="0">
      <p:cViewPr varScale="1">
        <p:scale>
          <a:sx n="168" d="100"/>
          <a:sy n="168" d="100"/>
        </p:scale>
        <p:origin x="-16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2013-09-10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2013-09-10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2013-09-10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2013-09-10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2013-09-10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2013-09-10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2013-09-10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2013-09-10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2013-09-10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2013-09-10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2013-09-10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2013-09-10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169" y="228600"/>
            <a:ext cx="8229600" cy="592222"/>
          </a:xfrm>
        </p:spPr>
        <p:txBody>
          <a:bodyPr>
            <a:normAutofit/>
          </a:bodyPr>
          <a:lstStyle/>
          <a:p>
            <a:r>
              <a:rPr lang="en-GB" sz="3200" dirty="0" smtClean="0"/>
              <a:t>NSI Service Definition</a:t>
            </a:r>
            <a:endParaRPr lang="en-GB" sz="3200" dirty="0"/>
          </a:p>
        </p:txBody>
      </p:sp>
      <p:sp>
        <p:nvSpPr>
          <p:cNvPr id="7" name="Cloud 6"/>
          <p:cNvSpPr/>
          <p:nvPr/>
        </p:nvSpPr>
        <p:spPr>
          <a:xfrm>
            <a:off x="5661860" y="2362200"/>
            <a:ext cx="1371600" cy="75899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loud 7"/>
          <p:cNvSpPr/>
          <p:nvPr/>
        </p:nvSpPr>
        <p:spPr>
          <a:xfrm>
            <a:off x="6544994" y="1600200"/>
            <a:ext cx="1371600" cy="75899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loud 8"/>
          <p:cNvSpPr/>
          <p:nvPr/>
        </p:nvSpPr>
        <p:spPr>
          <a:xfrm>
            <a:off x="4876800" y="1632284"/>
            <a:ext cx="1371600" cy="75899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Connector 9"/>
          <p:cNvCxnSpPr/>
          <p:nvPr/>
        </p:nvCxnSpPr>
        <p:spPr>
          <a:xfrm>
            <a:off x="6119060" y="1979696"/>
            <a:ext cx="571500"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851540" y="2259338"/>
            <a:ext cx="156130" cy="29131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6814886" y="2235821"/>
            <a:ext cx="190500" cy="340896"/>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2" name="Content Placeholder 2"/>
          <p:cNvSpPr txBox="1">
            <a:spLocks/>
          </p:cNvSpPr>
          <p:nvPr/>
        </p:nvSpPr>
        <p:spPr>
          <a:xfrm>
            <a:off x="467497" y="1605373"/>
            <a:ext cx="4495800" cy="14148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600" b="1" dirty="0" smtClean="0"/>
              <a:t>Federation of providers</a:t>
            </a:r>
          </a:p>
          <a:p>
            <a:pPr marL="0" indent="0">
              <a:buNone/>
            </a:pPr>
            <a:r>
              <a:rPr lang="en-GB" sz="1600" dirty="0" smtClean="0"/>
              <a:t>A group of network providers  get together and decide that they wish to offer a multi-domain connection services using NSI.   They first have to implement an NSA in each network. </a:t>
            </a:r>
          </a:p>
        </p:txBody>
      </p:sp>
      <p:sp>
        <p:nvSpPr>
          <p:cNvPr id="12" name="Content Placeholder 2"/>
          <p:cNvSpPr txBox="1">
            <a:spLocks/>
          </p:cNvSpPr>
          <p:nvPr/>
        </p:nvSpPr>
        <p:spPr>
          <a:xfrm>
            <a:off x="5063123" y="1801307"/>
            <a:ext cx="1055937" cy="531897"/>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400" dirty="0" smtClean="0">
                <a:solidFill>
                  <a:schemeClr val="bg1"/>
                </a:solidFill>
              </a:rPr>
              <a:t>Provider</a:t>
            </a:r>
          </a:p>
          <a:p>
            <a:pPr marL="0" indent="0">
              <a:buNone/>
            </a:pPr>
            <a:r>
              <a:rPr lang="en-GB" sz="1400" dirty="0">
                <a:solidFill>
                  <a:schemeClr val="bg1"/>
                </a:solidFill>
              </a:rPr>
              <a:t>Lilliput</a:t>
            </a:r>
          </a:p>
        </p:txBody>
      </p:sp>
      <p:sp>
        <p:nvSpPr>
          <p:cNvPr id="14" name="Content Placeholder 2"/>
          <p:cNvSpPr txBox="1">
            <a:spLocks/>
          </p:cNvSpPr>
          <p:nvPr/>
        </p:nvSpPr>
        <p:spPr>
          <a:xfrm>
            <a:off x="6731316" y="1682684"/>
            <a:ext cx="1185277" cy="5940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400" dirty="0" smtClean="0">
                <a:solidFill>
                  <a:schemeClr val="bg1"/>
                </a:solidFill>
              </a:rPr>
              <a:t>Provider</a:t>
            </a:r>
          </a:p>
          <a:p>
            <a:pPr marL="0" indent="0">
              <a:buNone/>
            </a:pPr>
            <a:r>
              <a:rPr lang="en-GB" sz="1400" dirty="0" err="1">
                <a:solidFill>
                  <a:schemeClr val="bg1"/>
                </a:solidFill>
              </a:rPr>
              <a:t>Luggnagg</a:t>
            </a:r>
            <a:endParaRPr lang="en-GB" sz="1400" dirty="0">
              <a:solidFill>
                <a:schemeClr val="bg1"/>
              </a:solidFill>
            </a:endParaRPr>
          </a:p>
        </p:txBody>
      </p:sp>
      <p:sp>
        <p:nvSpPr>
          <p:cNvPr id="15" name="Content Placeholder 2"/>
          <p:cNvSpPr txBox="1">
            <a:spLocks/>
          </p:cNvSpPr>
          <p:nvPr/>
        </p:nvSpPr>
        <p:spPr>
          <a:xfrm>
            <a:off x="5919659" y="2438400"/>
            <a:ext cx="998954" cy="531896"/>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400" dirty="0" smtClean="0">
                <a:solidFill>
                  <a:schemeClr val="bg1"/>
                </a:solidFill>
              </a:rPr>
              <a:t>Provider</a:t>
            </a:r>
          </a:p>
          <a:p>
            <a:pPr marL="0" indent="0">
              <a:buNone/>
            </a:pPr>
            <a:r>
              <a:rPr lang="en-GB" sz="1400" dirty="0" err="1">
                <a:solidFill>
                  <a:schemeClr val="bg1"/>
                </a:solidFill>
              </a:rPr>
              <a:t>Laputa</a:t>
            </a:r>
            <a:endParaRPr lang="en-GB" sz="1400" dirty="0">
              <a:solidFill>
                <a:schemeClr val="bg1"/>
              </a:solidFill>
            </a:endParaRPr>
          </a:p>
        </p:txBody>
      </p:sp>
      <p:pic>
        <p:nvPicPr>
          <p:cNvPr id="1027" name="Picture 3" descr="\\CHFILE02\Folders\guy\Desktop\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4211158"/>
            <a:ext cx="1627187" cy="1218820"/>
          </a:xfrm>
          <a:prstGeom prst="rect">
            <a:avLst/>
          </a:prstGeom>
          <a:noFill/>
          <a:extLst>
            <a:ext uri="{909E8E84-426E-40dd-AFC4-6F175D3DCCD1}">
              <a14:hiddenFill xmlns:a14="http://schemas.microsoft.com/office/drawing/2010/main">
                <a:solidFill>
                  <a:srgbClr val="FFFFFF"/>
                </a:solidFill>
              </a14:hiddenFill>
            </a:ext>
          </a:extLst>
        </p:spPr>
      </p:pic>
      <p:sp>
        <p:nvSpPr>
          <p:cNvPr id="19" name="Content Placeholder 2"/>
          <p:cNvSpPr txBox="1">
            <a:spLocks/>
          </p:cNvSpPr>
          <p:nvPr/>
        </p:nvSpPr>
        <p:spPr>
          <a:xfrm>
            <a:off x="3703304" y="4211158"/>
            <a:ext cx="4809574" cy="180864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600" b="1" dirty="0" smtClean="0"/>
              <a:t>Common service </a:t>
            </a:r>
          </a:p>
          <a:p>
            <a:pPr marL="0" indent="0">
              <a:buNone/>
            </a:pPr>
            <a:r>
              <a:rPr lang="en-GB" sz="1600" dirty="0"/>
              <a:t>The providers </a:t>
            </a:r>
            <a:r>
              <a:rPr lang="en-GB" sz="1600" dirty="0" smtClean="0"/>
              <a:t>need </a:t>
            </a:r>
            <a:r>
              <a:rPr lang="en-GB" sz="1600" dirty="0"/>
              <a:t>to agree among themselves </a:t>
            </a:r>
            <a:r>
              <a:rPr lang="en-GB" sz="1600" dirty="0" smtClean="0"/>
              <a:t>the service </a:t>
            </a:r>
            <a:r>
              <a:rPr lang="en-GB" sz="1600" dirty="0"/>
              <a:t>they wish to offer to the </a:t>
            </a:r>
            <a:r>
              <a:rPr lang="en-GB" sz="1600" dirty="0" smtClean="0"/>
              <a:t>customer.  For example they may wish to offer an </a:t>
            </a:r>
            <a:r>
              <a:rPr lang="en-GB" sz="1600" dirty="0"/>
              <a:t>Ethernet VLAN Transport Service (EVTS</a:t>
            </a:r>
            <a:r>
              <a:rPr lang="en-GB" sz="1600" dirty="0" smtClean="0"/>
              <a:t>).  The service must be common to all providers and all providers must agree in advance a minimum service level that they are all able to meet.  </a:t>
            </a:r>
            <a:endParaRPr lang="en-GB" sz="1500" dirty="0" smtClean="0"/>
          </a:p>
          <a:p>
            <a:pPr marL="0" indent="0">
              <a:buNone/>
            </a:pPr>
            <a:endParaRPr lang="en-GB" sz="1500" b="1" dirty="0" smtClean="0"/>
          </a:p>
          <a:p>
            <a:pPr marL="0" indent="0">
              <a:buNone/>
            </a:pPr>
            <a:endParaRPr lang="en-GB" sz="1500" b="1" dirty="0" smtClean="0"/>
          </a:p>
          <a:p>
            <a:pPr marL="0" indent="0">
              <a:buNone/>
            </a:pPr>
            <a:endParaRPr lang="en-GB" sz="1500" dirty="0" smtClean="0"/>
          </a:p>
          <a:p>
            <a:pPr marL="0" indent="0">
              <a:buNone/>
            </a:pPr>
            <a:endParaRPr lang="en-GB" sz="1500" dirty="0" smtClean="0"/>
          </a:p>
          <a:p>
            <a:pPr marL="0" indent="0">
              <a:buNone/>
            </a:pPr>
            <a:endParaRPr lang="en-GB" sz="1500" dirty="0" smtClean="0"/>
          </a:p>
          <a:p>
            <a:pPr marL="0" indent="0">
              <a:buNone/>
            </a:pPr>
            <a:endParaRPr lang="en-GB" sz="1800" dirty="0"/>
          </a:p>
        </p:txBody>
      </p:sp>
      <p:sp>
        <p:nvSpPr>
          <p:cNvPr id="18" name="Content Placeholder 2"/>
          <p:cNvSpPr txBox="1">
            <a:spLocks/>
          </p:cNvSpPr>
          <p:nvPr/>
        </p:nvSpPr>
        <p:spPr>
          <a:xfrm>
            <a:off x="7135418" y="2438400"/>
            <a:ext cx="1562351" cy="531896"/>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400" dirty="0" smtClean="0"/>
              <a:t>Gulliver - Group of NSI enabled Network Providers</a:t>
            </a:r>
            <a:endParaRPr lang="en-GB" sz="1400" dirty="0"/>
          </a:p>
        </p:txBody>
      </p:sp>
    </p:spTree>
    <p:extLst>
      <p:ext uri="{BB962C8B-B14F-4D97-AF65-F5344CB8AC3E}">
        <p14:creationId xmlns:p14="http://schemas.microsoft.com/office/powerpoint/2010/main" val="3486687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123" y="152400"/>
            <a:ext cx="8229600" cy="592222"/>
          </a:xfrm>
        </p:spPr>
        <p:txBody>
          <a:bodyPr>
            <a:normAutofit/>
          </a:bodyPr>
          <a:lstStyle/>
          <a:p>
            <a:r>
              <a:rPr lang="en-GB" sz="3200" dirty="0" smtClean="0"/>
              <a:t>NSI SD workflow</a:t>
            </a:r>
            <a:endParaRPr lang="en-GB" sz="3200" dirty="0"/>
          </a:p>
        </p:txBody>
      </p:sp>
      <p:sp>
        <p:nvSpPr>
          <p:cNvPr id="20" name="Content Placeholder 2"/>
          <p:cNvSpPr txBox="1">
            <a:spLocks/>
          </p:cNvSpPr>
          <p:nvPr/>
        </p:nvSpPr>
        <p:spPr>
          <a:xfrm>
            <a:off x="862956" y="1143000"/>
            <a:ext cx="7208545" cy="3352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600" b="1" dirty="0" smtClean="0"/>
              <a:t>Steps:</a:t>
            </a:r>
          </a:p>
          <a:p>
            <a:pPr>
              <a:buFont typeface="+mj-lt"/>
              <a:buAutoNum type="arabicPeriod"/>
            </a:pPr>
            <a:r>
              <a:rPr lang="en-GB" sz="1600" dirty="0" smtClean="0"/>
              <a:t>Enter values into the </a:t>
            </a:r>
            <a:r>
              <a:rPr lang="en-GB" sz="1600" dirty="0" err="1" smtClean="0"/>
              <a:t>ConnectionRequest</a:t>
            </a:r>
            <a:r>
              <a:rPr lang="en-GB" sz="1600" dirty="0" smtClean="0"/>
              <a:t>.   Service specific parameters must match the parameters in the SD.  </a:t>
            </a:r>
          </a:p>
          <a:p>
            <a:pPr>
              <a:buFont typeface="+mj-lt"/>
              <a:buAutoNum type="arabicPeriod"/>
            </a:pPr>
            <a:r>
              <a:rPr lang="en-GB" sz="1600" dirty="0" smtClean="0"/>
              <a:t>The </a:t>
            </a:r>
            <a:r>
              <a:rPr lang="en-GB" sz="1600" dirty="0" err="1" smtClean="0"/>
              <a:t>ConnectionRequest</a:t>
            </a:r>
            <a:r>
              <a:rPr lang="en-GB" sz="1600" dirty="0" smtClean="0"/>
              <a:t> </a:t>
            </a:r>
            <a:r>
              <a:rPr lang="en-GB" sz="1600" dirty="0" err="1" smtClean="0"/>
              <a:t>serviceType</a:t>
            </a:r>
            <a:r>
              <a:rPr lang="en-GB" sz="1600" dirty="0" smtClean="0"/>
              <a:t> element must identify the SD to which the request is directed.</a:t>
            </a:r>
          </a:p>
          <a:p>
            <a:pPr>
              <a:buFont typeface="+mj-lt"/>
              <a:buAutoNum type="arabicPeriod"/>
            </a:pPr>
            <a:r>
              <a:rPr lang="en-GB" sz="1600" dirty="0" smtClean="0"/>
              <a:t>The first NSA to receive the </a:t>
            </a:r>
            <a:r>
              <a:rPr lang="en-GB" sz="1600" dirty="0" err="1" smtClean="0"/>
              <a:t>ConnectionRequest</a:t>
            </a:r>
            <a:r>
              <a:rPr lang="en-GB" sz="1600" dirty="0" smtClean="0"/>
              <a:t> will parse the request against the nominated SD instance to validate the request.</a:t>
            </a:r>
          </a:p>
          <a:p>
            <a:pPr>
              <a:buFont typeface="+mj-lt"/>
              <a:buAutoNum type="arabicPeriod"/>
            </a:pPr>
            <a:r>
              <a:rPr lang="en-GB" sz="1600" dirty="0" smtClean="0"/>
              <a:t>Once validated, the </a:t>
            </a:r>
            <a:r>
              <a:rPr lang="en-GB" sz="1600" dirty="0" err="1" smtClean="0"/>
              <a:t>ConnectionRequest</a:t>
            </a:r>
            <a:r>
              <a:rPr lang="en-GB" sz="1600" dirty="0" smtClean="0"/>
              <a:t> will then be passed to the path computation element.</a:t>
            </a:r>
          </a:p>
          <a:p>
            <a:pPr>
              <a:buFont typeface="+mj-lt"/>
              <a:buAutoNum type="arabicPeriod"/>
            </a:pPr>
            <a:r>
              <a:rPr lang="en-GB" sz="1600" dirty="0" smtClean="0"/>
              <a:t>A successful path computation will result in a Connection being scheduled.</a:t>
            </a:r>
          </a:p>
          <a:p>
            <a:pPr>
              <a:buFont typeface="+mj-lt"/>
              <a:buAutoNum type="arabicPeriod"/>
            </a:pPr>
            <a:r>
              <a:rPr lang="en-GB" sz="1600" dirty="0" smtClean="0"/>
              <a:t>If the Connection transits another Network, the new </a:t>
            </a:r>
            <a:r>
              <a:rPr lang="en-GB" sz="1600" dirty="0" err="1" smtClean="0"/>
              <a:t>ConnectionRequest</a:t>
            </a:r>
            <a:r>
              <a:rPr lang="en-GB" sz="1600" dirty="0" smtClean="0"/>
              <a:t> will use the same SD (maybe not if adaptation is performed) as the one from the </a:t>
            </a:r>
            <a:r>
              <a:rPr lang="en-GB" sz="1600" dirty="0" err="1" smtClean="0"/>
              <a:t>uRA</a:t>
            </a:r>
            <a:r>
              <a:rPr lang="en-GB" sz="1600" dirty="0" smtClean="0"/>
              <a:t>.</a:t>
            </a:r>
          </a:p>
          <a:p>
            <a:pPr>
              <a:buFont typeface="+mj-lt"/>
              <a:buAutoNum type="arabicPeriod"/>
            </a:pPr>
            <a:endParaRPr lang="en-GB" sz="1600" dirty="0"/>
          </a:p>
        </p:txBody>
      </p:sp>
      <p:sp>
        <p:nvSpPr>
          <p:cNvPr id="23" name="Cloud 22"/>
          <p:cNvSpPr/>
          <p:nvPr/>
        </p:nvSpPr>
        <p:spPr>
          <a:xfrm>
            <a:off x="5748965" y="5489408"/>
            <a:ext cx="1371600" cy="75899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Cloud 23"/>
          <p:cNvSpPr/>
          <p:nvPr/>
        </p:nvSpPr>
        <p:spPr>
          <a:xfrm>
            <a:off x="3405268" y="5489408"/>
            <a:ext cx="1371600" cy="75899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5" name="Straight Connector 24"/>
          <p:cNvCxnSpPr/>
          <p:nvPr/>
        </p:nvCxnSpPr>
        <p:spPr>
          <a:xfrm>
            <a:off x="4776868" y="5868904"/>
            <a:ext cx="1117663"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8" name="Content Placeholder 2"/>
          <p:cNvSpPr txBox="1">
            <a:spLocks/>
          </p:cNvSpPr>
          <p:nvPr/>
        </p:nvSpPr>
        <p:spPr>
          <a:xfrm>
            <a:off x="3657600" y="5687736"/>
            <a:ext cx="1055937" cy="531897"/>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400" dirty="0" smtClean="0">
                <a:solidFill>
                  <a:schemeClr val="bg1"/>
                </a:solidFill>
              </a:rPr>
              <a:t>Provider</a:t>
            </a:r>
          </a:p>
          <a:p>
            <a:pPr marL="0" indent="0">
              <a:buNone/>
            </a:pPr>
            <a:r>
              <a:rPr lang="en-GB" sz="1400" dirty="0">
                <a:solidFill>
                  <a:schemeClr val="bg1"/>
                </a:solidFill>
              </a:rPr>
              <a:t>Lilliput</a:t>
            </a:r>
          </a:p>
        </p:txBody>
      </p:sp>
      <p:sp>
        <p:nvSpPr>
          <p:cNvPr id="29" name="Content Placeholder 2"/>
          <p:cNvSpPr txBox="1">
            <a:spLocks/>
          </p:cNvSpPr>
          <p:nvPr/>
        </p:nvSpPr>
        <p:spPr>
          <a:xfrm>
            <a:off x="5935287" y="5571892"/>
            <a:ext cx="1185277" cy="5940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400" dirty="0" smtClean="0">
                <a:solidFill>
                  <a:schemeClr val="bg1"/>
                </a:solidFill>
              </a:rPr>
              <a:t>Provider</a:t>
            </a:r>
          </a:p>
          <a:p>
            <a:pPr marL="0" indent="0">
              <a:buNone/>
            </a:pPr>
            <a:r>
              <a:rPr lang="en-GB" sz="1400" dirty="0" err="1">
                <a:solidFill>
                  <a:schemeClr val="bg1"/>
                </a:solidFill>
              </a:rPr>
              <a:t>Luggnagg</a:t>
            </a:r>
            <a:endParaRPr lang="en-GB" sz="1400" dirty="0">
              <a:solidFill>
                <a:schemeClr val="bg1"/>
              </a:solidFill>
            </a:endParaRPr>
          </a:p>
        </p:txBody>
      </p:sp>
      <p:pic>
        <p:nvPicPr>
          <p:cNvPr id="31" name="Picture 2" descr="\\CHFILE02\Folders\guy\Desktop\paper-23700_64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0265" y="4947770"/>
            <a:ext cx="541606" cy="70167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CHFILE02\Folders\guy\Desktop\paper-23700_64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63962" y="4940133"/>
            <a:ext cx="541606" cy="701675"/>
          </a:xfrm>
          <a:prstGeom prst="rect">
            <a:avLst/>
          </a:prstGeom>
          <a:noFill/>
          <a:extLst>
            <a:ext uri="{909E8E84-426E-40dd-AFC4-6F175D3DCCD1}">
              <a14:hiddenFill xmlns:a14="http://schemas.microsoft.com/office/drawing/2010/main">
                <a:solidFill>
                  <a:srgbClr val="FFFFFF"/>
                </a:solidFill>
              </a14:hiddenFill>
            </a:ext>
          </a:extLst>
        </p:spPr>
      </p:pic>
      <p:sp>
        <p:nvSpPr>
          <p:cNvPr id="33" name="Content Placeholder 2"/>
          <p:cNvSpPr txBox="1">
            <a:spLocks/>
          </p:cNvSpPr>
          <p:nvPr/>
        </p:nvSpPr>
        <p:spPr>
          <a:xfrm>
            <a:off x="3534277" y="4713866"/>
            <a:ext cx="1179260" cy="37041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400" dirty="0" err="1" smtClean="0"/>
              <a:t>EVTS.Gulliver</a:t>
            </a:r>
            <a:endParaRPr lang="en-GB" sz="1400" dirty="0"/>
          </a:p>
        </p:txBody>
      </p:sp>
      <p:sp>
        <p:nvSpPr>
          <p:cNvPr id="34" name="Content Placeholder 2"/>
          <p:cNvSpPr txBox="1">
            <a:spLocks/>
          </p:cNvSpPr>
          <p:nvPr/>
        </p:nvSpPr>
        <p:spPr>
          <a:xfrm>
            <a:off x="5775952" y="4713866"/>
            <a:ext cx="1179260" cy="37041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400" dirty="0" err="1" smtClean="0"/>
              <a:t>EVTS.Gulliver</a:t>
            </a:r>
            <a:endParaRPr lang="en-GB" sz="1400" dirty="0"/>
          </a:p>
        </p:txBody>
      </p:sp>
      <p:sp>
        <p:nvSpPr>
          <p:cNvPr id="38" name="Content Placeholder 2"/>
          <p:cNvSpPr txBox="1">
            <a:spLocks/>
          </p:cNvSpPr>
          <p:nvPr/>
        </p:nvSpPr>
        <p:spPr>
          <a:xfrm>
            <a:off x="1103304" y="4670471"/>
            <a:ext cx="1750093" cy="3167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400" dirty="0" smtClean="0"/>
              <a:t>Connection request</a:t>
            </a:r>
            <a:endParaRPr lang="en-GB" sz="1400" dirty="0"/>
          </a:p>
        </p:txBody>
      </p:sp>
      <p:pic>
        <p:nvPicPr>
          <p:cNvPr id="16" name="Picture 1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2956" y="5249414"/>
            <a:ext cx="1896762" cy="1181100"/>
          </a:xfrm>
          <a:prstGeom prst="rect">
            <a:avLst/>
          </a:prstGeom>
          <a:noFill/>
          <a:ln>
            <a:noFill/>
          </a:ln>
        </p:spPr>
      </p:pic>
      <p:pic>
        <p:nvPicPr>
          <p:cNvPr id="35" name="Picture 2" descr="\\CHFILE02\Folders\guy\Desktop\image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47799" y="4998009"/>
            <a:ext cx="727075" cy="72707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2417298" y="5470368"/>
            <a:ext cx="872197"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248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9-09 at 10.38.3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600200"/>
            <a:ext cx="8122322" cy="3955070"/>
          </a:xfrm>
          <a:prstGeom prst="rect">
            <a:avLst/>
          </a:prstGeom>
        </p:spPr>
      </p:pic>
      <p:sp>
        <p:nvSpPr>
          <p:cNvPr id="3" name="Title 2"/>
          <p:cNvSpPr>
            <a:spLocks noGrp="1"/>
          </p:cNvSpPr>
          <p:nvPr>
            <p:ph type="title"/>
          </p:nvPr>
        </p:nvSpPr>
        <p:spPr/>
        <p:txBody>
          <a:bodyPr>
            <a:normAutofit fontScale="90000"/>
          </a:bodyPr>
          <a:lstStyle/>
          <a:p>
            <a:r>
              <a:rPr lang="en-US" dirty="0" smtClean="0"/>
              <a:t>Need to discuss what our picture </a:t>
            </a:r>
            <a:r>
              <a:rPr lang="en-US" smtClean="0"/>
              <a:t>will look like</a:t>
            </a:r>
            <a:r>
              <a:rPr lang="en-US" dirty="0" smtClean="0"/>
              <a:t>…</a:t>
            </a:r>
            <a:endParaRPr lang="en-US" dirty="0"/>
          </a:p>
        </p:txBody>
      </p:sp>
    </p:spTree>
    <p:extLst>
      <p:ext uri="{BB962C8B-B14F-4D97-AF65-F5344CB8AC3E}">
        <p14:creationId xmlns:p14="http://schemas.microsoft.com/office/powerpoint/2010/main" val="215178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123" y="152400"/>
            <a:ext cx="8229600" cy="592222"/>
          </a:xfrm>
        </p:spPr>
        <p:txBody>
          <a:bodyPr>
            <a:normAutofit/>
          </a:bodyPr>
          <a:lstStyle/>
          <a:p>
            <a:r>
              <a:rPr lang="en-GB" sz="3200" dirty="0" smtClean="0"/>
              <a:t>NSI Service Definition</a:t>
            </a:r>
            <a:endParaRPr lang="en-GB" sz="3200" dirty="0"/>
          </a:p>
        </p:txBody>
      </p:sp>
      <p:pic>
        <p:nvPicPr>
          <p:cNvPr id="1026" name="Picture 2" descr="\\CHFILE02\Folders\guy\Desktop\paper-23700_64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04424" y="1569622"/>
            <a:ext cx="541606" cy="701675"/>
          </a:xfrm>
          <a:prstGeom prst="rect">
            <a:avLst/>
          </a:prstGeom>
          <a:noFill/>
          <a:extLst>
            <a:ext uri="{909E8E84-426E-40dd-AFC4-6F175D3DCCD1}">
              <a14:hiddenFill xmlns:a14="http://schemas.microsoft.com/office/drawing/2010/main">
                <a:solidFill>
                  <a:srgbClr val="FFFFFF"/>
                </a:solidFill>
              </a14:hiddenFill>
            </a:ext>
          </a:extLst>
        </p:spPr>
      </p:pic>
      <p:sp>
        <p:nvSpPr>
          <p:cNvPr id="16" name="Content Placeholder 2"/>
          <p:cNvSpPr txBox="1">
            <a:spLocks/>
          </p:cNvSpPr>
          <p:nvPr/>
        </p:nvSpPr>
        <p:spPr>
          <a:xfrm>
            <a:off x="7239000" y="2362200"/>
            <a:ext cx="1562351" cy="7408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400" dirty="0" smtClean="0"/>
              <a:t>Service Definition:</a:t>
            </a:r>
          </a:p>
          <a:p>
            <a:pPr marL="0" indent="0">
              <a:buNone/>
            </a:pPr>
            <a:r>
              <a:rPr lang="en-GB" sz="1400" dirty="0" err="1" smtClean="0"/>
              <a:t>EVTS.Gulliver</a:t>
            </a:r>
            <a:endParaRPr lang="en-GB" sz="1400" dirty="0"/>
          </a:p>
        </p:txBody>
      </p:sp>
      <p:sp>
        <p:nvSpPr>
          <p:cNvPr id="19" name="Content Placeholder 2"/>
          <p:cNvSpPr txBox="1">
            <a:spLocks/>
          </p:cNvSpPr>
          <p:nvPr/>
        </p:nvSpPr>
        <p:spPr>
          <a:xfrm>
            <a:off x="457200" y="1265994"/>
            <a:ext cx="6477000" cy="2239206"/>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600" b="1" dirty="0" smtClean="0"/>
              <a:t>Build an XML service definition instance</a:t>
            </a:r>
          </a:p>
          <a:p>
            <a:r>
              <a:rPr lang="en-GB" sz="1600" dirty="0" smtClean="0"/>
              <a:t>The provider federation must create a common service definition instance that describes the </a:t>
            </a:r>
            <a:r>
              <a:rPr lang="en-GB" sz="1600" dirty="0" err="1" smtClean="0"/>
              <a:t>requestable</a:t>
            </a:r>
            <a:r>
              <a:rPr lang="en-GB" sz="1600" dirty="0" smtClean="0"/>
              <a:t> elements of multi-domain service that they wish to offer</a:t>
            </a:r>
            <a:r>
              <a:rPr lang="en-GB" sz="1600" dirty="0"/>
              <a:t>. </a:t>
            </a:r>
            <a:r>
              <a:rPr lang="en-GB" sz="1600" dirty="0" smtClean="0"/>
              <a:t>The SD defines the </a:t>
            </a:r>
            <a:r>
              <a:rPr lang="en-GB" sz="1600" dirty="0"/>
              <a:t>parameters </a:t>
            </a:r>
            <a:r>
              <a:rPr lang="en-GB" sz="1600" dirty="0" smtClean="0"/>
              <a:t>of the </a:t>
            </a:r>
            <a:r>
              <a:rPr lang="en-GB" sz="1600" dirty="0"/>
              <a:t>service </a:t>
            </a:r>
            <a:r>
              <a:rPr lang="en-GB" sz="1600" dirty="0" smtClean="0"/>
              <a:t>request, their optionality, modifiability, and the </a:t>
            </a:r>
            <a:r>
              <a:rPr lang="en-GB" sz="1600" dirty="0"/>
              <a:t>range of allowed values for each. </a:t>
            </a:r>
            <a:endParaRPr lang="en-GB" sz="1600" dirty="0" smtClean="0"/>
          </a:p>
          <a:p>
            <a:r>
              <a:rPr lang="en-GB" sz="1600" dirty="0" smtClean="0"/>
              <a:t>Some example parameters:  Connection </a:t>
            </a:r>
            <a:r>
              <a:rPr lang="en-GB" sz="1600" dirty="0" err="1"/>
              <a:t>s</a:t>
            </a:r>
            <a:r>
              <a:rPr lang="en-GB" sz="1600" dirty="0" err="1" smtClean="0"/>
              <a:t>tartTime</a:t>
            </a:r>
            <a:r>
              <a:rPr lang="en-GB" sz="1600" dirty="0" smtClean="0"/>
              <a:t>, </a:t>
            </a:r>
            <a:r>
              <a:rPr lang="en-GB" sz="1600" dirty="0" err="1"/>
              <a:t>e</a:t>
            </a:r>
            <a:r>
              <a:rPr lang="en-GB" sz="1600" dirty="0" err="1" smtClean="0"/>
              <a:t>ndTime</a:t>
            </a:r>
            <a:r>
              <a:rPr lang="en-GB" sz="1600" dirty="0" smtClean="0"/>
              <a:t>, </a:t>
            </a:r>
            <a:r>
              <a:rPr lang="en-GB" sz="1600" dirty="0" smtClean="0"/>
              <a:t>capacity</a:t>
            </a:r>
            <a:r>
              <a:rPr lang="en-GB" sz="1600" dirty="0" smtClean="0"/>
              <a:t>, VLAN </a:t>
            </a:r>
            <a:r>
              <a:rPr lang="en-GB" sz="1600" dirty="0" smtClean="0"/>
              <a:t>ranges, and </a:t>
            </a:r>
            <a:r>
              <a:rPr lang="en-GB" sz="1600" dirty="0" smtClean="0"/>
              <a:t>MTU</a:t>
            </a:r>
            <a:r>
              <a:rPr lang="en-GB" sz="1600" dirty="0" smtClean="0"/>
              <a:t>.</a:t>
            </a:r>
          </a:p>
          <a:p>
            <a:r>
              <a:rPr lang="en-GB" sz="1600" dirty="0"/>
              <a:t>The SD also describes </a:t>
            </a:r>
            <a:r>
              <a:rPr lang="en-GB" sz="1600" dirty="0" smtClean="0"/>
              <a:t>attributes of the service that are not specified in the reservation request but describe features of the service being offered.</a:t>
            </a:r>
          </a:p>
          <a:p>
            <a:r>
              <a:rPr lang="en-GB" sz="1600" dirty="0" smtClean="0"/>
              <a:t>Lastly, the SD describes service specific errors and their meanings.</a:t>
            </a:r>
            <a:endParaRPr lang="en-GB" sz="1600" dirty="0" smtClean="0"/>
          </a:p>
        </p:txBody>
      </p:sp>
      <p:sp>
        <p:nvSpPr>
          <p:cNvPr id="40" name="Content Placeholder 2"/>
          <p:cNvSpPr txBox="1">
            <a:spLocks/>
          </p:cNvSpPr>
          <p:nvPr/>
        </p:nvSpPr>
        <p:spPr>
          <a:xfrm>
            <a:off x="2743200" y="3802876"/>
            <a:ext cx="5791200" cy="2369324"/>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600" b="1" dirty="0" smtClean="0"/>
              <a:t>NSI </a:t>
            </a:r>
            <a:r>
              <a:rPr lang="en-GB" sz="1600" b="1" dirty="0" smtClean="0"/>
              <a:t>CS schemas, service specific schemas,  </a:t>
            </a:r>
            <a:r>
              <a:rPr lang="en-GB" sz="1600" b="1" dirty="0" smtClean="0"/>
              <a:t>and </a:t>
            </a:r>
            <a:r>
              <a:rPr lang="en-GB" sz="1600" b="1" dirty="0" smtClean="0"/>
              <a:t>SD template</a:t>
            </a:r>
            <a:endParaRPr lang="en-GB" sz="1600" b="1" dirty="0" smtClean="0"/>
          </a:p>
          <a:p>
            <a:pPr marL="0" indent="0">
              <a:buNone/>
            </a:pPr>
            <a:r>
              <a:rPr lang="en-GB" sz="1600" dirty="0" smtClean="0"/>
              <a:t>The NSI includes a suite of schemas that form a set of types, parameters and attributes that must be used when building an XML SD instance.  The schemas include:</a:t>
            </a:r>
          </a:p>
          <a:p>
            <a:r>
              <a:rPr lang="en-GB" sz="1600" dirty="0" smtClean="0"/>
              <a:t>A </a:t>
            </a:r>
            <a:r>
              <a:rPr lang="en-GB" sz="1600" dirty="0" smtClean="0"/>
              <a:t>schema of </a:t>
            </a:r>
            <a:r>
              <a:rPr lang="en-GB" sz="1600" dirty="0" smtClean="0"/>
              <a:t>NSI CS message and data </a:t>
            </a:r>
            <a:r>
              <a:rPr lang="en-GB" sz="1600" dirty="0" smtClean="0"/>
              <a:t>types (core protocol parameters)</a:t>
            </a:r>
            <a:r>
              <a:rPr lang="en-GB" sz="1600" dirty="0" smtClean="0"/>
              <a:t>.</a:t>
            </a:r>
          </a:p>
          <a:p>
            <a:r>
              <a:rPr lang="en-GB" sz="1600" dirty="0" smtClean="0"/>
              <a:t>A </a:t>
            </a:r>
            <a:r>
              <a:rPr lang="en-GB" sz="1600" dirty="0" smtClean="0"/>
              <a:t>schema</a:t>
            </a:r>
            <a:r>
              <a:rPr lang="en-GB" sz="1600" dirty="0"/>
              <a:t> </a:t>
            </a:r>
            <a:r>
              <a:rPr lang="en-GB" sz="1600" dirty="0" smtClean="0"/>
              <a:t>for generic services, </a:t>
            </a:r>
            <a:r>
              <a:rPr lang="en-GB" sz="1600" dirty="0" err="1" smtClean="0"/>
              <a:t>eg</a:t>
            </a:r>
            <a:r>
              <a:rPr lang="en-GB" sz="1600" dirty="0" smtClean="0"/>
              <a:t> </a:t>
            </a:r>
            <a:r>
              <a:rPr lang="en-GB" sz="1600" dirty="0" smtClean="0"/>
              <a:t>pt2pt, </a:t>
            </a:r>
            <a:r>
              <a:rPr lang="en-GB" sz="1600" dirty="0" smtClean="0"/>
              <a:t>Ethernet 802.1q Trunk.</a:t>
            </a:r>
          </a:p>
          <a:p>
            <a:r>
              <a:rPr lang="en-GB" sz="1600" dirty="0" smtClean="0"/>
              <a:t>A schema describing </a:t>
            </a:r>
            <a:r>
              <a:rPr lang="en-GB" sz="1600" dirty="0" smtClean="0"/>
              <a:t>the format of the XML SD instance </a:t>
            </a:r>
            <a:r>
              <a:rPr lang="en-GB" sz="1600" dirty="0" smtClean="0"/>
              <a:t>document.</a:t>
            </a:r>
            <a:endParaRPr lang="en-GB" sz="1600" dirty="0"/>
          </a:p>
        </p:txBody>
      </p:sp>
      <p:grpSp>
        <p:nvGrpSpPr>
          <p:cNvPr id="3" name="Group 2"/>
          <p:cNvGrpSpPr/>
          <p:nvPr/>
        </p:nvGrpSpPr>
        <p:grpSpPr>
          <a:xfrm>
            <a:off x="789062" y="3982576"/>
            <a:ext cx="1676400" cy="1529400"/>
            <a:chOff x="1600200" y="3733800"/>
            <a:chExt cx="1676400" cy="1529400"/>
          </a:xfrm>
        </p:grpSpPr>
        <p:pic>
          <p:nvPicPr>
            <p:cNvPr id="39" name="Picture 2" descr="\\CHFILE02\Folders\guy\Desktop\templa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733800"/>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HFILE02\Folders\guy\Desktop\templa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929759"/>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HFILE02\Folders\guy\Desktop\templa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4044000"/>
              <a:ext cx="1219200" cy="12192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43594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Arrow Connector 49"/>
          <p:cNvCxnSpPr>
            <a:stCxn id="19" idx="3"/>
            <a:endCxn id="25" idx="1"/>
          </p:cNvCxnSpPr>
          <p:nvPr/>
        </p:nvCxnSpPr>
        <p:spPr>
          <a:xfrm flipV="1">
            <a:off x="2545445" y="4255355"/>
            <a:ext cx="4312555" cy="1021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24329" y="304801"/>
            <a:ext cx="8066279" cy="592222"/>
          </a:xfrm>
        </p:spPr>
        <p:txBody>
          <a:bodyPr>
            <a:normAutofit/>
          </a:bodyPr>
          <a:lstStyle/>
          <a:p>
            <a:r>
              <a:rPr lang="en-GB" sz="3200" dirty="0" smtClean="0"/>
              <a:t>Building an SD instance</a:t>
            </a:r>
            <a:endParaRPr lang="en-GB" sz="3200" dirty="0"/>
          </a:p>
        </p:txBody>
      </p:sp>
      <p:sp>
        <p:nvSpPr>
          <p:cNvPr id="48" name="Content Placeholder 2"/>
          <p:cNvSpPr txBox="1">
            <a:spLocks/>
          </p:cNvSpPr>
          <p:nvPr/>
        </p:nvSpPr>
        <p:spPr>
          <a:xfrm>
            <a:off x="520491" y="947039"/>
            <a:ext cx="7909961" cy="2253361"/>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700" dirty="0"/>
              <a:t>The </a:t>
            </a:r>
            <a:r>
              <a:rPr lang="en-GB" sz="1700" dirty="0" smtClean="0"/>
              <a:t>SD instance is created </a:t>
            </a:r>
            <a:r>
              <a:rPr lang="en-GB" sz="1700" dirty="0"/>
              <a:t>on a per-service basis. </a:t>
            </a:r>
            <a:endParaRPr lang="en-GB" sz="1700" dirty="0" smtClean="0"/>
          </a:p>
          <a:p>
            <a:r>
              <a:rPr lang="en-GB" sz="1700" dirty="0"/>
              <a:t>The SD instance describes </a:t>
            </a:r>
            <a:r>
              <a:rPr lang="en-GB" sz="1700" dirty="0" smtClean="0"/>
              <a:t>the service specific schema and associated parameters </a:t>
            </a:r>
            <a:r>
              <a:rPr lang="en-GB" sz="1700" dirty="0"/>
              <a:t>that can be included in a Connection </a:t>
            </a:r>
            <a:r>
              <a:rPr lang="en-GB" sz="1700" dirty="0" smtClean="0"/>
              <a:t>reservation request</a:t>
            </a:r>
            <a:r>
              <a:rPr lang="en-GB" sz="1700" dirty="0"/>
              <a:t>.</a:t>
            </a:r>
          </a:p>
          <a:p>
            <a:r>
              <a:rPr lang="en-GB" sz="1700" dirty="0" smtClean="0"/>
              <a:t>The </a:t>
            </a:r>
            <a:r>
              <a:rPr lang="en-GB" sz="1700" dirty="0"/>
              <a:t>SD instance </a:t>
            </a:r>
            <a:r>
              <a:rPr lang="en-GB" sz="1700" dirty="0" smtClean="0"/>
              <a:t>is the </a:t>
            </a:r>
            <a:r>
              <a:rPr lang="en-GB" sz="1700" dirty="0"/>
              <a:t>definitive source of </a:t>
            </a:r>
            <a:r>
              <a:rPr lang="en-GB" sz="1700" dirty="0" smtClean="0"/>
              <a:t>type </a:t>
            </a:r>
            <a:r>
              <a:rPr lang="en-GB" sz="1700" dirty="0" smtClean="0"/>
              <a:t>(via service specific schema)</a:t>
            </a:r>
            <a:r>
              <a:rPr lang="en-GB" sz="1700" dirty="0" smtClean="0"/>
              <a:t>, and </a:t>
            </a:r>
            <a:r>
              <a:rPr lang="en-GB" sz="1700" dirty="0" smtClean="0"/>
              <a:t>units/</a:t>
            </a:r>
            <a:r>
              <a:rPr lang="en-GB" sz="1700" dirty="0" smtClean="0"/>
              <a:t>range definitions for the service.</a:t>
            </a:r>
          </a:p>
          <a:p>
            <a:r>
              <a:rPr lang="en-GB" sz="1700" dirty="0" smtClean="0"/>
              <a:t>If </a:t>
            </a:r>
            <a:r>
              <a:rPr lang="en-GB" sz="1700" dirty="0"/>
              <a:t>a parameter of the </a:t>
            </a:r>
            <a:r>
              <a:rPr lang="en-GB" sz="1700" dirty="0" smtClean="0"/>
              <a:t>service specific schema </a:t>
            </a:r>
            <a:r>
              <a:rPr lang="en-GB" sz="1700" dirty="0"/>
              <a:t>is not contained </a:t>
            </a:r>
            <a:r>
              <a:rPr lang="en-GB" sz="1700" dirty="0" smtClean="0"/>
              <a:t>in </a:t>
            </a:r>
            <a:r>
              <a:rPr lang="en-GB" sz="1700" dirty="0"/>
              <a:t>the Service Definition then it is not supported for this profile</a:t>
            </a:r>
            <a:r>
              <a:rPr lang="en-GB" sz="1700" dirty="0" smtClean="0"/>
              <a:t>.</a:t>
            </a:r>
          </a:p>
          <a:p>
            <a:r>
              <a:rPr lang="en-GB" sz="1700" dirty="0" smtClean="0"/>
              <a:t>Likewise, parameters defined in the SD must </a:t>
            </a:r>
            <a:r>
              <a:rPr lang="en-GB" sz="1700" dirty="0" smtClean="0"/>
              <a:t>be selected from the </a:t>
            </a:r>
            <a:r>
              <a:rPr lang="en-GB" sz="1700" dirty="0" smtClean="0"/>
              <a:t>supporting service schemas</a:t>
            </a:r>
            <a:r>
              <a:rPr lang="en-GB" sz="1700" dirty="0" smtClean="0"/>
              <a:t>.</a:t>
            </a:r>
          </a:p>
          <a:p>
            <a:r>
              <a:rPr lang="en-GB" sz="1700" dirty="0" smtClean="0"/>
              <a:t>The ranges for the </a:t>
            </a:r>
            <a:r>
              <a:rPr lang="en-GB" sz="1700" dirty="0" smtClean="0"/>
              <a:t>parameters are </a:t>
            </a:r>
            <a:r>
              <a:rPr lang="en-GB" sz="1700" dirty="0" smtClean="0"/>
              <a:t>selected to suit the service being described</a:t>
            </a:r>
            <a:r>
              <a:rPr lang="en-GB" sz="1700" dirty="0" smtClean="0"/>
              <a:t>.</a:t>
            </a:r>
          </a:p>
          <a:p>
            <a:r>
              <a:rPr lang="en-GB" sz="1700" dirty="0" smtClean="0"/>
              <a:t>Attributes within the SD are unrestricted and can be defined as needed.</a:t>
            </a:r>
            <a:endParaRPr lang="en-GB" sz="1800" dirty="0" smtClean="0"/>
          </a:p>
          <a:p>
            <a:endParaRPr lang="en-GB" sz="1800" dirty="0" smtClean="0"/>
          </a:p>
          <a:p>
            <a:pPr marL="0" indent="0">
              <a:buNone/>
            </a:pPr>
            <a:endParaRPr lang="en-GB" sz="1800" dirty="0" smtClean="0"/>
          </a:p>
          <a:p>
            <a:pPr marL="0" indent="0">
              <a:buNone/>
            </a:pPr>
            <a:endParaRPr lang="en-GB" sz="1800" dirty="0"/>
          </a:p>
        </p:txBody>
      </p:sp>
      <p:pic>
        <p:nvPicPr>
          <p:cNvPr id="25" name="Picture 2" descr="\\CHFILE02\Folders\guy\Desktop\paper-23700_64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0" y="3860473"/>
            <a:ext cx="609600" cy="789764"/>
          </a:xfrm>
          <a:prstGeom prst="rect">
            <a:avLst/>
          </a:prstGeom>
          <a:noFill/>
          <a:extLst>
            <a:ext uri="{909E8E84-426E-40dd-AFC4-6F175D3DCCD1}">
              <a14:hiddenFill xmlns:a14="http://schemas.microsoft.com/office/drawing/2010/main">
                <a:solidFill>
                  <a:srgbClr val="FFFFFF"/>
                </a:solidFill>
              </a14:hiddenFill>
            </a:ext>
          </a:extLst>
        </p:spPr>
      </p:pic>
      <p:sp>
        <p:nvSpPr>
          <p:cNvPr id="36" name="Content Placeholder 2"/>
          <p:cNvSpPr txBox="1">
            <a:spLocks/>
          </p:cNvSpPr>
          <p:nvPr/>
        </p:nvSpPr>
        <p:spPr>
          <a:xfrm>
            <a:off x="6476391" y="4653319"/>
            <a:ext cx="1302196" cy="57002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200" dirty="0" smtClean="0"/>
              <a:t>Service Definition:</a:t>
            </a:r>
          </a:p>
          <a:p>
            <a:pPr marL="0" indent="0" algn="ctr">
              <a:buNone/>
            </a:pPr>
            <a:r>
              <a:rPr lang="en-GB" sz="1200" dirty="0" err="1" smtClean="0"/>
              <a:t>EVTS.Gulliver</a:t>
            </a:r>
            <a:endParaRPr lang="en-GB" sz="1200" dirty="0"/>
          </a:p>
        </p:txBody>
      </p:sp>
      <p:sp>
        <p:nvSpPr>
          <p:cNvPr id="39" name="Content Placeholder 2"/>
          <p:cNvSpPr txBox="1">
            <a:spLocks/>
          </p:cNvSpPr>
          <p:nvPr/>
        </p:nvSpPr>
        <p:spPr>
          <a:xfrm>
            <a:off x="5145525" y="5434104"/>
            <a:ext cx="3190294" cy="623411"/>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400" dirty="0" smtClean="0"/>
              <a:t>NSI CS EVTS Schema:</a:t>
            </a:r>
          </a:p>
          <a:p>
            <a:pPr marL="0" indent="0">
              <a:buNone/>
            </a:pPr>
            <a:r>
              <a:rPr lang="en-GB" sz="1400" dirty="0" smtClean="0"/>
              <a:t>Name space: URL of service type </a:t>
            </a:r>
            <a:r>
              <a:rPr lang="en-GB" sz="1400" dirty="0" err="1" smtClean="0"/>
              <a:t>e.g</a:t>
            </a:r>
            <a:r>
              <a:rPr lang="en-GB" sz="1400" dirty="0" smtClean="0"/>
              <a:t> point-to-point</a:t>
            </a:r>
          </a:p>
          <a:p>
            <a:pPr marL="0" indent="0">
              <a:buNone/>
            </a:pPr>
            <a:r>
              <a:rPr lang="en-GB" sz="1400" dirty="0" smtClean="0"/>
              <a:t>Type: URL of specific service technology </a:t>
            </a:r>
            <a:r>
              <a:rPr lang="en-GB" sz="1400" dirty="0" err="1" smtClean="0"/>
              <a:t>e.g</a:t>
            </a:r>
            <a:r>
              <a:rPr lang="en-GB" sz="1400" dirty="0" smtClean="0"/>
              <a:t> Ethernet </a:t>
            </a:r>
            <a:r>
              <a:rPr lang="en-GB" sz="1400" dirty="0" err="1" smtClean="0"/>
              <a:t>vlan</a:t>
            </a:r>
            <a:endParaRPr lang="en-GB" sz="1400" dirty="0"/>
          </a:p>
        </p:txBody>
      </p:sp>
      <p:sp>
        <p:nvSpPr>
          <p:cNvPr id="49" name="Content Placeholder 2"/>
          <p:cNvSpPr txBox="1">
            <a:spLocks/>
          </p:cNvSpPr>
          <p:nvPr/>
        </p:nvSpPr>
        <p:spPr>
          <a:xfrm>
            <a:off x="3387435" y="4089073"/>
            <a:ext cx="426983" cy="228601"/>
          </a:xfrm>
          <a:prstGeom prst="rect">
            <a:avLst/>
          </a:prstGeom>
          <a:solidFill>
            <a:schemeClr val="bg1"/>
          </a:solidFill>
          <a:ln>
            <a:solidFill>
              <a:schemeClr val="accent1">
                <a:shade val="95000"/>
                <a:satMod val="105000"/>
              </a:schemeClr>
            </a:solidFill>
          </a:ln>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400" dirty="0" smtClean="0"/>
              <a:t>STPs</a:t>
            </a:r>
            <a:endParaRPr lang="en-GB" sz="1400" dirty="0"/>
          </a:p>
        </p:txBody>
      </p:sp>
      <p:sp>
        <p:nvSpPr>
          <p:cNvPr id="51" name="Content Placeholder 2"/>
          <p:cNvSpPr txBox="1">
            <a:spLocks/>
          </p:cNvSpPr>
          <p:nvPr/>
        </p:nvSpPr>
        <p:spPr>
          <a:xfrm>
            <a:off x="3768435" y="4165273"/>
            <a:ext cx="400024" cy="228601"/>
          </a:xfrm>
          <a:prstGeom prst="rect">
            <a:avLst/>
          </a:prstGeom>
          <a:solidFill>
            <a:schemeClr val="bg1"/>
          </a:solidFill>
          <a:ln>
            <a:solidFill>
              <a:schemeClr val="accent1">
                <a:shade val="95000"/>
                <a:satMod val="105000"/>
              </a:schemeClr>
            </a:solidFill>
          </a:ln>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400" dirty="0" smtClean="0"/>
              <a:t>MTU</a:t>
            </a:r>
            <a:endParaRPr lang="en-GB" sz="1400" dirty="0"/>
          </a:p>
        </p:txBody>
      </p:sp>
      <p:sp>
        <p:nvSpPr>
          <p:cNvPr id="52" name="Content Placeholder 2"/>
          <p:cNvSpPr txBox="1">
            <a:spLocks/>
          </p:cNvSpPr>
          <p:nvPr/>
        </p:nvSpPr>
        <p:spPr>
          <a:xfrm>
            <a:off x="762000" y="6118067"/>
            <a:ext cx="8070117" cy="5461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800" i="1" dirty="0" smtClean="0">
                <a:solidFill>
                  <a:srgbClr val="FF0000"/>
                </a:solidFill>
              </a:rPr>
              <a:t>The service definition profile is built up by assigning parameters from the schema</a:t>
            </a:r>
          </a:p>
          <a:p>
            <a:pPr marL="0" indent="0">
              <a:buNone/>
            </a:pPr>
            <a:endParaRPr lang="en-GB" sz="1800" dirty="0" smtClean="0"/>
          </a:p>
          <a:p>
            <a:pPr marL="0" indent="0">
              <a:buNone/>
            </a:pPr>
            <a:endParaRPr lang="en-GB" sz="1800" dirty="0"/>
          </a:p>
        </p:txBody>
      </p:sp>
      <p:sp>
        <p:nvSpPr>
          <p:cNvPr id="14" name="Content Placeholder 2"/>
          <p:cNvSpPr txBox="1">
            <a:spLocks/>
          </p:cNvSpPr>
          <p:nvPr/>
        </p:nvSpPr>
        <p:spPr>
          <a:xfrm>
            <a:off x="4073235" y="4241473"/>
            <a:ext cx="652900" cy="228601"/>
          </a:xfrm>
          <a:prstGeom prst="rect">
            <a:avLst/>
          </a:prstGeom>
          <a:solidFill>
            <a:schemeClr val="bg1"/>
          </a:solidFill>
          <a:ln>
            <a:solidFill>
              <a:schemeClr val="accent1">
                <a:shade val="95000"/>
                <a:satMod val="105000"/>
              </a:schemeClr>
            </a:solidFill>
          </a:ln>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400" dirty="0" smtClean="0"/>
              <a:t>Capacity</a:t>
            </a:r>
            <a:endParaRPr lang="en-GB" sz="1400" dirty="0"/>
          </a:p>
        </p:txBody>
      </p:sp>
      <p:pic>
        <p:nvPicPr>
          <p:cNvPr id="19" name="Picture 2" descr="\\CHFILE02\Folders\guy\Desktop\templa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131" y="3953414"/>
            <a:ext cx="624314" cy="624314"/>
          </a:xfrm>
          <a:prstGeom prst="rect">
            <a:avLst/>
          </a:prstGeom>
          <a:noFill/>
          <a:extLst>
            <a:ext uri="{909E8E84-426E-40dd-AFC4-6F175D3DCCD1}">
              <a14:hiddenFill xmlns:a14="http://schemas.microsoft.com/office/drawing/2010/main">
                <a:solidFill>
                  <a:srgbClr val="FFFFFF"/>
                </a:solidFill>
              </a14:hiddenFill>
            </a:ext>
          </a:extLst>
        </p:spPr>
      </p:pic>
      <p:sp>
        <p:nvSpPr>
          <p:cNvPr id="21" name="Content Placeholder 2"/>
          <p:cNvSpPr txBox="1">
            <a:spLocks/>
          </p:cNvSpPr>
          <p:nvPr/>
        </p:nvSpPr>
        <p:spPr>
          <a:xfrm>
            <a:off x="1576913" y="4531765"/>
            <a:ext cx="1295400" cy="533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100" dirty="0" smtClean="0"/>
              <a:t>Service </a:t>
            </a:r>
            <a:r>
              <a:rPr lang="en-GB" sz="1100" dirty="0" smtClean="0"/>
              <a:t>specific schema</a:t>
            </a:r>
            <a:endParaRPr lang="en-GB" sz="1100" dirty="0" smtClean="0"/>
          </a:p>
        </p:txBody>
      </p:sp>
      <p:sp>
        <p:nvSpPr>
          <p:cNvPr id="22" name="Content Placeholder 2"/>
          <p:cNvSpPr txBox="1">
            <a:spLocks/>
          </p:cNvSpPr>
          <p:nvPr/>
        </p:nvSpPr>
        <p:spPr>
          <a:xfrm>
            <a:off x="3387435" y="3822068"/>
            <a:ext cx="1295400" cy="533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100" dirty="0" smtClean="0"/>
              <a:t>Parameters</a:t>
            </a:r>
            <a:endParaRPr lang="en-GB" sz="1100" dirty="0" smtClean="0"/>
          </a:p>
        </p:txBody>
      </p:sp>
      <p:pic>
        <p:nvPicPr>
          <p:cNvPr id="23" name="Picture 2" descr="\\CHFILE02\Folders\guy\Desktop\templa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9416" y="3152148"/>
            <a:ext cx="587738" cy="587738"/>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p:cNvCxnSpPr>
            <a:stCxn id="23" idx="3"/>
          </p:cNvCxnSpPr>
          <p:nvPr/>
        </p:nvCxnSpPr>
        <p:spPr>
          <a:xfrm>
            <a:off x="3277154" y="3446017"/>
            <a:ext cx="3542361" cy="63337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6" name="Content Placeholder 2"/>
          <p:cNvSpPr txBox="1">
            <a:spLocks/>
          </p:cNvSpPr>
          <p:nvPr/>
        </p:nvSpPr>
        <p:spPr>
          <a:xfrm>
            <a:off x="4188575" y="3150526"/>
            <a:ext cx="1295400" cy="28886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100" dirty="0" smtClean="0"/>
              <a:t>Parameters</a:t>
            </a:r>
            <a:endParaRPr lang="en-GB" sz="1100" dirty="0" smtClean="0"/>
          </a:p>
        </p:txBody>
      </p:sp>
      <p:sp>
        <p:nvSpPr>
          <p:cNvPr id="27" name="Content Placeholder 2"/>
          <p:cNvSpPr txBox="1">
            <a:spLocks/>
          </p:cNvSpPr>
          <p:nvPr/>
        </p:nvSpPr>
        <p:spPr>
          <a:xfrm>
            <a:off x="4104737" y="3426308"/>
            <a:ext cx="681720" cy="228601"/>
          </a:xfrm>
          <a:prstGeom prst="rect">
            <a:avLst/>
          </a:prstGeom>
          <a:solidFill>
            <a:schemeClr val="bg1"/>
          </a:solidFill>
          <a:ln>
            <a:solidFill>
              <a:schemeClr val="accent1">
                <a:shade val="95000"/>
                <a:satMod val="105000"/>
              </a:schemeClr>
            </a:solidFill>
          </a:ln>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400" dirty="0" err="1" smtClean="0"/>
              <a:t>startTime</a:t>
            </a:r>
            <a:endParaRPr lang="en-GB" sz="1400" dirty="0"/>
          </a:p>
        </p:txBody>
      </p:sp>
      <p:sp>
        <p:nvSpPr>
          <p:cNvPr id="28" name="Content Placeholder 2"/>
          <p:cNvSpPr txBox="1">
            <a:spLocks/>
          </p:cNvSpPr>
          <p:nvPr/>
        </p:nvSpPr>
        <p:spPr>
          <a:xfrm>
            <a:off x="4724400" y="3548472"/>
            <a:ext cx="652900" cy="228601"/>
          </a:xfrm>
          <a:prstGeom prst="rect">
            <a:avLst/>
          </a:prstGeom>
          <a:solidFill>
            <a:schemeClr val="bg1"/>
          </a:solidFill>
          <a:ln>
            <a:solidFill>
              <a:schemeClr val="accent1">
                <a:shade val="95000"/>
                <a:satMod val="105000"/>
              </a:schemeClr>
            </a:solidFill>
          </a:ln>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400" dirty="0" err="1" smtClean="0"/>
              <a:t>endTime</a:t>
            </a:r>
            <a:endParaRPr lang="en-GB" sz="1400" dirty="0"/>
          </a:p>
        </p:txBody>
      </p:sp>
      <p:sp>
        <p:nvSpPr>
          <p:cNvPr id="29" name="Content Placeholder 2"/>
          <p:cNvSpPr txBox="1">
            <a:spLocks/>
          </p:cNvSpPr>
          <p:nvPr/>
        </p:nvSpPr>
        <p:spPr>
          <a:xfrm>
            <a:off x="2384222" y="3663687"/>
            <a:ext cx="1218841" cy="2821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100" dirty="0" smtClean="0"/>
              <a:t>NSI CS </a:t>
            </a:r>
            <a:r>
              <a:rPr lang="en-GB" sz="1100" dirty="0" smtClean="0"/>
              <a:t>schema</a:t>
            </a:r>
            <a:endParaRPr lang="en-GB" sz="1100" dirty="0" smtClean="0"/>
          </a:p>
        </p:txBody>
      </p:sp>
      <p:sp>
        <p:nvSpPr>
          <p:cNvPr id="31" name="Content Placeholder 2"/>
          <p:cNvSpPr txBox="1">
            <a:spLocks/>
          </p:cNvSpPr>
          <p:nvPr/>
        </p:nvSpPr>
        <p:spPr>
          <a:xfrm>
            <a:off x="2379421" y="5016765"/>
            <a:ext cx="1695080" cy="533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100" dirty="0" smtClean="0"/>
              <a:t>SLA, technology specific attributes, etc.</a:t>
            </a:r>
            <a:endParaRPr lang="en-GB" sz="1100" dirty="0" smtClean="0"/>
          </a:p>
        </p:txBody>
      </p:sp>
      <p:pic>
        <p:nvPicPr>
          <p:cNvPr id="33" name="Picture 2" descr="\\CHFILE02\Folders\guy\Desktop\templa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925" y="4491328"/>
            <a:ext cx="587738" cy="587738"/>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p:cNvCxnSpPr>
            <a:stCxn id="33" idx="3"/>
          </p:cNvCxnSpPr>
          <p:nvPr/>
        </p:nvCxnSpPr>
        <p:spPr>
          <a:xfrm flipV="1">
            <a:off x="3477663" y="4459873"/>
            <a:ext cx="3363565" cy="3253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7" name="Content Placeholder 2"/>
          <p:cNvSpPr txBox="1">
            <a:spLocks/>
          </p:cNvSpPr>
          <p:nvPr/>
        </p:nvSpPr>
        <p:spPr>
          <a:xfrm>
            <a:off x="4182231" y="4920160"/>
            <a:ext cx="1295400" cy="28886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100" dirty="0" smtClean="0"/>
              <a:t>Attributes</a:t>
            </a:r>
            <a:endParaRPr lang="en-GB" sz="1100" dirty="0" smtClean="0"/>
          </a:p>
        </p:txBody>
      </p:sp>
      <p:sp>
        <p:nvSpPr>
          <p:cNvPr id="38" name="Content Placeholder 2"/>
          <p:cNvSpPr txBox="1">
            <a:spLocks/>
          </p:cNvSpPr>
          <p:nvPr/>
        </p:nvSpPr>
        <p:spPr>
          <a:xfrm>
            <a:off x="4187890" y="4599187"/>
            <a:ext cx="758526" cy="228601"/>
          </a:xfrm>
          <a:prstGeom prst="rect">
            <a:avLst/>
          </a:prstGeom>
          <a:solidFill>
            <a:schemeClr val="bg1"/>
          </a:solidFill>
          <a:ln>
            <a:solidFill>
              <a:srgbClr val="C71C2C"/>
            </a:solidFill>
          </a:ln>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400" dirty="0" smtClean="0"/>
              <a:t>monitoring</a:t>
            </a:r>
            <a:endParaRPr lang="en-GB" sz="1400" dirty="0"/>
          </a:p>
        </p:txBody>
      </p:sp>
      <p:sp>
        <p:nvSpPr>
          <p:cNvPr id="40" name="Content Placeholder 2"/>
          <p:cNvSpPr txBox="1">
            <a:spLocks/>
          </p:cNvSpPr>
          <p:nvPr/>
        </p:nvSpPr>
        <p:spPr>
          <a:xfrm>
            <a:off x="4884359" y="4721351"/>
            <a:ext cx="652900" cy="228601"/>
          </a:xfrm>
          <a:prstGeom prst="rect">
            <a:avLst/>
          </a:prstGeom>
          <a:solidFill>
            <a:schemeClr val="bg1"/>
          </a:solidFill>
          <a:ln>
            <a:solidFill>
              <a:srgbClr val="C71C2C"/>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000" dirty="0" smtClean="0"/>
              <a:t>framing</a:t>
            </a:r>
            <a:endParaRPr lang="en-GB" sz="1000" dirty="0"/>
          </a:p>
        </p:txBody>
      </p:sp>
      <p:sp>
        <p:nvSpPr>
          <p:cNvPr id="41" name="Content Placeholder 2"/>
          <p:cNvSpPr txBox="1">
            <a:spLocks/>
          </p:cNvSpPr>
          <p:nvPr/>
        </p:nvSpPr>
        <p:spPr>
          <a:xfrm>
            <a:off x="7457591" y="2804528"/>
            <a:ext cx="1093741" cy="243471"/>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100" dirty="0" smtClean="0"/>
              <a:t>Service Errors</a:t>
            </a:r>
            <a:endParaRPr lang="en-GB" sz="1100" dirty="0" smtClean="0"/>
          </a:p>
        </p:txBody>
      </p:sp>
      <p:sp>
        <p:nvSpPr>
          <p:cNvPr id="42" name="Content Placeholder 2"/>
          <p:cNvSpPr txBox="1">
            <a:spLocks/>
          </p:cNvSpPr>
          <p:nvPr/>
        </p:nvSpPr>
        <p:spPr>
          <a:xfrm>
            <a:off x="7573818" y="3085387"/>
            <a:ext cx="900545" cy="293582"/>
          </a:xfrm>
          <a:prstGeom prst="rect">
            <a:avLst/>
          </a:prstGeom>
          <a:solidFill>
            <a:schemeClr val="bg1"/>
          </a:solidFill>
          <a:ln>
            <a:solidFill>
              <a:schemeClr val="accent1">
                <a:shade val="95000"/>
                <a:satMod val="105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700" dirty="0"/>
              <a:t>STP_RESOLUTION_ERROR</a:t>
            </a:r>
            <a:endParaRPr lang="en-GB" sz="800" dirty="0"/>
          </a:p>
        </p:txBody>
      </p:sp>
      <p:sp>
        <p:nvSpPr>
          <p:cNvPr id="43" name="Content Placeholder 2"/>
          <p:cNvSpPr txBox="1">
            <a:spLocks/>
          </p:cNvSpPr>
          <p:nvPr/>
        </p:nvSpPr>
        <p:spPr>
          <a:xfrm>
            <a:off x="7726218" y="3237787"/>
            <a:ext cx="900545" cy="293582"/>
          </a:xfrm>
          <a:prstGeom prst="rect">
            <a:avLst/>
          </a:prstGeom>
          <a:solidFill>
            <a:schemeClr val="bg1"/>
          </a:solidFill>
          <a:ln>
            <a:solidFill>
              <a:schemeClr val="accent1">
                <a:shade val="95000"/>
                <a:satMod val="105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700" dirty="0"/>
              <a:t>STP_UNAVALABLE</a:t>
            </a:r>
            <a:endParaRPr lang="en-GB" sz="800" dirty="0"/>
          </a:p>
        </p:txBody>
      </p:sp>
      <p:cxnSp>
        <p:nvCxnSpPr>
          <p:cNvPr id="44" name="Straight Arrow Connector 43"/>
          <p:cNvCxnSpPr/>
          <p:nvPr/>
        </p:nvCxnSpPr>
        <p:spPr>
          <a:xfrm flipH="1">
            <a:off x="7558424" y="3594485"/>
            <a:ext cx="561879" cy="51569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4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123" y="152400"/>
            <a:ext cx="8229600" cy="592222"/>
          </a:xfrm>
        </p:spPr>
        <p:txBody>
          <a:bodyPr>
            <a:normAutofit/>
          </a:bodyPr>
          <a:lstStyle/>
          <a:p>
            <a:r>
              <a:rPr lang="en-GB" sz="3200" dirty="0" smtClean="0"/>
              <a:t>NSI SD schema template</a:t>
            </a:r>
            <a:endParaRPr lang="en-GB" sz="3200" dirty="0"/>
          </a:p>
        </p:txBody>
      </p:sp>
      <p:pic>
        <p:nvPicPr>
          <p:cNvPr id="3" name="Picture 2" descr="Screen Shot 2013-09-10 at 3.25.4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1209" y="1360638"/>
            <a:ext cx="4182077" cy="4182077"/>
          </a:xfrm>
          <a:prstGeom prst="rect">
            <a:avLst/>
          </a:prstGeom>
        </p:spPr>
      </p:pic>
      <p:sp>
        <p:nvSpPr>
          <p:cNvPr id="40" name="Content Placeholder 2"/>
          <p:cNvSpPr txBox="1">
            <a:spLocks/>
          </p:cNvSpPr>
          <p:nvPr/>
        </p:nvSpPr>
        <p:spPr>
          <a:xfrm>
            <a:off x="360349" y="762000"/>
            <a:ext cx="4560799" cy="59436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600" b="1" dirty="0" smtClean="0"/>
              <a:t>NSI Services Description</a:t>
            </a:r>
          </a:p>
          <a:p>
            <a:pPr marL="0" indent="0">
              <a:buNone/>
            </a:pPr>
            <a:r>
              <a:rPr lang="en-GB" sz="1400" dirty="0" smtClean="0"/>
              <a:t>An </a:t>
            </a:r>
            <a:r>
              <a:rPr lang="en-GB" sz="1400" dirty="0"/>
              <a:t>XML schema document describing the OGF NSI Service </a:t>
            </a:r>
            <a:r>
              <a:rPr lang="en-GB" sz="1400" dirty="0" smtClean="0"/>
              <a:t>Description template</a:t>
            </a:r>
            <a:r>
              <a:rPr lang="en-GB" sz="1400" dirty="0" smtClean="0"/>
              <a:t>.</a:t>
            </a:r>
          </a:p>
          <a:p>
            <a:pPr marL="0" indent="0">
              <a:buNone/>
            </a:pPr>
            <a:endParaRPr lang="en-GB" sz="1400" dirty="0"/>
          </a:p>
          <a:p>
            <a:pPr marL="0" indent="0">
              <a:buNone/>
            </a:pPr>
            <a:r>
              <a:rPr lang="en-GB" sz="1400" b="1" dirty="0" err="1"/>
              <a:t>ServiceDescriptionType</a:t>
            </a:r>
            <a:r>
              <a:rPr lang="en-GB" sz="1400" b="1" dirty="0"/>
              <a:t> </a:t>
            </a:r>
            <a:endParaRPr lang="en-GB" sz="1400" b="1" dirty="0" smtClean="0"/>
          </a:p>
          <a:p>
            <a:pPr marL="0" indent="0">
              <a:buNone/>
            </a:pPr>
            <a:r>
              <a:rPr lang="en-GB" sz="1400" dirty="0"/>
              <a:t>Type defining the structure and content of a Service Description </a:t>
            </a:r>
            <a:r>
              <a:rPr lang="en-GB" sz="1400" dirty="0" smtClean="0"/>
              <a:t>document.</a:t>
            </a:r>
          </a:p>
          <a:p>
            <a:pPr marL="400050" lvl="1" indent="0">
              <a:buNone/>
            </a:pPr>
            <a:r>
              <a:rPr lang="en-GB" sz="1100" dirty="0" smtClean="0"/>
              <a:t>Attributes</a:t>
            </a:r>
            <a:r>
              <a:rPr lang="en-GB" sz="1100" dirty="0" smtClean="0"/>
              <a:t>: </a:t>
            </a:r>
            <a:r>
              <a:rPr lang="en-GB" sz="1100" dirty="0" smtClean="0"/>
              <a:t>id</a:t>
            </a:r>
          </a:p>
          <a:p>
            <a:pPr marL="400050" lvl="1" indent="0">
              <a:buNone/>
            </a:pPr>
            <a:r>
              <a:rPr lang="en-GB" sz="1100" dirty="0" smtClean="0"/>
              <a:t>Elements</a:t>
            </a:r>
            <a:r>
              <a:rPr lang="en-GB" sz="1100" dirty="0" smtClean="0"/>
              <a:t>: Comment, </a:t>
            </a:r>
            <a:r>
              <a:rPr lang="en-GB" sz="1100" dirty="0" err="1" smtClean="0"/>
              <a:t>serviceType</a:t>
            </a:r>
            <a:r>
              <a:rPr lang="en-GB" sz="1100" dirty="0" smtClean="0"/>
              <a:t>, schema, parameter, attribute, error. </a:t>
            </a:r>
            <a:endParaRPr lang="en-GB" sz="1100" dirty="0"/>
          </a:p>
          <a:p>
            <a:pPr marL="0" indent="0">
              <a:buNone/>
            </a:pPr>
            <a:r>
              <a:rPr lang="en-GB" sz="1400" b="1" dirty="0" err="1" smtClean="0"/>
              <a:t>SchemaType</a:t>
            </a:r>
            <a:endParaRPr lang="en-GB" sz="1400" b="1" dirty="0" smtClean="0"/>
          </a:p>
          <a:p>
            <a:pPr marL="0" indent="0">
              <a:buNone/>
            </a:pPr>
            <a:r>
              <a:rPr lang="en-GB" sz="1400" dirty="0" smtClean="0"/>
              <a:t>This </a:t>
            </a:r>
            <a:r>
              <a:rPr lang="en-GB" sz="1400" dirty="0"/>
              <a:t>type identifies the specific service XML schema </a:t>
            </a:r>
            <a:r>
              <a:rPr lang="en-GB" sz="1400" dirty="0" smtClean="0"/>
              <a:t>element specified </a:t>
            </a:r>
            <a:r>
              <a:rPr lang="en-GB" sz="1400" dirty="0"/>
              <a:t>in a reservation.  There can be multiple </a:t>
            </a:r>
            <a:r>
              <a:rPr lang="en-GB" sz="1400" dirty="0" smtClean="0"/>
              <a:t>schema entries </a:t>
            </a:r>
            <a:r>
              <a:rPr lang="en-GB" sz="1400" dirty="0"/>
              <a:t>for a service if they require multiple schema in </a:t>
            </a:r>
            <a:r>
              <a:rPr lang="en-GB" sz="1400" dirty="0" smtClean="0"/>
              <a:t>a reserve </a:t>
            </a:r>
            <a:r>
              <a:rPr lang="en-GB" sz="1400" dirty="0"/>
              <a:t>request. </a:t>
            </a:r>
          </a:p>
          <a:p>
            <a:pPr marL="400050" lvl="1" indent="0">
              <a:buNone/>
            </a:pPr>
            <a:r>
              <a:rPr lang="en-GB" sz="1100" dirty="0" smtClean="0"/>
              <a:t>Attributes</a:t>
            </a:r>
            <a:r>
              <a:rPr lang="en-GB" sz="1100" dirty="0" smtClean="0"/>
              <a:t>:  name, required, namespace, </a:t>
            </a:r>
            <a:r>
              <a:rPr lang="en-GB" sz="1100" dirty="0" smtClean="0"/>
              <a:t>type.</a:t>
            </a:r>
          </a:p>
          <a:p>
            <a:pPr marL="400050" lvl="1" indent="0">
              <a:buNone/>
            </a:pPr>
            <a:r>
              <a:rPr lang="en-GB" sz="1100" dirty="0" smtClean="0"/>
              <a:t>Elements</a:t>
            </a:r>
            <a:r>
              <a:rPr lang="en-GB" sz="1100" dirty="0"/>
              <a:t>: </a:t>
            </a:r>
            <a:r>
              <a:rPr lang="en-GB" sz="1100" dirty="0" smtClean="0"/>
              <a:t>comment</a:t>
            </a:r>
            <a:endParaRPr lang="en-GB" sz="1100" dirty="0" smtClean="0"/>
          </a:p>
          <a:p>
            <a:pPr marL="0" indent="0">
              <a:buNone/>
            </a:pPr>
            <a:r>
              <a:rPr lang="en-GB" sz="1400" b="1" dirty="0" err="1" smtClean="0"/>
              <a:t>ParameterType</a:t>
            </a:r>
            <a:endParaRPr lang="en-GB" sz="1400" b="1" dirty="0" smtClean="0"/>
          </a:p>
          <a:p>
            <a:pPr marL="0" indent="0">
              <a:buNone/>
            </a:pPr>
            <a:r>
              <a:rPr lang="en-GB" sz="1400" dirty="0"/>
              <a:t>Parameter definitions for the service and their values. </a:t>
            </a:r>
            <a:r>
              <a:rPr lang="en-GB" sz="1400" dirty="0" smtClean="0"/>
              <a:t>These reflect </a:t>
            </a:r>
            <a:r>
              <a:rPr lang="en-GB" sz="1400" dirty="0"/>
              <a:t>the XML schema definitions and any local </a:t>
            </a:r>
            <a:r>
              <a:rPr lang="en-GB" sz="1400" dirty="0" smtClean="0"/>
              <a:t>range restrictions</a:t>
            </a:r>
            <a:r>
              <a:rPr lang="en-GB" sz="1400" dirty="0"/>
              <a:t>.  The associated service XML schema is </a:t>
            </a:r>
            <a:r>
              <a:rPr lang="en-GB" sz="1400" dirty="0" smtClean="0"/>
              <a:t>the definitive </a:t>
            </a:r>
            <a:r>
              <a:rPr lang="en-GB" sz="1400" dirty="0"/>
              <a:t>source for and type and range definitions. If </a:t>
            </a:r>
            <a:r>
              <a:rPr lang="en-GB" sz="1400" dirty="0" smtClean="0"/>
              <a:t>a parameter </a:t>
            </a:r>
            <a:r>
              <a:rPr lang="en-GB" sz="1400" dirty="0"/>
              <a:t>of the service is not contained in this </a:t>
            </a:r>
            <a:r>
              <a:rPr lang="en-GB" sz="1400" dirty="0" smtClean="0"/>
              <a:t>service </a:t>
            </a:r>
            <a:r>
              <a:rPr lang="en-GB" sz="1400" dirty="0" smtClean="0"/>
              <a:t>description </a:t>
            </a:r>
            <a:r>
              <a:rPr lang="en-GB" sz="1400" dirty="0"/>
              <a:t>then it is not supported for this profile.</a:t>
            </a:r>
          </a:p>
          <a:p>
            <a:pPr marL="400050" lvl="1" indent="0">
              <a:buNone/>
            </a:pPr>
            <a:r>
              <a:rPr lang="en-GB" sz="1100" dirty="0" smtClean="0"/>
              <a:t>Attributes</a:t>
            </a:r>
            <a:r>
              <a:rPr lang="en-GB" sz="1100" dirty="0"/>
              <a:t>: name, units, modifiable, namespace, </a:t>
            </a:r>
            <a:r>
              <a:rPr lang="en-GB" sz="1100" dirty="0" smtClean="0"/>
              <a:t>type.</a:t>
            </a:r>
          </a:p>
          <a:p>
            <a:pPr marL="400050" lvl="1" indent="0">
              <a:buNone/>
            </a:pPr>
            <a:r>
              <a:rPr lang="en-GB" sz="1100" dirty="0" smtClean="0"/>
              <a:t>Elements</a:t>
            </a:r>
            <a:r>
              <a:rPr lang="en-GB" sz="1100" dirty="0"/>
              <a:t>: comment, </a:t>
            </a:r>
            <a:r>
              <a:rPr lang="en-GB" sz="1100" dirty="0" err="1"/>
              <a:t>minInclusive</a:t>
            </a:r>
            <a:r>
              <a:rPr lang="en-GB" sz="1100" dirty="0"/>
              <a:t>, </a:t>
            </a:r>
            <a:r>
              <a:rPr lang="en-GB" sz="1100" dirty="0" err="1" smtClean="0"/>
              <a:t>maxInclusive</a:t>
            </a:r>
            <a:r>
              <a:rPr lang="en-GB" sz="1100" dirty="0"/>
              <a:t>, </a:t>
            </a:r>
            <a:r>
              <a:rPr lang="en-US" sz="1100" dirty="0"/>
              <a:t>increment</a:t>
            </a:r>
            <a:r>
              <a:rPr lang="en-GB" sz="1100" dirty="0" smtClean="0"/>
              <a:t>, </a:t>
            </a:r>
            <a:r>
              <a:rPr lang="en-GB" sz="1100" dirty="0"/>
              <a:t>default</a:t>
            </a:r>
            <a:endParaRPr lang="en-GB" sz="1100" dirty="0" smtClean="0"/>
          </a:p>
          <a:p>
            <a:pPr marL="0" indent="0">
              <a:buNone/>
            </a:pPr>
            <a:r>
              <a:rPr lang="en-GB" sz="1400" b="1" dirty="0" err="1" smtClean="0"/>
              <a:t>AttributeType</a:t>
            </a:r>
            <a:endParaRPr lang="en-GB" sz="1400" b="1" dirty="0" smtClean="0"/>
          </a:p>
          <a:p>
            <a:pPr marL="0" indent="0">
              <a:buNone/>
            </a:pPr>
            <a:r>
              <a:rPr lang="en-GB" sz="1400" dirty="0"/>
              <a:t>Attributes are aspects of the service that are not specified </a:t>
            </a:r>
            <a:r>
              <a:rPr lang="en-GB" sz="1400" dirty="0" smtClean="0"/>
              <a:t>in the </a:t>
            </a:r>
            <a:r>
              <a:rPr lang="en-GB" sz="1400" dirty="0"/>
              <a:t>XML schema for the service.  The can be as detailed </a:t>
            </a:r>
            <a:r>
              <a:rPr lang="en-GB" sz="1400" dirty="0" smtClean="0"/>
              <a:t>as parameters</a:t>
            </a:r>
            <a:r>
              <a:rPr lang="en-GB" sz="1400" dirty="0"/>
              <a:t>, but are not specified in the reservation request</a:t>
            </a:r>
            <a:r>
              <a:rPr lang="en-GB" sz="1400" dirty="0" smtClean="0"/>
              <a:t>.</a:t>
            </a:r>
          </a:p>
          <a:p>
            <a:pPr marL="400050" lvl="1" indent="0">
              <a:buNone/>
            </a:pPr>
            <a:r>
              <a:rPr lang="en-GB" sz="1100" dirty="0" smtClean="0"/>
              <a:t>Attributes</a:t>
            </a:r>
            <a:r>
              <a:rPr lang="en-GB" sz="1100" dirty="0"/>
              <a:t>: name, units, namespace, </a:t>
            </a:r>
            <a:r>
              <a:rPr lang="en-GB" sz="1100" dirty="0" smtClean="0"/>
              <a:t>type  </a:t>
            </a:r>
            <a:endParaRPr lang="en-GB" sz="1100" dirty="0" smtClean="0"/>
          </a:p>
          <a:p>
            <a:pPr marL="400050" lvl="1" indent="0">
              <a:buNone/>
            </a:pPr>
            <a:r>
              <a:rPr lang="en-GB" sz="1100" dirty="0" smtClean="0"/>
              <a:t>Elements</a:t>
            </a:r>
            <a:r>
              <a:rPr lang="en-GB" sz="1100" dirty="0"/>
              <a:t>: comment, </a:t>
            </a:r>
            <a:r>
              <a:rPr lang="en-GB" sz="1100" dirty="0" err="1"/>
              <a:t>minInclusive</a:t>
            </a:r>
            <a:r>
              <a:rPr lang="en-GB" sz="1100" dirty="0"/>
              <a:t>, </a:t>
            </a:r>
            <a:r>
              <a:rPr lang="en-GB" sz="1100" dirty="0" err="1" smtClean="0"/>
              <a:t>maxInclusive</a:t>
            </a:r>
            <a:r>
              <a:rPr lang="en-GB" sz="1100" dirty="0"/>
              <a:t>, </a:t>
            </a:r>
            <a:r>
              <a:rPr lang="en-US" sz="1100" dirty="0"/>
              <a:t>increment</a:t>
            </a:r>
            <a:r>
              <a:rPr lang="en-GB" sz="1100" dirty="0" smtClean="0"/>
              <a:t>, </a:t>
            </a:r>
            <a:r>
              <a:rPr lang="en-GB" sz="1100" dirty="0" smtClean="0"/>
              <a:t>default</a:t>
            </a:r>
          </a:p>
          <a:p>
            <a:pPr marL="0" indent="0">
              <a:buNone/>
            </a:pPr>
            <a:r>
              <a:rPr lang="en-GB" sz="1400" b="1" dirty="0" err="1" smtClean="0"/>
              <a:t>ErrorType</a:t>
            </a:r>
            <a:endParaRPr lang="en-GB" sz="1400" b="1" dirty="0" smtClean="0"/>
          </a:p>
          <a:p>
            <a:pPr marL="0" indent="0">
              <a:buNone/>
            </a:pPr>
            <a:r>
              <a:rPr lang="en-GB" sz="1400" dirty="0"/>
              <a:t>Models an error defined for this service.</a:t>
            </a:r>
            <a:endParaRPr lang="en-GB" sz="1400" dirty="0" smtClean="0"/>
          </a:p>
          <a:p>
            <a:pPr marL="400050" lvl="1" indent="0">
              <a:buNone/>
            </a:pPr>
            <a:r>
              <a:rPr lang="en-GB" sz="1100" dirty="0" smtClean="0"/>
              <a:t>Attributes</a:t>
            </a:r>
            <a:r>
              <a:rPr lang="en-GB" sz="1100" dirty="0"/>
              <a:t>: id, </a:t>
            </a:r>
            <a:r>
              <a:rPr lang="en-GB" sz="1100" dirty="0" smtClean="0"/>
              <a:t>text      </a:t>
            </a:r>
            <a:endParaRPr lang="en-GB" sz="1100" dirty="0" smtClean="0"/>
          </a:p>
          <a:p>
            <a:pPr marL="400050" lvl="1" indent="0">
              <a:buNone/>
            </a:pPr>
            <a:r>
              <a:rPr lang="en-GB" sz="1100" dirty="0" smtClean="0"/>
              <a:t>Elements</a:t>
            </a:r>
            <a:r>
              <a:rPr lang="en-GB" sz="1100" dirty="0"/>
              <a:t>: </a:t>
            </a:r>
            <a:r>
              <a:rPr lang="en-GB" sz="1100" dirty="0" smtClean="0"/>
              <a:t>comment</a:t>
            </a:r>
            <a:endParaRPr lang="en-GB" sz="1100" dirty="0" smtClean="0"/>
          </a:p>
        </p:txBody>
      </p:sp>
    </p:spTree>
    <p:extLst>
      <p:ext uri="{BB962C8B-B14F-4D97-AF65-F5344CB8AC3E}">
        <p14:creationId xmlns:p14="http://schemas.microsoft.com/office/powerpoint/2010/main" val="2726376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329" y="152400"/>
            <a:ext cx="8229600" cy="592222"/>
          </a:xfrm>
        </p:spPr>
        <p:txBody>
          <a:bodyPr>
            <a:normAutofit/>
          </a:bodyPr>
          <a:lstStyle/>
          <a:p>
            <a:r>
              <a:rPr lang="en-GB" sz="3200" dirty="0" smtClean="0"/>
              <a:t>Service specific schema </a:t>
            </a:r>
            <a:r>
              <a:rPr lang="en-GB" sz="3200" dirty="0" smtClean="0"/>
              <a:t>types</a:t>
            </a:r>
            <a:endParaRPr lang="en-GB" sz="3200" dirty="0"/>
          </a:p>
        </p:txBody>
      </p:sp>
      <p:sp>
        <p:nvSpPr>
          <p:cNvPr id="48" name="Content Placeholder 2"/>
          <p:cNvSpPr txBox="1">
            <a:spLocks/>
          </p:cNvSpPr>
          <p:nvPr/>
        </p:nvSpPr>
        <p:spPr>
          <a:xfrm>
            <a:off x="381000" y="874520"/>
            <a:ext cx="8229600" cy="5477142"/>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600" dirty="0" smtClean="0"/>
              <a:t>This </a:t>
            </a:r>
            <a:r>
              <a:rPr lang="en-GB" sz="1600" dirty="0"/>
              <a:t>is an XML schema document describing </a:t>
            </a:r>
            <a:r>
              <a:rPr lang="en-GB" sz="1600" dirty="0" smtClean="0"/>
              <a:t>common </a:t>
            </a:r>
            <a:r>
              <a:rPr lang="en-GB" sz="1600" dirty="0" smtClean="0"/>
              <a:t>OGF </a:t>
            </a:r>
            <a:r>
              <a:rPr lang="en-GB" sz="1600" dirty="0"/>
              <a:t>NSI </a:t>
            </a:r>
            <a:r>
              <a:rPr lang="en-GB" sz="1600" dirty="0" smtClean="0"/>
              <a:t>service specific </a:t>
            </a:r>
            <a:r>
              <a:rPr lang="en-GB" sz="1600" dirty="0"/>
              <a:t>types. </a:t>
            </a:r>
            <a:endParaRPr lang="en-GB" sz="1600" dirty="0" smtClean="0"/>
          </a:p>
          <a:p>
            <a:pPr marL="0" indent="0">
              <a:buNone/>
            </a:pPr>
            <a:endParaRPr lang="en-GB" sz="1600" dirty="0" smtClean="0"/>
          </a:p>
          <a:p>
            <a:pPr marL="0" indent="0">
              <a:buNone/>
            </a:pPr>
            <a:r>
              <a:rPr lang="en-GB" sz="1600" b="1" dirty="0" err="1" smtClean="0"/>
              <a:t>StpType</a:t>
            </a:r>
            <a:endParaRPr lang="en-GB" sz="1600" dirty="0" smtClean="0"/>
          </a:p>
          <a:p>
            <a:pPr marL="0" indent="0">
              <a:buNone/>
            </a:pPr>
            <a:r>
              <a:rPr lang="en-GB" sz="1600" dirty="0" smtClean="0"/>
              <a:t>Service </a:t>
            </a:r>
            <a:r>
              <a:rPr lang="en-GB" sz="1600" dirty="0"/>
              <a:t>Termination Points (STPs) are an NSI topology </a:t>
            </a:r>
            <a:r>
              <a:rPr lang="en-GB" sz="1600" dirty="0" smtClean="0"/>
              <a:t>objects that </a:t>
            </a:r>
            <a:r>
              <a:rPr lang="en-GB" sz="1600" dirty="0"/>
              <a:t>identify the Edge Points of a Network in the </a:t>
            </a:r>
            <a:r>
              <a:rPr lang="en-GB" sz="1600" dirty="0" smtClean="0"/>
              <a:t>intra-network topology</a:t>
            </a:r>
            <a:r>
              <a:rPr lang="en-GB" sz="1600" dirty="0"/>
              <a:t>.</a:t>
            </a:r>
          </a:p>
          <a:p>
            <a:pPr marL="0" indent="0">
              <a:buNone/>
            </a:pPr>
            <a:r>
              <a:rPr lang="en-GB" sz="1400" dirty="0" smtClean="0"/>
              <a:t>Elements: </a:t>
            </a:r>
            <a:r>
              <a:rPr lang="en-GB" sz="1400" dirty="0" err="1" smtClean="0"/>
              <a:t>networkID</a:t>
            </a:r>
            <a:r>
              <a:rPr lang="en-GB" sz="1400" dirty="0"/>
              <a:t>, </a:t>
            </a:r>
            <a:r>
              <a:rPr lang="en-GB" sz="1400" dirty="0" err="1"/>
              <a:t>localId</a:t>
            </a:r>
            <a:r>
              <a:rPr lang="en-GB" sz="1400" dirty="0"/>
              <a:t>, </a:t>
            </a:r>
            <a:r>
              <a:rPr lang="en-GB" sz="1400" dirty="0" smtClean="0"/>
              <a:t>labels</a:t>
            </a:r>
          </a:p>
          <a:p>
            <a:pPr marL="0" indent="0">
              <a:buNone/>
            </a:pPr>
            <a:endParaRPr lang="en-GB" sz="1200" dirty="0"/>
          </a:p>
          <a:p>
            <a:pPr marL="0" indent="0">
              <a:buNone/>
            </a:pPr>
            <a:r>
              <a:rPr lang="en-GB" sz="1600" b="1" dirty="0" err="1" smtClean="0"/>
              <a:t>StpListType</a:t>
            </a:r>
            <a:endParaRPr lang="en-GB" sz="1600" dirty="0" smtClean="0"/>
          </a:p>
          <a:p>
            <a:pPr marL="0" indent="0">
              <a:buNone/>
            </a:pPr>
            <a:r>
              <a:rPr lang="en-GB" sz="1600" dirty="0"/>
              <a:t>A simple ordered list type of Service Termination Point (STP). </a:t>
            </a:r>
            <a:r>
              <a:rPr lang="en-GB" sz="1600" dirty="0" smtClean="0"/>
              <a:t>List order </a:t>
            </a:r>
            <a:r>
              <a:rPr lang="en-GB" sz="1600" dirty="0"/>
              <a:t>is determined by the integer order attribute in the </a:t>
            </a:r>
            <a:r>
              <a:rPr lang="en-GB" sz="1600" dirty="0" err="1" smtClean="0"/>
              <a:t>orderedSTP</a:t>
            </a:r>
            <a:r>
              <a:rPr lang="en-GB" sz="1600" dirty="0" smtClean="0"/>
              <a:t> element</a:t>
            </a:r>
            <a:r>
              <a:rPr lang="en-GB" sz="1600" dirty="0"/>
              <a:t>. </a:t>
            </a:r>
            <a:endParaRPr lang="en-GB" sz="1600" dirty="0" smtClean="0"/>
          </a:p>
          <a:p>
            <a:pPr marL="0" indent="0">
              <a:buNone/>
            </a:pPr>
            <a:r>
              <a:rPr lang="en-GB" sz="1400" dirty="0" smtClean="0"/>
              <a:t>Elements: </a:t>
            </a:r>
            <a:r>
              <a:rPr lang="en-GB" sz="1400" dirty="0" err="1" smtClean="0"/>
              <a:t>orderedSTP</a:t>
            </a:r>
            <a:endParaRPr lang="en-GB" sz="1400" dirty="0" smtClean="0"/>
          </a:p>
          <a:p>
            <a:pPr marL="0" indent="0">
              <a:buNone/>
            </a:pPr>
            <a:endParaRPr lang="en-GB" sz="1600" dirty="0" smtClean="0"/>
          </a:p>
          <a:p>
            <a:pPr marL="0" indent="0">
              <a:buNone/>
            </a:pPr>
            <a:r>
              <a:rPr lang="en-GB" sz="1600" b="1" dirty="0" err="1" smtClean="0"/>
              <a:t>OrderedStpType</a:t>
            </a:r>
            <a:endParaRPr lang="en-GB" sz="1600" dirty="0" smtClean="0"/>
          </a:p>
          <a:p>
            <a:pPr marL="0" indent="0">
              <a:buNone/>
            </a:pPr>
            <a:r>
              <a:rPr lang="en-GB" sz="1600" dirty="0"/>
              <a:t>A Service Termination Point (STP) that can be ordered in a list </a:t>
            </a:r>
            <a:r>
              <a:rPr lang="en-GB" sz="1600" dirty="0" smtClean="0"/>
              <a:t>for use </a:t>
            </a:r>
            <a:r>
              <a:rPr lang="en-GB" sz="1600" dirty="0"/>
              <a:t>in </a:t>
            </a:r>
            <a:r>
              <a:rPr lang="en-GB" sz="1600" dirty="0" err="1"/>
              <a:t>PathObject</a:t>
            </a:r>
            <a:r>
              <a:rPr lang="en-GB" sz="1600" dirty="0"/>
              <a:t> definition.</a:t>
            </a:r>
          </a:p>
          <a:p>
            <a:pPr marL="0" indent="0">
              <a:buNone/>
            </a:pPr>
            <a:r>
              <a:rPr lang="en-GB" sz="1400" dirty="0" smtClean="0"/>
              <a:t>Attributes</a:t>
            </a:r>
            <a:r>
              <a:rPr lang="en-GB" sz="1400" dirty="0"/>
              <a:t>: order    </a:t>
            </a:r>
            <a:r>
              <a:rPr lang="en-GB" sz="1400" dirty="0" smtClean="0"/>
              <a:t>Elements: STP</a:t>
            </a:r>
          </a:p>
          <a:p>
            <a:pPr marL="0" indent="0">
              <a:buNone/>
            </a:pPr>
            <a:endParaRPr lang="en-GB" sz="1600" dirty="0" smtClean="0"/>
          </a:p>
          <a:p>
            <a:pPr marL="0" indent="0">
              <a:buNone/>
            </a:pPr>
            <a:r>
              <a:rPr lang="en-GB" sz="1600" b="1" dirty="0" err="1" smtClean="0"/>
              <a:t>LabelType</a:t>
            </a:r>
            <a:endParaRPr lang="en-GB" sz="1600" dirty="0" smtClean="0"/>
          </a:p>
          <a:p>
            <a:pPr marL="0" indent="0">
              <a:buNone/>
            </a:pPr>
            <a:r>
              <a:rPr lang="en-GB" sz="1600" dirty="0" smtClean="0"/>
              <a:t>Definition </a:t>
            </a:r>
            <a:r>
              <a:rPr lang="en-GB" sz="1600" dirty="0"/>
              <a:t>for a simple type and multi-value tuple.  </a:t>
            </a:r>
            <a:r>
              <a:rPr lang="en-GB" sz="1600" dirty="0" smtClean="0"/>
              <a:t>Includes simple </a:t>
            </a:r>
            <a:r>
              <a:rPr lang="en-GB" sz="1600" dirty="0"/>
              <a:t>string type and value, as well as more </a:t>
            </a:r>
            <a:r>
              <a:rPr lang="en-GB" sz="1600" dirty="0" smtClean="0"/>
              <a:t>advanced extensions </a:t>
            </a:r>
            <a:r>
              <a:rPr lang="en-GB" sz="1600" dirty="0"/>
              <a:t>if needed.  A namespace attribute is included </a:t>
            </a:r>
            <a:r>
              <a:rPr lang="en-GB" sz="1600" dirty="0" smtClean="0"/>
              <a:t>to provide </a:t>
            </a:r>
            <a:r>
              <a:rPr lang="en-GB" sz="1600" dirty="0"/>
              <a:t>context where needed.</a:t>
            </a:r>
          </a:p>
          <a:p>
            <a:pPr marL="0" indent="0">
              <a:buNone/>
            </a:pPr>
            <a:r>
              <a:rPr lang="en-GB" sz="1500" dirty="0" smtClean="0"/>
              <a:t>Elements: value     Attributes: any</a:t>
            </a:r>
            <a:r>
              <a:rPr lang="en-GB" sz="1500" dirty="0"/>
              <a:t>, type, namespace, </a:t>
            </a:r>
            <a:r>
              <a:rPr lang="en-GB" sz="1500" dirty="0" err="1" smtClean="0"/>
              <a:t>anyAttribute</a:t>
            </a:r>
            <a:endParaRPr lang="en-GB" sz="1500" dirty="0" smtClean="0"/>
          </a:p>
          <a:p>
            <a:pPr marL="0" indent="0">
              <a:buNone/>
            </a:pPr>
            <a:endParaRPr lang="en-GB" sz="1600" dirty="0" smtClean="0"/>
          </a:p>
          <a:p>
            <a:pPr marL="0" indent="0">
              <a:buNone/>
            </a:pPr>
            <a:r>
              <a:rPr lang="en-GB" sz="1600" b="1" dirty="0" err="1" smtClean="0"/>
              <a:t>DirectionalityType</a:t>
            </a:r>
            <a:endParaRPr lang="en-GB" sz="1600" dirty="0"/>
          </a:p>
          <a:p>
            <a:pPr marL="0" indent="0">
              <a:buNone/>
            </a:pPr>
            <a:r>
              <a:rPr lang="en-GB" sz="1600" dirty="0"/>
              <a:t>The directionality of the requested data service.  Possible </a:t>
            </a:r>
            <a:r>
              <a:rPr lang="en-GB" sz="1600" dirty="0" smtClean="0"/>
              <a:t>values are </a:t>
            </a:r>
            <a:r>
              <a:rPr lang="en-GB" sz="1600" dirty="0"/>
              <a:t>"Bidirectional" for a bidirectional data service, </a:t>
            </a:r>
            <a:r>
              <a:rPr lang="en-GB" sz="1600" dirty="0" smtClean="0"/>
              <a:t>and "</a:t>
            </a:r>
            <a:r>
              <a:rPr lang="en-GB" sz="1600" dirty="0"/>
              <a:t>Unidirectional" for a unidirectional data </a:t>
            </a:r>
            <a:r>
              <a:rPr lang="en-GB" sz="1600" dirty="0" smtClean="0"/>
              <a:t>service</a:t>
            </a:r>
            <a:r>
              <a:rPr lang="en-GB" sz="1800" dirty="0" smtClean="0"/>
              <a:t>   </a:t>
            </a:r>
            <a:endParaRPr lang="en-GB" sz="1800" dirty="0"/>
          </a:p>
        </p:txBody>
      </p:sp>
    </p:spTree>
    <p:extLst>
      <p:ext uri="{BB962C8B-B14F-4D97-AF65-F5344CB8AC3E}">
        <p14:creationId xmlns:p14="http://schemas.microsoft.com/office/powerpoint/2010/main" val="2536764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329" y="152400"/>
            <a:ext cx="8229600" cy="592222"/>
          </a:xfrm>
        </p:spPr>
        <p:txBody>
          <a:bodyPr>
            <a:normAutofit/>
          </a:bodyPr>
          <a:lstStyle/>
          <a:p>
            <a:r>
              <a:rPr lang="en-GB" sz="3200" dirty="0"/>
              <a:t>NSI </a:t>
            </a:r>
            <a:r>
              <a:rPr lang="en-GB" sz="3200" dirty="0"/>
              <a:t>s</a:t>
            </a:r>
            <a:r>
              <a:rPr lang="en-GB" sz="3200" dirty="0" smtClean="0"/>
              <a:t>ervice specific schema: Point2Point</a:t>
            </a:r>
            <a:endParaRPr lang="en-GB" sz="3200" dirty="0"/>
          </a:p>
        </p:txBody>
      </p:sp>
      <p:sp>
        <p:nvSpPr>
          <p:cNvPr id="48" name="Content Placeholder 2"/>
          <p:cNvSpPr txBox="1">
            <a:spLocks/>
          </p:cNvSpPr>
          <p:nvPr/>
        </p:nvSpPr>
        <p:spPr>
          <a:xfrm>
            <a:off x="533400" y="1143000"/>
            <a:ext cx="4206323" cy="505546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600" dirty="0"/>
              <a:t>This is an XML schema document describing the OGF NSI </a:t>
            </a:r>
            <a:r>
              <a:rPr lang="en-GB" sz="1600" dirty="0" smtClean="0"/>
              <a:t>point-to-point </a:t>
            </a:r>
            <a:r>
              <a:rPr lang="en-GB" sz="1600" dirty="0"/>
              <a:t>service types</a:t>
            </a:r>
            <a:r>
              <a:rPr lang="en-GB" sz="1600" dirty="0" smtClean="0"/>
              <a:t>.</a:t>
            </a:r>
          </a:p>
          <a:p>
            <a:pPr marL="0" indent="0">
              <a:buNone/>
            </a:pPr>
            <a:endParaRPr lang="en-GB" sz="1600" dirty="0" smtClean="0"/>
          </a:p>
          <a:p>
            <a:pPr marL="0" indent="0">
              <a:buNone/>
            </a:pPr>
            <a:r>
              <a:rPr lang="en-GB" sz="1600" b="1" dirty="0" smtClean="0"/>
              <a:t>P2PServiceBaseType (P2PS)</a:t>
            </a:r>
            <a:endParaRPr lang="en-GB" sz="1600" b="1" dirty="0" smtClean="0"/>
          </a:p>
          <a:p>
            <a:pPr marL="0" indent="0">
              <a:buNone/>
            </a:pPr>
            <a:r>
              <a:rPr lang="en-GB" sz="1400" dirty="0"/>
              <a:t>Type defining a generic point-to-point service specification.   At the moment this type supports a unidirectional or symmetric  bidirectional </a:t>
            </a:r>
            <a:r>
              <a:rPr lang="en-GB" sz="1400" dirty="0" smtClean="0"/>
              <a:t>service.</a:t>
            </a:r>
          </a:p>
          <a:p>
            <a:pPr marL="400050" lvl="1" indent="0">
              <a:buNone/>
            </a:pPr>
            <a:r>
              <a:rPr lang="en-GB" sz="1300" dirty="0" smtClean="0"/>
              <a:t>Elements</a:t>
            </a:r>
            <a:r>
              <a:rPr lang="en-GB" sz="1300" dirty="0"/>
              <a:t>:  capacity, directionality, </a:t>
            </a:r>
            <a:r>
              <a:rPr lang="en-GB" sz="1300" dirty="0" err="1" smtClean="0"/>
              <a:t>symmetricPath</a:t>
            </a:r>
            <a:r>
              <a:rPr lang="en-GB" sz="1300" dirty="0"/>
              <a:t>, </a:t>
            </a:r>
            <a:r>
              <a:rPr lang="en-GB" sz="1300" dirty="0" err="1" smtClean="0"/>
              <a:t>sourceSTP</a:t>
            </a:r>
            <a:r>
              <a:rPr lang="en-GB" sz="1300" dirty="0"/>
              <a:t>, </a:t>
            </a:r>
            <a:r>
              <a:rPr lang="en-GB" sz="1300" dirty="0" err="1" smtClean="0"/>
              <a:t>destSTP</a:t>
            </a:r>
            <a:r>
              <a:rPr lang="en-GB" sz="1300" dirty="0"/>
              <a:t>, </a:t>
            </a:r>
            <a:r>
              <a:rPr lang="en-GB" sz="1300" dirty="0" err="1" smtClean="0"/>
              <a:t>ero</a:t>
            </a:r>
            <a:endParaRPr lang="en-GB" sz="1300" dirty="0" smtClean="0"/>
          </a:p>
          <a:p>
            <a:pPr marL="0" indent="0">
              <a:buNone/>
            </a:pPr>
            <a:endParaRPr lang="en-GB" sz="1400" dirty="0"/>
          </a:p>
          <a:p>
            <a:pPr marL="0" indent="0">
              <a:buNone/>
            </a:pPr>
            <a:r>
              <a:rPr lang="en-GB" sz="1600" b="1" dirty="0" err="1" smtClean="0"/>
              <a:t>EthernetBaseType</a:t>
            </a:r>
            <a:r>
              <a:rPr lang="en-GB" sz="1600" b="1" dirty="0" smtClean="0"/>
              <a:t> (EVS)</a:t>
            </a:r>
            <a:endParaRPr lang="en-GB" sz="1600" b="1" dirty="0" smtClean="0"/>
          </a:p>
          <a:p>
            <a:pPr marL="0" indent="0">
              <a:buNone/>
            </a:pPr>
            <a:r>
              <a:rPr lang="en-GB" sz="1600" dirty="0" smtClean="0"/>
              <a:t>Point</a:t>
            </a:r>
            <a:r>
              <a:rPr lang="en-GB" sz="1600" dirty="0"/>
              <a:t>-to-Point Ethernet service definition</a:t>
            </a:r>
            <a:r>
              <a:rPr lang="en-GB" sz="1600" dirty="0" smtClean="0"/>
              <a:t>.</a:t>
            </a:r>
            <a:endParaRPr lang="en-GB" sz="1400" dirty="0" smtClean="0"/>
          </a:p>
          <a:p>
            <a:pPr marL="400050" lvl="1" indent="0">
              <a:buNone/>
            </a:pPr>
            <a:r>
              <a:rPr lang="en-GB" sz="1200" dirty="0" smtClean="0"/>
              <a:t>Elements</a:t>
            </a:r>
            <a:r>
              <a:rPr lang="en-GB" sz="1200" dirty="0"/>
              <a:t>: capacity, directionality, </a:t>
            </a:r>
            <a:r>
              <a:rPr lang="en-GB" sz="1200" dirty="0" err="1" smtClean="0"/>
              <a:t>symmetricPath</a:t>
            </a:r>
            <a:r>
              <a:rPr lang="en-GB" sz="1200" dirty="0" smtClean="0"/>
              <a:t>, </a:t>
            </a:r>
            <a:r>
              <a:rPr lang="en-GB" sz="1200" dirty="0" err="1" smtClean="0"/>
              <a:t>sourceSTP</a:t>
            </a:r>
            <a:r>
              <a:rPr lang="en-GB" sz="1200" dirty="0"/>
              <a:t>, </a:t>
            </a:r>
            <a:r>
              <a:rPr lang="en-GB" sz="1200" dirty="0" err="1" smtClean="0"/>
              <a:t>destSTP</a:t>
            </a:r>
            <a:r>
              <a:rPr lang="en-GB" sz="1200" dirty="0"/>
              <a:t>, </a:t>
            </a:r>
            <a:r>
              <a:rPr lang="en-GB" sz="1200" dirty="0" err="1" smtClean="0"/>
              <a:t>ero</a:t>
            </a:r>
            <a:r>
              <a:rPr lang="en-GB" sz="1200" dirty="0"/>
              <a:t>, </a:t>
            </a:r>
            <a:r>
              <a:rPr lang="en-GB" sz="1200" dirty="0" err="1" smtClean="0"/>
              <a:t>mtu</a:t>
            </a:r>
            <a:r>
              <a:rPr lang="en-GB" sz="1200" dirty="0"/>
              <a:t>, </a:t>
            </a:r>
            <a:r>
              <a:rPr lang="en-GB" sz="1200" dirty="0" err="1"/>
              <a:t>burstsize</a:t>
            </a:r>
            <a:r>
              <a:rPr lang="en-GB" sz="1200" dirty="0"/>
              <a:t> </a:t>
            </a:r>
            <a:endParaRPr lang="en-GB" sz="1200" dirty="0" smtClean="0"/>
          </a:p>
          <a:p>
            <a:pPr marL="0" indent="0">
              <a:buNone/>
            </a:pPr>
            <a:endParaRPr lang="en-GB" sz="1400" dirty="0" smtClean="0"/>
          </a:p>
          <a:p>
            <a:pPr marL="0" indent="0">
              <a:buNone/>
            </a:pPr>
            <a:r>
              <a:rPr lang="en-GB" sz="1600" b="1" dirty="0" err="1" smtClean="0"/>
              <a:t>EthernetVlanType</a:t>
            </a:r>
            <a:r>
              <a:rPr lang="en-GB" sz="1600" b="1" dirty="0" smtClean="0"/>
              <a:t> (EVTS)</a:t>
            </a:r>
            <a:endParaRPr lang="en-GB" sz="1600" b="1" dirty="0" smtClean="0"/>
          </a:p>
          <a:p>
            <a:pPr marL="0" indent="0">
              <a:buNone/>
            </a:pPr>
            <a:r>
              <a:rPr lang="en-GB" sz="1600" dirty="0"/>
              <a:t>Point-to-Point Ethernet VLAN service definition</a:t>
            </a:r>
            <a:r>
              <a:rPr lang="en-GB" sz="1600" dirty="0" smtClean="0"/>
              <a:t>.</a:t>
            </a:r>
            <a:endParaRPr lang="en-GB" sz="1400" dirty="0" smtClean="0"/>
          </a:p>
          <a:p>
            <a:pPr marL="400050" lvl="1" indent="0">
              <a:buNone/>
            </a:pPr>
            <a:r>
              <a:rPr lang="en-GB" sz="1200" dirty="0" smtClean="0"/>
              <a:t>Elements</a:t>
            </a:r>
            <a:r>
              <a:rPr lang="en-GB" sz="1200" dirty="0" smtClean="0"/>
              <a:t>: </a:t>
            </a:r>
            <a:r>
              <a:rPr lang="en-GB" sz="1200" dirty="0"/>
              <a:t>capacity, directionality, </a:t>
            </a:r>
            <a:r>
              <a:rPr lang="en-GB" sz="1200" dirty="0" err="1" smtClean="0"/>
              <a:t>symmetricPath</a:t>
            </a:r>
            <a:r>
              <a:rPr lang="en-GB" sz="1200" dirty="0" smtClean="0"/>
              <a:t>, </a:t>
            </a:r>
            <a:r>
              <a:rPr lang="en-GB" sz="1200" dirty="0" err="1" smtClean="0"/>
              <a:t>sourceSTP</a:t>
            </a:r>
            <a:r>
              <a:rPr lang="en-GB" sz="1200" dirty="0"/>
              <a:t>, </a:t>
            </a:r>
            <a:r>
              <a:rPr lang="en-GB" sz="1200" dirty="0" err="1"/>
              <a:t>destSTP</a:t>
            </a:r>
            <a:r>
              <a:rPr lang="en-GB" sz="1200" dirty="0"/>
              <a:t>, </a:t>
            </a:r>
            <a:r>
              <a:rPr lang="en-GB" sz="1200" dirty="0" err="1"/>
              <a:t>ero</a:t>
            </a:r>
            <a:r>
              <a:rPr lang="en-GB" sz="1200" dirty="0"/>
              <a:t>, </a:t>
            </a:r>
            <a:r>
              <a:rPr lang="en-GB" sz="1200" dirty="0" err="1"/>
              <a:t>mtu</a:t>
            </a:r>
            <a:r>
              <a:rPr lang="en-GB" sz="1200" dirty="0"/>
              <a:t>, </a:t>
            </a:r>
            <a:r>
              <a:rPr lang="en-GB" sz="1200" dirty="0" err="1" smtClean="0"/>
              <a:t>burstsize</a:t>
            </a:r>
            <a:r>
              <a:rPr lang="en-GB" sz="1200" dirty="0" smtClean="0"/>
              <a:t>, </a:t>
            </a:r>
            <a:r>
              <a:rPr lang="en-GB" sz="1200" dirty="0" err="1" smtClean="0"/>
              <a:t>sourceVLAN</a:t>
            </a:r>
            <a:r>
              <a:rPr lang="en-GB" sz="1200" dirty="0" smtClean="0"/>
              <a:t>, </a:t>
            </a:r>
            <a:r>
              <a:rPr lang="en-GB" sz="1200" dirty="0" err="1" smtClean="0"/>
              <a:t>destVLAN</a:t>
            </a:r>
            <a:endParaRPr lang="en-GB" sz="1200" dirty="0" smtClean="0"/>
          </a:p>
          <a:p>
            <a:pPr marL="0" indent="0">
              <a:buNone/>
            </a:pPr>
            <a:endParaRPr lang="en-GB" sz="1400" dirty="0"/>
          </a:p>
        </p:txBody>
      </p:sp>
      <p:pic>
        <p:nvPicPr>
          <p:cNvPr id="5" name="Picture 4" descr="Screen Shot 2013-09-10 at 3.46.1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2229" y="771029"/>
            <a:ext cx="4675702" cy="5973584"/>
          </a:xfrm>
          <a:prstGeom prst="rect">
            <a:avLst/>
          </a:prstGeom>
        </p:spPr>
      </p:pic>
    </p:spTree>
    <p:extLst>
      <p:ext uri="{BB962C8B-B14F-4D97-AF65-F5344CB8AC3E}">
        <p14:creationId xmlns:p14="http://schemas.microsoft.com/office/powerpoint/2010/main" val="3260682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Shot 2013-09-10 at 10.34.2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5359" y="1033514"/>
            <a:ext cx="3733800" cy="1860062"/>
          </a:xfrm>
          <a:prstGeom prst="rect">
            <a:avLst/>
          </a:prstGeom>
        </p:spPr>
      </p:pic>
      <p:sp>
        <p:nvSpPr>
          <p:cNvPr id="20" name="Content Placeholder 2"/>
          <p:cNvSpPr txBox="1">
            <a:spLocks/>
          </p:cNvSpPr>
          <p:nvPr/>
        </p:nvSpPr>
        <p:spPr>
          <a:xfrm>
            <a:off x="401600" y="5843189"/>
            <a:ext cx="8305800" cy="815837"/>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400" dirty="0" smtClean="0"/>
              <a:t>The user initiates a Connection by sending </a:t>
            </a:r>
            <a:r>
              <a:rPr lang="en-GB" sz="1400" dirty="0" smtClean="0"/>
              <a:t>an NSI CS reserve message.  The user </a:t>
            </a:r>
            <a:r>
              <a:rPr lang="en-GB" sz="1400" dirty="0" smtClean="0"/>
              <a:t>enters the desired values for their service into the </a:t>
            </a:r>
            <a:r>
              <a:rPr lang="en-GB" sz="1400" dirty="0" smtClean="0"/>
              <a:t>Criteria, specifying the </a:t>
            </a:r>
            <a:r>
              <a:rPr lang="en-GB" sz="1400" dirty="0" err="1" smtClean="0"/>
              <a:t>serviceType</a:t>
            </a:r>
            <a:r>
              <a:rPr lang="en-GB" sz="1400" dirty="0" smtClean="0"/>
              <a:t>, core parameters, and service specific parameters.</a:t>
            </a:r>
          </a:p>
          <a:p>
            <a:r>
              <a:rPr lang="en-GB" sz="1400" dirty="0" smtClean="0"/>
              <a:t>The </a:t>
            </a:r>
            <a:r>
              <a:rPr lang="en-GB" sz="1400" dirty="0" smtClean="0"/>
              <a:t>SD instance </a:t>
            </a:r>
            <a:r>
              <a:rPr lang="en-GB" sz="1400" dirty="0" smtClean="0"/>
              <a:t>is then </a:t>
            </a:r>
            <a:r>
              <a:rPr lang="en-GB" sz="1400" dirty="0" smtClean="0"/>
              <a:t>used to validate that the request is within scope of the service.  If the request is valid the NSA can begin scheduling the reservation.</a:t>
            </a:r>
            <a:endParaRPr lang="en-GB" sz="1400" dirty="0"/>
          </a:p>
        </p:txBody>
      </p:sp>
      <p:graphicFrame>
        <p:nvGraphicFramePr>
          <p:cNvPr id="3" name="Table 2"/>
          <p:cNvGraphicFramePr>
            <a:graphicFrameLocks noGrp="1"/>
          </p:cNvGraphicFramePr>
          <p:nvPr>
            <p:extLst>
              <p:ext uri="{D42A27DB-BD31-4B8C-83A1-F6EECF244321}">
                <p14:modId xmlns:p14="http://schemas.microsoft.com/office/powerpoint/2010/main" val="3451533192"/>
              </p:ext>
            </p:extLst>
          </p:nvPr>
        </p:nvGraphicFramePr>
        <p:xfrm>
          <a:off x="228600" y="1184365"/>
          <a:ext cx="4837172" cy="1799773"/>
        </p:xfrm>
        <a:graphic>
          <a:graphicData uri="http://schemas.openxmlformats.org/drawingml/2006/table">
            <a:tbl>
              <a:tblPr firstRow="1" firstCol="1" bandRow="1">
                <a:tableStyleId>{5C22544A-7EE6-4342-B048-85BDC9FD1C3A}</a:tableStyleId>
              </a:tblPr>
              <a:tblGrid>
                <a:gridCol w="1095209"/>
                <a:gridCol w="547604"/>
                <a:gridCol w="3194359"/>
              </a:tblGrid>
              <a:tr h="304800">
                <a:tc>
                  <a:txBody>
                    <a:bodyPr/>
                    <a:lstStyle/>
                    <a:p>
                      <a:pPr marL="71755">
                        <a:spcAft>
                          <a:spcPts val="0"/>
                        </a:spcAft>
                      </a:pPr>
                      <a:r>
                        <a:rPr lang="en-US" sz="1050" dirty="0">
                          <a:effectLst/>
                        </a:rPr>
                        <a:t>Parameter</a:t>
                      </a:r>
                      <a:endParaRPr lang="en-GB" sz="1200" dirty="0">
                        <a:effectLst/>
                        <a:latin typeface="Arial"/>
                        <a:ea typeface="MS Mincho"/>
                        <a:cs typeface="Times New Roman"/>
                      </a:endParaRPr>
                    </a:p>
                  </a:txBody>
                  <a:tcPr marL="68580" marR="68580" marT="0" marB="0"/>
                </a:tc>
                <a:tc>
                  <a:txBody>
                    <a:bodyPr/>
                    <a:lstStyle/>
                    <a:p>
                      <a:pPr marL="71755" algn="ctr">
                        <a:spcAft>
                          <a:spcPts val="0"/>
                        </a:spcAft>
                      </a:pPr>
                      <a:r>
                        <a:rPr lang="en-US" sz="1050">
                          <a:effectLst/>
                        </a:rPr>
                        <a:t>M/O</a:t>
                      </a:r>
                      <a:endParaRPr lang="en-GB" sz="1200">
                        <a:effectLst/>
                        <a:latin typeface="Arial"/>
                        <a:ea typeface="MS Mincho"/>
                        <a:cs typeface="Times New Roman"/>
                      </a:endParaRPr>
                    </a:p>
                  </a:txBody>
                  <a:tcPr marL="68580" marR="68580" marT="0" marB="0"/>
                </a:tc>
                <a:tc>
                  <a:txBody>
                    <a:bodyPr/>
                    <a:lstStyle/>
                    <a:p>
                      <a:pPr marL="71755">
                        <a:spcAft>
                          <a:spcPts val="0"/>
                        </a:spcAft>
                      </a:pPr>
                      <a:r>
                        <a:rPr lang="en-US" sz="1050" dirty="0">
                          <a:effectLst/>
                        </a:rPr>
                        <a:t>Description</a:t>
                      </a:r>
                      <a:endParaRPr lang="en-GB" sz="1200" dirty="0">
                        <a:effectLst/>
                        <a:latin typeface="Arial"/>
                        <a:ea typeface="MS Mincho"/>
                        <a:cs typeface="Times New Roman"/>
                      </a:endParaRPr>
                    </a:p>
                  </a:txBody>
                  <a:tcPr marL="68580" marR="68580" marT="0" marB="0"/>
                </a:tc>
              </a:tr>
              <a:tr h="414873">
                <a:tc>
                  <a:txBody>
                    <a:bodyPr/>
                    <a:lstStyle/>
                    <a:p>
                      <a:pPr marL="71755">
                        <a:spcAft>
                          <a:spcPts val="0"/>
                        </a:spcAft>
                      </a:pPr>
                      <a:r>
                        <a:rPr lang="en-US" sz="1050" dirty="0">
                          <a:effectLst/>
                        </a:rPr>
                        <a:t>version</a:t>
                      </a:r>
                      <a:endParaRPr lang="en-GB" sz="1200" dirty="0">
                        <a:effectLst/>
                        <a:latin typeface="Arial"/>
                        <a:ea typeface="MS Mincho"/>
                        <a:cs typeface="Times New Roman"/>
                      </a:endParaRPr>
                    </a:p>
                  </a:txBody>
                  <a:tcPr marL="68580" marR="68580" marT="0" marB="0"/>
                </a:tc>
                <a:tc>
                  <a:txBody>
                    <a:bodyPr/>
                    <a:lstStyle/>
                    <a:p>
                      <a:pPr marL="71755" algn="ctr">
                        <a:spcAft>
                          <a:spcPts val="0"/>
                        </a:spcAft>
                      </a:pPr>
                      <a:r>
                        <a:rPr lang="en-US" sz="1050" dirty="0">
                          <a:effectLst/>
                        </a:rPr>
                        <a:t>M</a:t>
                      </a:r>
                      <a:endParaRPr lang="en-GB" sz="1200" dirty="0">
                        <a:effectLst/>
                        <a:latin typeface="Arial"/>
                        <a:ea typeface="MS Mincho"/>
                        <a:cs typeface="Times New Roman"/>
                      </a:endParaRPr>
                    </a:p>
                  </a:txBody>
                  <a:tcPr marL="68580" marR="68580" marT="0" marB="0"/>
                </a:tc>
                <a:tc>
                  <a:txBody>
                    <a:bodyPr/>
                    <a:lstStyle/>
                    <a:p>
                      <a:pPr marL="71755">
                        <a:spcAft>
                          <a:spcPts val="0"/>
                        </a:spcAft>
                      </a:pPr>
                      <a:r>
                        <a:rPr lang="en-US" sz="1050" dirty="0">
                          <a:effectLst/>
                        </a:rPr>
                        <a:t>The version number assigned by the RA to this reservation instance. </a:t>
                      </a:r>
                      <a:endParaRPr lang="en-GB" sz="1200" dirty="0">
                        <a:effectLst/>
                        <a:latin typeface="Arial"/>
                        <a:ea typeface="MS Mincho"/>
                        <a:cs typeface="Times New Roman"/>
                      </a:endParaRPr>
                    </a:p>
                  </a:txBody>
                  <a:tcPr marL="68580" marR="68580" marT="0" marB="0"/>
                </a:tc>
              </a:tr>
              <a:tr h="380030">
                <a:tc>
                  <a:txBody>
                    <a:bodyPr/>
                    <a:lstStyle/>
                    <a:p>
                      <a:pPr marL="71755">
                        <a:spcAft>
                          <a:spcPts val="0"/>
                        </a:spcAft>
                      </a:pPr>
                      <a:r>
                        <a:rPr lang="en-US" sz="1050" dirty="0">
                          <a:effectLst/>
                        </a:rPr>
                        <a:t>schedule</a:t>
                      </a:r>
                      <a:endParaRPr lang="en-GB" sz="1200" dirty="0">
                        <a:effectLst/>
                        <a:latin typeface="Arial"/>
                        <a:ea typeface="MS Mincho"/>
                        <a:cs typeface="Times New Roman"/>
                      </a:endParaRPr>
                    </a:p>
                  </a:txBody>
                  <a:tcPr marL="68580" marR="68580" marT="0" marB="0"/>
                </a:tc>
                <a:tc>
                  <a:txBody>
                    <a:bodyPr/>
                    <a:lstStyle/>
                    <a:p>
                      <a:pPr marL="71755" algn="ctr">
                        <a:spcAft>
                          <a:spcPts val="0"/>
                        </a:spcAft>
                      </a:pPr>
                      <a:r>
                        <a:rPr lang="en-US" sz="1050" dirty="0">
                          <a:effectLst/>
                        </a:rPr>
                        <a:t>M</a:t>
                      </a:r>
                      <a:endParaRPr lang="en-GB" sz="1200" dirty="0">
                        <a:effectLst/>
                        <a:latin typeface="Arial"/>
                        <a:ea typeface="MS Mincho"/>
                        <a:cs typeface="Times New Roman"/>
                      </a:endParaRPr>
                    </a:p>
                  </a:txBody>
                  <a:tcPr marL="68580" marR="68580" marT="0" marB="0"/>
                </a:tc>
                <a:tc>
                  <a:txBody>
                    <a:bodyPr/>
                    <a:lstStyle/>
                    <a:p>
                      <a:pPr marL="71755">
                        <a:spcAft>
                          <a:spcPts val="0"/>
                        </a:spcAft>
                      </a:pPr>
                      <a:r>
                        <a:rPr lang="en-US" sz="1050" dirty="0">
                          <a:effectLst/>
                        </a:rPr>
                        <a:t>Time parameters specifying the life of the service.</a:t>
                      </a:r>
                      <a:endParaRPr lang="en-GB" sz="1200" dirty="0">
                        <a:effectLst/>
                        <a:latin typeface="Arial"/>
                        <a:ea typeface="MS Mincho"/>
                        <a:cs typeface="Times New Roman"/>
                      </a:endParaRPr>
                    </a:p>
                  </a:txBody>
                  <a:tcPr marL="68580" marR="68580" marT="0" marB="0"/>
                </a:tc>
              </a:tr>
              <a:tr h="380030">
                <a:tc>
                  <a:txBody>
                    <a:bodyPr/>
                    <a:lstStyle/>
                    <a:p>
                      <a:pPr marL="71755">
                        <a:spcAft>
                          <a:spcPts val="0"/>
                        </a:spcAft>
                      </a:pPr>
                      <a:r>
                        <a:rPr lang="en-GB" sz="1050" dirty="0" err="1" smtClean="0">
                          <a:effectLst/>
                          <a:latin typeface="+mn-lt"/>
                          <a:ea typeface="MS Mincho"/>
                          <a:cs typeface="Times New Roman"/>
                        </a:rPr>
                        <a:t>serviceType</a:t>
                      </a:r>
                      <a:endParaRPr lang="en-GB" sz="1050" dirty="0">
                        <a:effectLst/>
                        <a:latin typeface="+mn-lt"/>
                        <a:ea typeface="MS Mincho"/>
                        <a:cs typeface="Times New Roman"/>
                      </a:endParaRPr>
                    </a:p>
                  </a:txBody>
                  <a:tcPr marL="68580" marR="68580" marT="0" marB="0"/>
                </a:tc>
                <a:tc>
                  <a:txBody>
                    <a:bodyPr/>
                    <a:lstStyle/>
                    <a:p>
                      <a:pPr marL="71755" algn="ctr">
                        <a:spcAft>
                          <a:spcPts val="0"/>
                        </a:spcAft>
                      </a:pPr>
                      <a:r>
                        <a:rPr lang="en-GB" sz="1050" dirty="0" smtClean="0">
                          <a:effectLst/>
                          <a:latin typeface="+mn-lt"/>
                          <a:ea typeface="MS Mincho"/>
                          <a:cs typeface="Times New Roman"/>
                        </a:rPr>
                        <a:t>M</a:t>
                      </a:r>
                      <a:endParaRPr lang="en-GB" sz="1050" dirty="0">
                        <a:effectLst/>
                        <a:latin typeface="+mn-lt"/>
                        <a:ea typeface="MS Mincho"/>
                        <a:cs typeface="Times New Roman"/>
                      </a:endParaRPr>
                    </a:p>
                  </a:txBody>
                  <a:tcPr marL="68580" marR="68580" marT="0" marB="0"/>
                </a:tc>
                <a:tc>
                  <a:txBody>
                    <a:bodyPr/>
                    <a:lstStyle/>
                    <a:p>
                      <a:pPr marL="71755">
                        <a:spcAft>
                          <a:spcPts val="0"/>
                        </a:spcAft>
                      </a:pPr>
                      <a:r>
                        <a:rPr lang="en-GB" sz="1050" dirty="0" smtClean="0">
                          <a:effectLst/>
                          <a:latin typeface="+mn-lt"/>
                          <a:ea typeface="MS Mincho"/>
                          <a:cs typeface="Times New Roman"/>
                        </a:rPr>
                        <a:t>A string</a:t>
                      </a:r>
                      <a:r>
                        <a:rPr lang="en-GB" sz="1050" baseline="0" dirty="0" smtClean="0">
                          <a:effectLst/>
                          <a:latin typeface="+mn-lt"/>
                          <a:ea typeface="MS Mincho"/>
                          <a:cs typeface="Times New Roman"/>
                        </a:rPr>
                        <a:t> representing the offered service that maps to the service definition.</a:t>
                      </a:r>
                      <a:endParaRPr lang="en-GB" sz="1050" dirty="0">
                        <a:effectLst/>
                        <a:latin typeface="+mn-lt"/>
                        <a:ea typeface="MS Mincho"/>
                        <a:cs typeface="Times New Roman"/>
                      </a:endParaRPr>
                    </a:p>
                  </a:txBody>
                  <a:tcPr marL="68580" marR="68580" marT="0" marB="0"/>
                </a:tc>
              </a:tr>
              <a:tr h="231502">
                <a:tc>
                  <a:txBody>
                    <a:bodyPr/>
                    <a:lstStyle/>
                    <a:p>
                      <a:pPr marL="71755">
                        <a:spcAft>
                          <a:spcPts val="0"/>
                        </a:spcAft>
                      </a:pPr>
                      <a:r>
                        <a:rPr lang="en-GB" sz="1050" dirty="0" smtClean="0">
                          <a:effectLst/>
                          <a:latin typeface="+mn-lt"/>
                          <a:ea typeface="MS Mincho"/>
                          <a:cs typeface="Times New Roman"/>
                        </a:rPr>
                        <a:t>other</a:t>
                      </a:r>
                      <a:endParaRPr lang="en-GB" sz="1050" dirty="0">
                        <a:effectLst/>
                        <a:latin typeface="+mn-lt"/>
                        <a:ea typeface="MS Mincho"/>
                        <a:cs typeface="Times New Roman"/>
                      </a:endParaRPr>
                    </a:p>
                  </a:txBody>
                  <a:tcPr marL="68580" marR="68580" marT="0" marB="0"/>
                </a:tc>
                <a:tc>
                  <a:txBody>
                    <a:bodyPr/>
                    <a:lstStyle/>
                    <a:p>
                      <a:pPr marL="71755" algn="ctr">
                        <a:spcAft>
                          <a:spcPts val="0"/>
                        </a:spcAft>
                      </a:pPr>
                      <a:r>
                        <a:rPr lang="en-GB" sz="1050" dirty="0" smtClean="0">
                          <a:effectLst/>
                          <a:latin typeface="+mn-lt"/>
                          <a:ea typeface="MS Mincho"/>
                          <a:cs typeface="Times New Roman"/>
                        </a:rPr>
                        <a:t>M</a:t>
                      </a:r>
                      <a:endParaRPr lang="en-GB" sz="1050" dirty="0">
                        <a:effectLst/>
                        <a:latin typeface="+mn-lt"/>
                        <a:ea typeface="MS Mincho"/>
                        <a:cs typeface="Times New Roman"/>
                      </a:endParaRPr>
                    </a:p>
                  </a:txBody>
                  <a:tcPr marL="68580" marR="68580" marT="0" marB="0"/>
                </a:tc>
                <a:tc>
                  <a:txBody>
                    <a:bodyPr/>
                    <a:lstStyle/>
                    <a:p>
                      <a:pPr marL="71755">
                        <a:spcAft>
                          <a:spcPts val="0"/>
                        </a:spcAft>
                      </a:pPr>
                      <a:r>
                        <a:rPr lang="en-GB" sz="1050" dirty="0" smtClean="0">
                          <a:effectLst/>
                          <a:latin typeface="+mn-lt"/>
                          <a:ea typeface="MS Mincho"/>
                          <a:cs typeface="Times New Roman"/>
                        </a:rPr>
                        <a:t>Carries the service</a:t>
                      </a:r>
                      <a:r>
                        <a:rPr lang="en-GB" sz="1050" baseline="0" dirty="0" smtClean="0">
                          <a:effectLst/>
                          <a:latin typeface="+mn-lt"/>
                          <a:ea typeface="MS Mincho"/>
                          <a:cs typeface="Times New Roman"/>
                        </a:rPr>
                        <a:t> specific </a:t>
                      </a:r>
                      <a:r>
                        <a:rPr lang="en-GB" sz="1050" baseline="0" dirty="0" smtClean="0">
                          <a:effectLst/>
                          <a:latin typeface="+mn-lt"/>
                          <a:ea typeface="MS Mincho"/>
                          <a:cs typeface="Times New Roman"/>
                        </a:rPr>
                        <a:t>elements as specified by </a:t>
                      </a:r>
                      <a:r>
                        <a:rPr lang="en-GB" sz="1050" baseline="0" dirty="0" err="1" smtClean="0">
                          <a:effectLst/>
                          <a:latin typeface="+mn-lt"/>
                          <a:ea typeface="MS Mincho"/>
                          <a:cs typeface="Times New Roman"/>
                        </a:rPr>
                        <a:t>serviceType</a:t>
                      </a:r>
                      <a:r>
                        <a:rPr lang="en-GB" sz="1050" baseline="0" dirty="0" smtClean="0">
                          <a:effectLst/>
                          <a:latin typeface="+mn-lt"/>
                          <a:ea typeface="MS Mincho"/>
                          <a:cs typeface="Times New Roman"/>
                        </a:rPr>
                        <a:t>.</a:t>
                      </a:r>
                      <a:endParaRPr lang="en-GB" sz="1050" dirty="0">
                        <a:effectLst/>
                        <a:latin typeface="+mn-lt"/>
                        <a:ea typeface="MS Mincho"/>
                        <a:cs typeface="Times New Roman"/>
                      </a:endParaRPr>
                    </a:p>
                  </a:txBody>
                  <a:tcPr marL="68580" marR="68580" marT="0" marB="0"/>
                </a:tc>
              </a:tr>
            </a:tbl>
          </a:graphicData>
        </a:graphic>
      </p:graphicFrame>
      <p:sp>
        <p:nvSpPr>
          <p:cNvPr id="2" name="Title 1"/>
          <p:cNvSpPr>
            <a:spLocks noGrp="1"/>
          </p:cNvSpPr>
          <p:nvPr>
            <p:ph type="title"/>
          </p:nvPr>
        </p:nvSpPr>
        <p:spPr>
          <a:xfrm>
            <a:off x="839090" y="228600"/>
            <a:ext cx="7461096" cy="592222"/>
          </a:xfrm>
        </p:spPr>
        <p:txBody>
          <a:bodyPr>
            <a:normAutofit fontScale="90000"/>
          </a:bodyPr>
          <a:lstStyle/>
          <a:p>
            <a:r>
              <a:rPr lang="en-GB" sz="3200" dirty="0" smtClean="0"/>
              <a:t>NSI Connection </a:t>
            </a:r>
            <a:r>
              <a:rPr lang="en-GB" sz="3200" dirty="0" smtClean="0"/>
              <a:t>request: Simple point-to-point</a:t>
            </a:r>
            <a:endParaRPr lang="en-GB" sz="3200" dirty="0"/>
          </a:p>
        </p:txBody>
      </p:sp>
      <p:graphicFrame>
        <p:nvGraphicFramePr>
          <p:cNvPr id="9" name="Table 8"/>
          <p:cNvGraphicFramePr>
            <a:graphicFrameLocks noGrp="1"/>
          </p:cNvGraphicFramePr>
          <p:nvPr>
            <p:extLst>
              <p:ext uri="{D42A27DB-BD31-4B8C-83A1-F6EECF244321}">
                <p14:modId xmlns:p14="http://schemas.microsoft.com/office/powerpoint/2010/main" val="1978873564"/>
              </p:ext>
            </p:extLst>
          </p:nvPr>
        </p:nvGraphicFramePr>
        <p:xfrm>
          <a:off x="228600" y="3465413"/>
          <a:ext cx="4837172" cy="2200194"/>
        </p:xfrm>
        <a:graphic>
          <a:graphicData uri="http://schemas.openxmlformats.org/drawingml/2006/table">
            <a:tbl>
              <a:tblPr firstRow="1" firstCol="1" bandRow="1">
                <a:tableStyleId>{5C22544A-7EE6-4342-B048-85BDC9FD1C3A}</a:tableStyleId>
              </a:tblPr>
              <a:tblGrid>
                <a:gridCol w="1095209"/>
                <a:gridCol w="547604"/>
                <a:gridCol w="3194359"/>
              </a:tblGrid>
              <a:tr h="204458">
                <a:tc>
                  <a:txBody>
                    <a:bodyPr/>
                    <a:lstStyle/>
                    <a:p>
                      <a:pPr marL="71755">
                        <a:spcAft>
                          <a:spcPts val="0"/>
                        </a:spcAft>
                      </a:pPr>
                      <a:r>
                        <a:rPr lang="en-US" sz="1050" dirty="0">
                          <a:effectLst/>
                        </a:rPr>
                        <a:t>Parameter</a:t>
                      </a:r>
                      <a:endParaRPr lang="en-GB" sz="1200" dirty="0">
                        <a:effectLst/>
                        <a:latin typeface="Arial"/>
                        <a:ea typeface="MS Mincho"/>
                        <a:cs typeface="Times New Roman"/>
                      </a:endParaRPr>
                    </a:p>
                  </a:txBody>
                  <a:tcPr marL="68580" marR="68580" marT="0" marB="0"/>
                </a:tc>
                <a:tc>
                  <a:txBody>
                    <a:bodyPr/>
                    <a:lstStyle/>
                    <a:p>
                      <a:pPr marL="71755" algn="ctr">
                        <a:spcAft>
                          <a:spcPts val="0"/>
                        </a:spcAft>
                      </a:pPr>
                      <a:r>
                        <a:rPr lang="en-US" sz="1050">
                          <a:effectLst/>
                        </a:rPr>
                        <a:t>M/O</a:t>
                      </a:r>
                      <a:endParaRPr lang="en-GB" sz="1200">
                        <a:effectLst/>
                        <a:latin typeface="Arial"/>
                        <a:ea typeface="MS Mincho"/>
                        <a:cs typeface="Times New Roman"/>
                      </a:endParaRPr>
                    </a:p>
                  </a:txBody>
                  <a:tcPr marL="68580" marR="68580" marT="0" marB="0"/>
                </a:tc>
                <a:tc>
                  <a:txBody>
                    <a:bodyPr/>
                    <a:lstStyle/>
                    <a:p>
                      <a:pPr marL="71755">
                        <a:spcAft>
                          <a:spcPts val="0"/>
                        </a:spcAft>
                      </a:pPr>
                      <a:r>
                        <a:rPr lang="en-US" sz="1050" dirty="0">
                          <a:effectLst/>
                        </a:rPr>
                        <a:t>Description</a:t>
                      </a:r>
                      <a:endParaRPr lang="en-GB" sz="1200" dirty="0">
                        <a:effectLst/>
                        <a:latin typeface="Arial"/>
                        <a:ea typeface="MS Mincho"/>
                        <a:cs typeface="Times New Roman"/>
                      </a:endParaRPr>
                    </a:p>
                  </a:txBody>
                  <a:tcPr marL="68580" marR="68580" marT="0" marB="0"/>
                </a:tc>
              </a:tr>
              <a:tr h="252741">
                <a:tc>
                  <a:txBody>
                    <a:bodyPr/>
                    <a:lstStyle/>
                    <a:p>
                      <a:pPr marL="71755">
                        <a:spcAft>
                          <a:spcPts val="0"/>
                        </a:spcAft>
                      </a:pPr>
                      <a:r>
                        <a:rPr lang="en-US" sz="1050" dirty="0" smtClean="0">
                          <a:effectLst/>
                        </a:rPr>
                        <a:t>capacity</a:t>
                      </a:r>
                      <a:endParaRPr lang="en-GB" sz="1200" dirty="0">
                        <a:effectLst/>
                        <a:latin typeface="Arial"/>
                        <a:ea typeface="MS Mincho"/>
                        <a:cs typeface="Times New Roman"/>
                      </a:endParaRPr>
                    </a:p>
                  </a:txBody>
                  <a:tcPr marL="68580" marR="68580" marT="0" marB="0"/>
                </a:tc>
                <a:tc>
                  <a:txBody>
                    <a:bodyPr/>
                    <a:lstStyle/>
                    <a:p>
                      <a:pPr marL="71755" algn="ctr">
                        <a:spcAft>
                          <a:spcPts val="0"/>
                        </a:spcAft>
                      </a:pPr>
                      <a:r>
                        <a:rPr lang="en-US" sz="1050" dirty="0">
                          <a:effectLst/>
                        </a:rPr>
                        <a:t>M</a:t>
                      </a:r>
                      <a:endParaRPr lang="en-GB" sz="1200" dirty="0">
                        <a:effectLst/>
                        <a:latin typeface="Arial"/>
                        <a:ea typeface="MS Mincho"/>
                        <a:cs typeface="Times New Roman"/>
                      </a:endParaRPr>
                    </a:p>
                  </a:txBody>
                  <a:tcPr marL="68580" marR="68580" marT="0" marB="0"/>
                </a:tc>
                <a:tc>
                  <a:txBody>
                    <a:bodyPr/>
                    <a:lstStyle/>
                    <a:p>
                      <a:pPr marL="71755">
                        <a:spcAft>
                          <a:spcPts val="0"/>
                        </a:spcAft>
                      </a:pPr>
                      <a:r>
                        <a:rPr lang="en-US" sz="1050" dirty="0" smtClean="0">
                          <a:effectLst/>
                          <a:latin typeface="+mn-lt"/>
                        </a:rPr>
                        <a:t>Capacity </a:t>
                      </a:r>
                      <a:r>
                        <a:rPr lang="en-US" sz="1050" dirty="0">
                          <a:effectLst/>
                          <a:latin typeface="+mn-lt"/>
                        </a:rPr>
                        <a:t>of the service </a:t>
                      </a:r>
                      <a:r>
                        <a:rPr lang="en-US" sz="1050" dirty="0" smtClean="0">
                          <a:effectLst/>
                          <a:latin typeface="+mn-lt"/>
                        </a:rPr>
                        <a:t>(units</a:t>
                      </a:r>
                      <a:r>
                        <a:rPr lang="en-US" sz="1050" baseline="0" dirty="0" smtClean="0">
                          <a:effectLst/>
                          <a:latin typeface="+mn-lt"/>
                        </a:rPr>
                        <a:t> specified in SD)</a:t>
                      </a:r>
                      <a:r>
                        <a:rPr lang="en-US" sz="1050" dirty="0" smtClean="0">
                          <a:effectLst/>
                          <a:latin typeface="+mn-lt"/>
                        </a:rPr>
                        <a:t>.</a:t>
                      </a:r>
                      <a:endParaRPr lang="en-GB" sz="1050" dirty="0">
                        <a:effectLst/>
                        <a:latin typeface="+mn-lt"/>
                        <a:ea typeface="MS Mincho"/>
                        <a:cs typeface="Times New Roman"/>
                      </a:endParaRPr>
                    </a:p>
                  </a:txBody>
                  <a:tcPr marL="68580" marR="68580" marT="0" marB="0"/>
                </a:tc>
              </a:tr>
              <a:tr h="228600">
                <a:tc>
                  <a:txBody>
                    <a:bodyPr/>
                    <a:lstStyle/>
                    <a:p>
                      <a:pPr marL="71755">
                        <a:spcAft>
                          <a:spcPts val="0"/>
                        </a:spcAft>
                      </a:pPr>
                      <a:r>
                        <a:rPr lang="en-US" sz="1050" dirty="0" smtClean="0">
                          <a:effectLst/>
                          <a:latin typeface="+mn-lt"/>
                          <a:ea typeface="+mn-ea"/>
                          <a:cs typeface="+mn-cs"/>
                        </a:rPr>
                        <a:t>directionality</a:t>
                      </a:r>
                      <a:endParaRPr lang="en-GB" sz="1200" dirty="0">
                        <a:effectLst/>
                        <a:latin typeface="Arial"/>
                        <a:ea typeface="MS Mincho"/>
                        <a:cs typeface="Times New Roman"/>
                      </a:endParaRPr>
                    </a:p>
                  </a:txBody>
                  <a:tcPr marL="68580" marR="68580" marT="0" marB="0"/>
                </a:tc>
                <a:tc>
                  <a:txBody>
                    <a:bodyPr/>
                    <a:lstStyle/>
                    <a:p>
                      <a:pPr marL="71755" algn="ctr">
                        <a:spcAft>
                          <a:spcPts val="0"/>
                        </a:spcAft>
                      </a:pPr>
                      <a:r>
                        <a:rPr lang="en-US" sz="1050" dirty="0">
                          <a:effectLst/>
                        </a:rPr>
                        <a:t>M</a:t>
                      </a:r>
                      <a:endParaRPr lang="en-GB" sz="1200" dirty="0">
                        <a:effectLst/>
                        <a:latin typeface="Arial"/>
                        <a:ea typeface="MS Mincho"/>
                        <a:cs typeface="Times New Roman"/>
                      </a:endParaRPr>
                    </a:p>
                  </a:txBody>
                  <a:tcPr marL="68580" marR="68580" marT="0" marB="0"/>
                </a:tc>
                <a:tc>
                  <a:txBody>
                    <a:bodyPr/>
                    <a:lstStyle/>
                    <a:p>
                      <a:pPr marL="71755">
                        <a:spcAft>
                          <a:spcPts val="0"/>
                        </a:spcAft>
                      </a:pPr>
                      <a:r>
                        <a:rPr lang="en-GB" sz="1050" dirty="0" smtClean="0">
                          <a:effectLst/>
                          <a:latin typeface="+mn-lt"/>
                          <a:ea typeface="MS Mincho"/>
                          <a:cs typeface="Times New Roman"/>
                        </a:rPr>
                        <a:t>The (</a:t>
                      </a:r>
                      <a:r>
                        <a:rPr lang="en-GB" sz="1050" dirty="0" err="1" smtClean="0">
                          <a:effectLst/>
                          <a:latin typeface="+mn-lt"/>
                          <a:ea typeface="MS Mincho"/>
                          <a:cs typeface="Times New Roman"/>
                        </a:rPr>
                        <a:t>uni</a:t>
                      </a:r>
                      <a:r>
                        <a:rPr lang="en-GB" sz="1050" dirty="0" smtClean="0">
                          <a:effectLst/>
                          <a:latin typeface="+mn-lt"/>
                          <a:ea typeface="MS Mincho"/>
                          <a:cs typeface="Times New Roman"/>
                        </a:rPr>
                        <a:t> or bi) directionality of the service.</a:t>
                      </a:r>
                      <a:endParaRPr lang="en-GB" sz="1050" dirty="0">
                        <a:effectLst/>
                        <a:latin typeface="+mn-lt"/>
                        <a:ea typeface="MS Mincho"/>
                        <a:cs typeface="Times New Roman"/>
                      </a:endParaRPr>
                    </a:p>
                  </a:txBody>
                  <a:tcPr marL="68580" marR="68580" marT="0" marB="0"/>
                </a:tc>
              </a:tr>
              <a:tr h="304800">
                <a:tc>
                  <a:txBody>
                    <a:bodyPr/>
                    <a:lstStyle/>
                    <a:p>
                      <a:pPr marL="71755">
                        <a:spcAft>
                          <a:spcPts val="0"/>
                        </a:spcAft>
                      </a:pPr>
                      <a:r>
                        <a:rPr lang="en-GB" sz="1050" dirty="0" err="1" smtClean="0">
                          <a:effectLst/>
                          <a:latin typeface="+mn-lt"/>
                          <a:ea typeface="MS Mincho"/>
                          <a:cs typeface="Times New Roman"/>
                        </a:rPr>
                        <a:t>symmetricPath</a:t>
                      </a:r>
                      <a:endParaRPr lang="en-GB" sz="1050" dirty="0">
                        <a:effectLst/>
                        <a:latin typeface="+mn-lt"/>
                        <a:ea typeface="MS Mincho"/>
                        <a:cs typeface="Times New Roman"/>
                      </a:endParaRPr>
                    </a:p>
                  </a:txBody>
                  <a:tcPr marL="68580" marR="68580" marT="0" marB="0"/>
                </a:tc>
                <a:tc>
                  <a:txBody>
                    <a:bodyPr/>
                    <a:lstStyle/>
                    <a:p>
                      <a:pPr marL="71755" algn="ctr">
                        <a:spcAft>
                          <a:spcPts val="0"/>
                        </a:spcAft>
                      </a:pPr>
                      <a:r>
                        <a:rPr lang="en-GB" sz="1050" dirty="0" smtClean="0">
                          <a:effectLst/>
                          <a:latin typeface="+mn-lt"/>
                          <a:ea typeface="MS Mincho"/>
                          <a:cs typeface="Times New Roman"/>
                        </a:rPr>
                        <a:t>M</a:t>
                      </a:r>
                      <a:endParaRPr lang="en-GB" sz="1050" dirty="0">
                        <a:effectLst/>
                        <a:latin typeface="+mn-lt"/>
                        <a:ea typeface="MS Mincho"/>
                        <a:cs typeface="Times New Roman"/>
                      </a:endParaRPr>
                    </a:p>
                  </a:txBody>
                  <a:tcPr marL="68580" marR="68580" marT="0" marB="0"/>
                </a:tc>
                <a:tc>
                  <a:txBody>
                    <a:bodyPr/>
                    <a:lstStyle/>
                    <a:p>
                      <a:pPr marL="71755">
                        <a:spcAft>
                          <a:spcPts val="0"/>
                        </a:spcAft>
                      </a:pPr>
                      <a:r>
                        <a:rPr lang="en-GB" sz="1050" dirty="0" smtClean="0">
                          <a:effectLst/>
                          <a:latin typeface="+mn-lt"/>
                          <a:ea typeface="MS Mincho"/>
                          <a:cs typeface="Times New Roman"/>
                        </a:rPr>
                        <a:t>An indication that both directions of a</a:t>
                      </a:r>
                      <a:r>
                        <a:rPr lang="en-GB" sz="1050" baseline="0" dirty="0" smtClean="0">
                          <a:effectLst/>
                          <a:latin typeface="+mn-lt"/>
                          <a:ea typeface="MS Mincho"/>
                          <a:cs typeface="Times New Roman"/>
                        </a:rPr>
                        <a:t> </a:t>
                      </a:r>
                      <a:r>
                        <a:rPr lang="en-GB" sz="1050" dirty="0" smtClean="0">
                          <a:effectLst/>
                          <a:latin typeface="+mn-lt"/>
                          <a:ea typeface="MS Mincho"/>
                          <a:cs typeface="Times New Roman"/>
                        </a:rPr>
                        <a:t>bidirectional circuit must fallow the same path.  Only</a:t>
                      </a:r>
                      <a:r>
                        <a:rPr lang="en-GB" sz="1050" baseline="0" dirty="0" smtClean="0">
                          <a:effectLst/>
                          <a:latin typeface="+mn-lt"/>
                          <a:ea typeface="MS Mincho"/>
                          <a:cs typeface="Times New Roman"/>
                        </a:rPr>
                        <a:t> </a:t>
                      </a:r>
                      <a:r>
                        <a:rPr lang="en-GB" sz="1050" dirty="0" smtClean="0">
                          <a:effectLst/>
                          <a:latin typeface="+mn-lt"/>
                          <a:ea typeface="MS Mincho"/>
                          <a:cs typeface="Times New Roman"/>
                        </a:rPr>
                        <a:t>applicable when directionality is "Bidirectional".  If not</a:t>
                      </a:r>
                      <a:r>
                        <a:rPr lang="en-GB" sz="1050" baseline="0" dirty="0" smtClean="0">
                          <a:effectLst/>
                          <a:latin typeface="+mn-lt"/>
                          <a:ea typeface="MS Mincho"/>
                          <a:cs typeface="Times New Roman"/>
                        </a:rPr>
                        <a:t> </a:t>
                      </a:r>
                      <a:r>
                        <a:rPr lang="en-GB" sz="1050" dirty="0" smtClean="0">
                          <a:effectLst/>
                          <a:latin typeface="+mn-lt"/>
                          <a:ea typeface="MS Mincho"/>
                          <a:cs typeface="Times New Roman"/>
                        </a:rPr>
                        <a:t>specified then value is assumed to be false.</a:t>
                      </a:r>
                      <a:endParaRPr lang="en-GB" sz="1050" dirty="0">
                        <a:effectLst/>
                        <a:latin typeface="+mn-lt"/>
                        <a:ea typeface="MS Mincho"/>
                        <a:cs typeface="Times New Roman"/>
                      </a:endParaRPr>
                    </a:p>
                  </a:txBody>
                  <a:tcPr marL="68580" marR="68580" marT="0" marB="0"/>
                </a:tc>
              </a:tr>
              <a:tr h="394255">
                <a:tc>
                  <a:txBody>
                    <a:bodyPr/>
                    <a:lstStyle/>
                    <a:p>
                      <a:pPr marL="71755">
                        <a:spcAft>
                          <a:spcPts val="0"/>
                        </a:spcAft>
                      </a:pPr>
                      <a:r>
                        <a:rPr lang="en-US" sz="1050" dirty="0" err="1" smtClean="0">
                          <a:effectLst/>
                          <a:latin typeface="+mn-lt"/>
                        </a:rPr>
                        <a:t>sourceSTP</a:t>
                      </a:r>
                      <a:r>
                        <a:rPr lang="en-US" sz="1050" dirty="0" smtClean="0">
                          <a:effectLst/>
                          <a:latin typeface="+mn-lt"/>
                        </a:rPr>
                        <a:t> &amp;</a:t>
                      </a:r>
                    </a:p>
                    <a:p>
                      <a:pPr marL="71755">
                        <a:spcAft>
                          <a:spcPts val="0"/>
                        </a:spcAft>
                      </a:pPr>
                      <a:r>
                        <a:rPr lang="en-US" sz="1050" dirty="0" err="1" smtClean="0">
                          <a:effectLst/>
                          <a:latin typeface="+mn-lt"/>
                          <a:ea typeface="MS Mincho"/>
                          <a:cs typeface="Times New Roman"/>
                        </a:rPr>
                        <a:t>destSTP</a:t>
                      </a:r>
                      <a:endParaRPr lang="en-GB" sz="1200" dirty="0">
                        <a:effectLst/>
                        <a:latin typeface="+mn-lt"/>
                        <a:ea typeface="MS Mincho"/>
                        <a:cs typeface="Times New Roman"/>
                      </a:endParaRPr>
                    </a:p>
                  </a:txBody>
                  <a:tcPr marL="68580" marR="68580" marT="0" marB="0"/>
                </a:tc>
                <a:tc>
                  <a:txBody>
                    <a:bodyPr/>
                    <a:lstStyle/>
                    <a:p>
                      <a:pPr marL="71755" algn="ctr">
                        <a:spcAft>
                          <a:spcPts val="0"/>
                        </a:spcAft>
                      </a:pPr>
                      <a:r>
                        <a:rPr lang="en-US" sz="1050" dirty="0">
                          <a:effectLst/>
                          <a:latin typeface="+mn-lt"/>
                        </a:rPr>
                        <a:t>M</a:t>
                      </a:r>
                      <a:endParaRPr lang="en-GB" sz="1200" dirty="0">
                        <a:effectLst/>
                        <a:latin typeface="+mn-lt"/>
                        <a:ea typeface="MS Mincho"/>
                        <a:cs typeface="Times New Roman"/>
                      </a:endParaRPr>
                    </a:p>
                  </a:txBody>
                  <a:tcPr marL="68580" marR="68580" marT="0" marB="0"/>
                </a:tc>
                <a:tc>
                  <a:txBody>
                    <a:bodyPr/>
                    <a:lstStyle/>
                    <a:p>
                      <a:pPr marL="71755">
                        <a:spcAft>
                          <a:spcPts val="0"/>
                        </a:spcAft>
                      </a:pPr>
                      <a:r>
                        <a:rPr lang="en-US" sz="1050" dirty="0">
                          <a:effectLst/>
                          <a:latin typeface="+mn-lt"/>
                        </a:rPr>
                        <a:t>The source and destination end points of the service. </a:t>
                      </a:r>
                      <a:endParaRPr lang="en-GB" sz="1050" dirty="0">
                        <a:effectLst/>
                        <a:latin typeface="+mn-lt"/>
                        <a:ea typeface="MS Mincho"/>
                        <a:cs typeface="Times New Roman"/>
                      </a:endParaRPr>
                    </a:p>
                  </a:txBody>
                  <a:tcPr marL="68580" marR="68580" marT="0" marB="0"/>
                </a:tc>
              </a:tr>
              <a:tr h="382383">
                <a:tc>
                  <a:txBody>
                    <a:bodyPr/>
                    <a:lstStyle/>
                    <a:p>
                      <a:pPr marL="71755">
                        <a:spcAft>
                          <a:spcPts val="0"/>
                        </a:spcAft>
                      </a:pPr>
                      <a:r>
                        <a:rPr lang="en-GB" sz="1050" dirty="0" err="1" smtClean="0">
                          <a:effectLst/>
                          <a:latin typeface="+mn-lt"/>
                          <a:ea typeface="MS Mincho"/>
                          <a:cs typeface="Times New Roman"/>
                        </a:rPr>
                        <a:t>ero</a:t>
                      </a:r>
                      <a:endParaRPr lang="en-GB" sz="1050" dirty="0">
                        <a:effectLst/>
                        <a:latin typeface="+mn-lt"/>
                        <a:ea typeface="MS Mincho"/>
                        <a:cs typeface="Times New Roman"/>
                      </a:endParaRPr>
                    </a:p>
                  </a:txBody>
                  <a:tcPr marL="68580" marR="68580" marT="0" marB="0"/>
                </a:tc>
                <a:tc>
                  <a:txBody>
                    <a:bodyPr/>
                    <a:lstStyle/>
                    <a:p>
                      <a:pPr marL="71755" algn="ctr">
                        <a:spcAft>
                          <a:spcPts val="0"/>
                        </a:spcAft>
                      </a:pPr>
                      <a:r>
                        <a:rPr lang="en-GB" sz="1050" dirty="0" smtClean="0">
                          <a:effectLst/>
                          <a:latin typeface="+mn-lt"/>
                          <a:ea typeface="MS Mincho"/>
                          <a:cs typeface="Times New Roman"/>
                        </a:rPr>
                        <a:t>O</a:t>
                      </a:r>
                      <a:endParaRPr lang="en-GB" sz="1050" dirty="0">
                        <a:effectLst/>
                        <a:latin typeface="+mn-lt"/>
                        <a:ea typeface="MS Mincho"/>
                        <a:cs typeface="Times New Roman"/>
                      </a:endParaRPr>
                    </a:p>
                  </a:txBody>
                  <a:tcPr marL="68580" marR="68580" marT="0" marB="0"/>
                </a:tc>
                <a:tc>
                  <a:txBody>
                    <a:bodyPr/>
                    <a:lstStyle/>
                    <a:p>
                      <a:pPr marL="71755">
                        <a:spcAft>
                          <a:spcPts val="0"/>
                        </a:spcAft>
                      </a:pPr>
                      <a:r>
                        <a:rPr lang="en-GB" sz="1050" dirty="0" smtClean="0">
                          <a:effectLst/>
                          <a:latin typeface="+mn-lt"/>
                          <a:ea typeface="MS Mincho"/>
                          <a:cs typeface="Times New Roman"/>
                        </a:rPr>
                        <a:t>A hop-by-hop ordered list of STP from </a:t>
                      </a:r>
                      <a:r>
                        <a:rPr lang="en-GB" sz="1050" dirty="0" err="1" smtClean="0">
                          <a:effectLst/>
                          <a:latin typeface="+mn-lt"/>
                          <a:ea typeface="MS Mincho"/>
                          <a:cs typeface="Times New Roman"/>
                        </a:rPr>
                        <a:t>sourceSTP</a:t>
                      </a:r>
                      <a:r>
                        <a:rPr lang="en-GB" sz="1050" dirty="0" smtClean="0">
                          <a:effectLst/>
                          <a:latin typeface="+mn-lt"/>
                          <a:ea typeface="MS Mincho"/>
                          <a:cs typeface="Times New Roman"/>
                        </a:rPr>
                        <a:t> to</a:t>
                      </a:r>
                      <a:r>
                        <a:rPr lang="en-GB" sz="1050" baseline="0" dirty="0" smtClean="0">
                          <a:effectLst/>
                          <a:latin typeface="+mn-lt"/>
                          <a:ea typeface="MS Mincho"/>
                          <a:cs typeface="Times New Roman"/>
                        </a:rPr>
                        <a:t> </a:t>
                      </a:r>
                      <a:r>
                        <a:rPr lang="en-GB" sz="1050" dirty="0" err="1" smtClean="0">
                          <a:effectLst/>
                          <a:latin typeface="+mn-lt"/>
                          <a:ea typeface="MS Mincho"/>
                          <a:cs typeface="Times New Roman"/>
                        </a:rPr>
                        <a:t>destSTP</a:t>
                      </a:r>
                      <a:r>
                        <a:rPr lang="en-GB" sz="1050" dirty="0" smtClean="0">
                          <a:effectLst/>
                          <a:latin typeface="+mn-lt"/>
                          <a:ea typeface="MS Mincho"/>
                          <a:cs typeface="Times New Roman"/>
                        </a:rPr>
                        <a:t> representing a path that the connection must follow.</a:t>
                      </a:r>
                      <a:r>
                        <a:rPr lang="en-GB" sz="1050" baseline="0" dirty="0" smtClean="0">
                          <a:effectLst/>
                          <a:latin typeface="+mn-lt"/>
                          <a:ea typeface="MS Mincho"/>
                          <a:cs typeface="Times New Roman"/>
                        </a:rPr>
                        <a:t> </a:t>
                      </a:r>
                      <a:r>
                        <a:rPr lang="en-GB" sz="1050" dirty="0" smtClean="0">
                          <a:effectLst/>
                          <a:latin typeface="+mn-lt"/>
                          <a:ea typeface="MS Mincho"/>
                          <a:cs typeface="Times New Roman"/>
                        </a:rPr>
                        <a:t>This list does not include </a:t>
                      </a:r>
                      <a:r>
                        <a:rPr lang="en-GB" sz="1050" dirty="0" err="1" smtClean="0">
                          <a:effectLst/>
                          <a:latin typeface="+mn-lt"/>
                          <a:ea typeface="MS Mincho"/>
                          <a:cs typeface="Times New Roman"/>
                        </a:rPr>
                        <a:t>sourceSTP</a:t>
                      </a:r>
                      <a:r>
                        <a:rPr lang="en-GB" sz="1050" dirty="0" smtClean="0">
                          <a:effectLst/>
                          <a:latin typeface="+mn-lt"/>
                          <a:ea typeface="MS Mincho"/>
                          <a:cs typeface="Times New Roman"/>
                        </a:rPr>
                        <a:t> or </a:t>
                      </a:r>
                      <a:r>
                        <a:rPr lang="en-GB" sz="1050" dirty="0" err="1" smtClean="0">
                          <a:effectLst/>
                          <a:latin typeface="+mn-lt"/>
                          <a:ea typeface="MS Mincho"/>
                          <a:cs typeface="Times New Roman"/>
                        </a:rPr>
                        <a:t>destSTP</a:t>
                      </a:r>
                      <a:r>
                        <a:rPr lang="en-GB" sz="1050" dirty="0" smtClean="0">
                          <a:effectLst/>
                          <a:latin typeface="+mn-lt"/>
                          <a:ea typeface="MS Mincho"/>
                          <a:cs typeface="Times New Roman"/>
                        </a:rPr>
                        <a:t>.</a:t>
                      </a:r>
                      <a:endParaRPr lang="en-GB" sz="1050" dirty="0">
                        <a:effectLst/>
                        <a:latin typeface="+mn-lt"/>
                        <a:ea typeface="MS Mincho"/>
                        <a:cs typeface="Times New Roman"/>
                      </a:endParaRPr>
                    </a:p>
                  </a:txBody>
                  <a:tcPr marL="68580" marR="68580" marT="0" marB="0"/>
                </a:tc>
              </a:tr>
            </a:tbl>
          </a:graphicData>
        </a:graphic>
      </p:graphicFrame>
      <p:sp>
        <p:nvSpPr>
          <p:cNvPr id="7" name="TextBox 6"/>
          <p:cNvSpPr txBox="1"/>
          <p:nvPr/>
        </p:nvSpPr>
        <p:spPr>
          <a:xfrm>
            <a:off x="223802" y="880646"/>
            <a:ext cx="1909798" cy="338554"/>
          </a:xfrm>
          <a:prstGeom prst="rect">
            <a:avLst/>
          </a:prstGeom>
          <a:noFill/>
        </p:spPr>
        <p:txBody>
          <a:bodyPr wrap="none" rtlCol="0">
            <a:spAutoFit/>
          </a:bodyPr>
          <a:lstStyle/>
          <a:p>
            <a:r>
              <a:rPr lang="en-US" sz="1600" dirty="0" smtClean="0"/>
              <a:t>NSI Core Parameters</a:t>
            </a:r>
            <a:endParaRPr lang="en-US" sz="1600" dirty="0"/>
          </a:p>
        </p:txBody>
      </p:sp>
      <p:sp>
        <p:nvSpPr>
          <p:cNvPr id="11" name="TextBox 10"/>
          <p:cNvSpPr txBox="1"/>
          <p:nvPr/>
        </p:nvSpPr>
        <p:spPr>
          <a:xfrm>
            <a:off x="228600" y="3090446"/>
            <a:ext cx="2470047" cy="338554"/>
          </a:xfrm>
          <a:prstGeom prst="rect">
            <a:avLst/>
          </a:prstGeom>
          <a:noFill/>
        </p:spPr>
        <p:txBody>
          <a:bodyPr wrap="none" rtlCol="0">
            <a:spAutoFit/>
          </a:bodyPr>
          <a:lstStyle/>
          <a:p>
            <a:r>
              <a:rPr lang="en-US" sz="1600" dirty="0" smtClean="0"/>
              <a:t>Service Specific Parameters</a:t>
            </a:r>
            <a:endParaRPr lang="en-US" sz="1600" dirty="0"/>
          </a:p>
        </p:txBody>
      </p:sp>
      <p:pic>
        <p:nvPicPr>
          <p:cNvPr id="8" name="Picture 7" descr="Screen Shot 2013-09-10 at 3.46.5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9901" y="3061432"/>
            <a:ext cx="3714099" cy="2640982"/>
          </a:xfrm>
          <a:prstGeom prst="rect">
            <a:avLst/>
          </a:prstGeom>
        </p:spPr>
      </p:pic>
    </p:spTree>
    <p:extLst>
      <p:ext uri="{BB962C8B-B14F-4D97-AF65-F5344CB8AC3E}">
        <p14:creationId xmlns:p14="http://schemas.microsoft.com/office/powerpoint/2010/main" val="4136391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3-09-10 at 10.34.2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524000"/>
            <a:ext cx="3733800" cy="1860062"/>
          </a:xfrm>
          <a:prstGeom prst="rect">
            <a:avLst/>
          </a:prstGeom>
        </p:spPr>
      </p:pic>
      <p:sp>
        <p:nvSpPr>
          <p:cNvPr id="7" name="Title 1"/>
          <p:cNvSpPr>
            <a:spLocks noGrp="1"/>
          </p:cNvSpPr>
          <p:nvPr>
            <p:ph type="title"/>
          </p:nvPr>
        </p:nvSpPr>
        <p:spPr>
          <a:xfrm>
            <a:off x="1600200" y="228600"/>
            <a:ext cx="6172200" cy="592222"/>
          </a:xfrm>
        </p:spPr>
        <p:txBody>
          <a:bodyPr>
            <a:normAutofit/>
          </a:bodyPr>
          <a:lstStyle/>
          <a:p>
            <a:r>
              <a:rPr lang="en-GB" sz="3200" dirty="0" smtClean="0"/>
              <a:t>Creating an NSI Connection request</a:t>
            </a:r>
            <a:endParaRPr lang="en-GB" sz="3200" dirty="0"/>
          </a:p>
        </p:txBody>
      </p:sp>
      <p:sp>
        <p:nvSpPr>
          <p:cNvPr id="8" name="Content Placeholder 2"/>
          <p:cNvSpPr txBox="1">
            <a:spLocks/>
          </p:cNvSpPr>
          <p:nvPr/>
        </p:nvSpPr>
        <p:spPr>
          <a:xfrm>
            <a:off x="919238" y="4267200"/>
            <a:ext cx="7208545" cy="1981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600" b="1" dirty="0" smtClean="0"/>
              <a:t>Steps:</a:t>
            </a:r>
          </a:p>
          <a:p>
            <a:pPr>
              <a:buFont typeface="+mj-lt"/>
              <a:buAutoNum type="arabicPeriod"/>
            </a:pPr>
            <a:r>
              <a:rPr lang="en-GB" sz="1600" dirty="0" smtClean="0"/>
              <a:t>The requesting agent decides which service to use and populates the </a:t>
            </a:r>
            <a:r>
              <a:rPr lang="en-GB" sz="1600" b="1" i="1" dirty="0" err="1" smtClean="0"/>
              <a:t>serviceType</a:t>
            </a:r>
            <a:r>
              <a:rPr lang="en-GB" sz="1600" dirty="0" smtClean="0"/>
              <a:t> value.</a:t>
            </a:r>
          </a:p>
          <a:p>
            <a:pPr>
              <a:buFont typeface="+mj-lt"/>
              <a:buAutoNum type="arabicPeriod"/>
            </a:pPr>
            <a:r>
              <a:rPr lang="en-GB" sz="1600" dirty="0" smtClean="0"/>
              <a:t>In this example the user wishes to request a P2P service, so enters the data for the P2PServcieBaseType.</a:t>
            </a:r>
          </a:p>
          <a:p>
            <a:pPr>
              <a:buFont typeface="+mj-lt"/>
              <a:buAutoNum type="arabicPeriod"/>
            </a:pPr>
            <a:endParaRPr lang="en-GB" sz="1600" dirty="0" smtClean="0"/>
          </a:p>
          <a:p>
            <a:pPr>
              <a:buFont typeface="+mj-lt"/>
              <a:buAutoNum type="arabicPeriod"/>
            </a:pPr>
            <a:endParaRPr lang="en-GB" sz="1600" dirty="0"/>
          </a:p>
        </p:txBody>
      </p:sp>
      <p:sp>
        <p:nvSpPr>
          <p:cNvPr id="6" name="Oval 5"/>
          <p:cNvSpPr/>
          <p:nvPr/>
        </p:nvSpPr>
        <p:spPr>
          <a:xfrm>
            <a:off x="2971800" y="3048000"/>
            <a:ext cx="838200" cy="45720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p:cNvCxnSpPr>
            <a:stCxn id="6" idx="6"/>
          </p:cNvCxnSpPr>
          <p:nvPr/>
        </p:nvCxnSpPr>
        <p:spPr>
          <a:xfrm flipV="1">
            <a:off x="3810000" y="2747946"/>
            <a:ext cx="1066800" cy="52865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pic>
        <p:nvPicPr>
          <p:cNvPr id="9" name="Picture 8" descr="Screen Shot 2013-09-10 at 3.46.5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0508" y="1300166"/>
            <a:ext cx="3714099" cy="2640982"/>
          </a:xfrm>
          <a:prstGeom prst="rect">
            <a:avLst/>
          </a:prstGeom>
        </p:spPr>
      </p:pic>
    </p:spTree>
    <p:extLst>
      <p:ext uri="{BB962C8B-B14F-4D97-AF65-F5344CB8AC3E}">
        <p14:creationId xmlns:p14="http://schemas.microsoft.com/office/powerpoint/2010/main" val="1889243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93" b="28198"/>
          <a:stretch/>
        </p:blipFill>
        <p:spPr bwMode="auto">
          <a:xfrm>
            <a:off x="1105255" y="609600"/>
            <a:ext cx="6761028" cy="442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a:spLocks noGrp="1"/>
          </p:cNvSpPr>
          <p:nvPr>
            <p:ph type="title"/>
          </p:nvPr>
        </p:nvSpPr>
        <p:spPr>
          <a:xfrm>
            <a:off x="533400" y="76200"/>
            <a:ext cx="8229600" cy="592222"/>
          </a:xfrm>
        </p:spPr>
        <p:txBody>
          <a:bodyPr>
            <a:normAutofit/>
          </a:bodyPr>
          <a:lstStyle/>
          <a:p>
            <a:r>
              <a:rPr lang="en-GB" sz="3200" dirty="0" smtClean="0"/>
              <a:t>Actions when receiving a </a:t>
            </a:r>
            <a:r>
              <a:rPr lang="en-GB" sz="3200" dirty="0" err="1" smtClean="0"/>
              <a:t>reserveRequest</a:t>
            </a:r>
            <a:endParaRPr lang="en-GB" sz="3200" dirty="0"/>
          </a:p>
        </p:txBody>
      </p:sp>
      <p:sp>
        <p:nvSpPr>
          <p:cNvPr id="4" name="Content Placeholder 2"/>
          <p:cNvSpPr txBox="1">
            <a:spLocks/>
          </p:cNvSpPr>
          <p:nvPr/>
        </p:nvSpPr>
        <p:spPr>
          <a:xfrm>
            <a:off x="919239" y="4800600"/>
            <a:ext cx="7208545" cy="19812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600" b="1" dirty="0" smtClean="0"/>
              <a:t>Steps:</a:t>
            </a:r>
          </a:p>
          <a:p>
            <a:pPr>
              <a:buFont typeface="+mj-lt"/>
              <a:buAutoNum type="arabicPeriod"/>
            </a:pPr>
            <a:r>
              <a:rPr lang="en-GB" sz="1600" dirty="0" smtClean="0"/>
              <a:t>When </a:t>
            </a:r>
            <a:r>
              <a:rPr lang="en-GB" sz="1600" dirty="0" err="1" smtClean="0"/>
              <a:t>reserveRequest</a:t>
            </a:r>
            <a:r>
              <a:rPr lang="en-GB" sz="1600" dirty="0" smtClean="0"/>
              <a:t> arrives extract the </a:t>
            </a:r>
            <a:r>
              <a:rPr lang="en-GB" sz="1600" b="1" i="1" dirty="0" err="1" smtClean="0"/>
              <a:t>serviceType</a:t>
            </a:r>
            <a:r>
              <a:rPr lang="en-GB" sz="1600" dirty="0" smtClean="0"/>
              <a:t> value </a:t>
            </a:r>
          </a:p>
          <a:p>
            <a:pPr>
              <a:buFont typeface="+mj-lt"/>
              <a:buAutoNum type="arabicPeriod"/>
            </a:pPr>
            <a:r>
              <a:rPr lang="en-GB" sz="1600" dirty="0" smtClean="0"/>
              <a:t>Fetch the Service Definition corresponding to the </a:t>
            </a:r>
            <a:r>
              <a:rPr lang="en-GB" sz="1600" b="1" i="1" dirty="0" err="1" smtClean="0"/>
              <a:t>serviceType</a:t>
            </a:r>
            <a:r>
              <a:rPr lang="en-GB" sz="1600" dirty="0" smtClean="0"/>
              <a:t>.</a:t>
            </a:r>
          </a:p>
          <a:p>
            <a:pPr>
              <a:buFont typeface="+mj-lt"/>
              <a:buAutoNum type="arabicPeriod"/>
            </a:pPr>
            <a:r>
              <a:rPr lang="en-GB" sz="1600" dirty="0" smtClean="0"/>
              <a:t>Extract the specific service elements from </a:t>
            </a:r>
            <a:r>
              <a:rPr lang="en-GB" sz="1600" b="1" i="1" dirty="0" smtClean="0"/>
              <a:t>criteria </a:t>
            </a:r>
          </a:p>
          <a:p>
            <a:pPr>
              <a:buFont typeface="+mj-lt"/>
              <a:buAutoNum type="arabicPeriod"/>
            </a:pPr>
            <a:r>
              <a:rPr lang="en-GB" sz="1600" dirty="0" smtClean="0"/>
              <a:t>Use the Service Definition to validate that these are allowed for this service and process the service request using both the supplied service parameters and additional information as needed from the Service Definition document.</a:t>
            </a:r>
          </a:p>
          <a:p>
            <a:pPr>
              <a:buFont typeface="+mj-lt"/>
              <a:buAutoNum type="arabicPeriod"/>
            </a:pPr>
            <a:endParaRPr lang="en-GB" sz="1600" dirty="0"/>
          </a:p>
        </p:txBody>
      </p:sp>
    </p:spTree>
    <p:extLst>
      <p:ext uri="{BB962C8B-B14F-4D97-AF65-F5344CB8AC3E}">
        <p14:creationId xmlns:p14="http://schemas.microsoft.com/office/powerpoint/2010/main" val="3231396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1074</TotalTime>
  <Words>1589</Words>
  <Application>Microsoft Macintosh PowerPoint</Application>
  <PresentationFormat>On-screen Show (4:3)</PresentationFormat>
  <Paragraphs>184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NSI Service Definition</vt:lpstr>
      <vt:lpstr>NSI Service Definition</vt:lpstr>
      <vt:lpstr>Building an SD instance</vt:lpstr>
      <vt:lpstr>NSI SD schema template</vt:lpstr>
      <vt:lpstr>Service specific schema types</vt:lpstr>
      <vt:lpstr>NSI service specific schema: Point2Point</vt:lpstr>
      <vt:lpstr>NSI Connection request: Simple point-to-point</vt:lpstr>
      <vt:lpstr>Creating an NSI Connection request</vt:lpstr>
      <vt:lpstr>Actions when receiving a reserveRequest</vt:lpstr>
      <vt:lpstr>NSI SD workflow</vt:lpstr>
      <vt:lpstr>Need to discuss what our picture will look like…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Guy Roberts</dc:creator>
  <cp:lastModifiedBy>John MacAuley</cp:lastModifiedBy>
  <cp:revision>82</cp:revision>
  <dcterms:created xsi:type="dcterms:W3CDTF">2006-08-16T00:00:00Z</dcterms:created>
  <dcterms:modified xsi:type="dcterms:W3CDTF">2013-09-10T19:55:40Z</dcterms:modified>
</cp:coreProperties>
</file>