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59" r:id="rId2"/>
    <p:sldId id="264" r:id="rId3"/>
    <p:sldId id="338" r:id="rId4"/>
    <p:sldId id="337" r:id="rId5"/>
    <p:sldId id="341" r:id="rId6"/>
    <p:sldId id="342" r:id="rId7"/>
    <p:sldId id="343" r:id="rId8"/>
    <p:sldId id="344" r:id="rId9"/>
    <p:sldId id="336" r:id="rId10"/>
    <p:sldId id="345" r:id="rId11"/>
    <p:sldId id="352" r:id="rId12"/>
    <p:sldId id="347" r:id="rId13"/>
    <p:sldId id="346" r:id="rId14"/>
    <p:sldId id="348" r:id="rId15"/>
    <p:sldId id="349" r:id="rId16"/>
    <p:sldId id="350" r:id="rId17"/>
    <p:sldId id="351" r:id="rId18"/>
    <p:sldId id="265" r:id="rId1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11</a:t>
            </a:fld>
            <a:endParaRPr lang="en-US" altLang="ja-JP"/>
          </a:p>
        </p:txBody>
      </p:sp>
    </p:spTree>
    <p:extLst>
      <p:ext uri="{BB962C8B-B14F-4D97-AF65-F5344CB8AC3E}">
        <p14:creationId xmlns:p14="http://schemas.microsoft.com/office/powerpoint/2010/main" val="203999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18</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ogf.org/documents/GFD.206.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smtClean="0"/>
              <a:t>@ NORDUnet Networking Conference</a:t>
            </a:r>
          </a:p>
          <a:p>
            <a:pPr eaLnBrk="1" hangingPunct="1"/>
            <a:r>
              <a:rPr lang="en-US" altLang="ja-JP" smtClean="0"/>
              <a:t>Uppsala, 2014</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22 Sept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685800" y="1523999"/>
            <a:ext cx="7772400" cy="4790939"/>
          </a:xfrm>
        </p:spPr>
        <p:txBody>
          <a:bodyPr>
            <a:normAutofit/>
          </a:bodyPr>
          <a:lstStyle/>
          <a:p>
            <a:pPr marL="0" indent="0">
              <a:buNone/>
            </a:pPr>
            <a:r>
              <a:rPr lang="en-GB" altLang="en-US" sz="2400" dirty="0" smtClean="0"/>
              <a:t>The following NSI documents are planned:</a:t>
            </a:r>
          </a:p>
          <a:p>
            <a:pPr>
              <a:spcBef>
                <a:spcPts val="1200"/>
              </a:spcBef>
              <a:spcAft>
                <a:spcPts val="0"/>
              </a:spcAft>
            </a:pPr>
            <a:r>
              <a:rPr lang="en-GB" altLang="en-US" sz="2000" dirty="0" smtClean="0"/>
              <a:t>NSI Framework, standard</a:t>
            </a:r>
          </a:p>
          <a:p>
            <a:pPr>
              <a:spcBef>
                <a:spcPts val="1200"/>
              </a:spcBef>
              <a:spcAft>
                <a:spcPts val="0"/>
              </a:spcAft>
            </a:pPr>
            <a:r>
              <a:rPr lang="en-GB" altLang="en-US" sz="2000" dirty="0" smtClean="0"/>
              <a:t>NSI Connection Service (CS) v2.0, standard</a:t>
            </a:r>
          </a:p>
          <a:p>
            <a:pPr>
              <a:spcBef>
                <a:spcPts val="1200"/>
              </a:spcBef>
            </a:pPr>
            <a:r>
              <a:rPr lang="en-GB" altLang="en-US" sz="2000" dirty="0" smtClean="0"/>
              <a:t>NSI </a:t>
            </a:r>
            <a:r>
              <a:rPr lang="en-GB" altLang="en-US" sz="2000" dirty="0"/>
              <a:t>NSA Description Document, standard</a:t>
            </a:r>
          </a:p>
          <a:p>
            <a:pPr>
              <a:spcBef>
                <a:spcPts val="1200"/>
              </a:spcBef>
            </a:pPr>
            <a:r>
              <a:rPr lang="en-GB" altLang="en-US" sz="2000" dirty="0" smtClean="0"/>
              <a:t>NSI </a:t>
            </a:r>
            <a:r>
              <a:rPr lang="en-GB" altLang="en-US" sz="2000" dirty="0"/>
              <a:t>AAI best practices, informational</a:t>
            </a:r>
          </a:p>
          <a:p>
            <a:pPr>
              <a:spcBef>
                <a:spcPts val="1200"/>
              </a:spcBef>
            </a:pPr>
            <a:r>
              <a:rPr lang="en-GB" altLang="en-US" sz="2000" dirty="0" smtClean="0"/>
              <a:t>NSI Topology, standard</a:t>
            </a:r>
          </a:p>
          <a:p>
            <a:pPr>
              <a:spcBef>
                <a:spcPts val="1200"/>
              </a:spcBef>
            </a:pPr>
            <a:r>
              <a:rPr lang="en-GB" altLang="en-US" sz="2000" dirty="0" smtClean="0"/>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6" name="Tekstboks 32"/>
          <p:cNvSpPr txBox="1"/>
          <p:nvPr/>
        </p:nvSpPr>
        <p:spPr>
          <a:xfrm>
            <a:off x="251520" y="148832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2014</a:t>
            </a:r>
            <a:endParaRPr lang="da-DK" sz="4000" b="1" dirty="0">
              <a:gradFill flip="none" rotWithShape="1">
                <a:gsLst>
                  <a:gs pos="0">
                    <a:srgbClr val="002060"/>
                  </a:gs>
                  <a:gs pos="50000">
                    <a:srgbClr val="0070C0"/>
                  </a:gs>
                </a:gsLst>
                <a:lin ang="13500000" scaled="1"/>
                <a:tileRect/>
              </a:gradFill>
            </a:endParaRPr>
          </a:p>
        </p:txBody>
      </p:sp>
      <p:grpSp>
        <p:nvGrpSpPr>
          <p:cNvPr id="7" name="Gruppe 40"/>
          <p:cNvGrpSpPr/>
          <p:nvPr/>
        </p:nvGrpSpPr>
        <p:grpSpPr>
          <a:xfrm>
            <a:off x="368358" y="2033077"/>
            <a:ext cx="8596130" cy="3668181"/>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Pentagon 22"/>
          <p:cNvSpPr/>
          <p:nvPr/>
        </p:nvSpPr>
        <p:spPr>
          <a:xfrm>
            <a:off x="722262" y="2594711"/>
            <a:ext cx="741696"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24" name="Tekstboks 33"/>
          <p:cNvSpPr txBox="1"/>
          <p:nvPr/>
        </p:nvSpPr>
        <p:spPr>
          <a:xfrm>
            <a:off x="683568" y="2610961"/>
            <a:ext cx="809594" cy="261610"/>
          </a:xfrm>
          <a:prstGeom prst="rect">
            <a:avLst/>
          </a:prstGeom>
          <a:noFill/>
        </p:spPr>
        <p:txBody>
          <a:bodyPr wrap="squar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a:t>
            </a:r>
            <a:endParaRPr lang="da-DK" sz="1100" dirty="0">
              <a:solidFill>
                <a:schemeClr val="tx1">
                  <a:lumMod val="65000"/>
                  <a:lumOff val="35000"/>
                </a:schemeClr>
              </a:solidFill>
              <a:latin typeface="+mn-lt"/>
            </a:endParaRPr>
          </a:p>
        </p:txBody>
      </p:sp>
      <p:sp>
        <p:nvSpPr>
          <p:cNvPr id="31" name="Tekstboks 43"/>
          <p:cNvSpPr txBox="1"/>
          <p:nvPr/>
        </p:nvSpPr>
        <p:spPr>
          <a:xfrm>
            <a:off x="6286613" y="2047402"/>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2" name="Tekstboks 44"/>
          <p:cNvSpPr txBox="1"/>
          <p:nvPr/>
        </p:nvSpPr>
        <p:spPr>
          <a:xfrm>
            <a:off x="5012293" y="2047402"/>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33" name="Tekstboks 45"/>
          <p:cNvSpPr txBox="1"/>
          <p:nvPr/>
        </p:nvSpPr>
        <p:spPr>
          <a:xfrm>
            <a:off x="4355677" y="2047402"/>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34" name="Tekstboks 46"/>
          <p:cNvSpPr txBox="1"/>
          <p:nvPr/>
        </p:nvSpPr>
        <p:spPr>
          <a:xfrm>
            <a:off x="3705817" y="2047402"/>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35" name="Tekstboks 47"/>
          <p:cNvSpPr txBox="1"/>
          <p:nvPr/>
        </p:nvSpPr>
        <p:spPr>
          <a:xfrm>
            <a:off x="3058929" y="2047402"/>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36" name="Tekstboks 48"/>
          <p:cNvSpPr txBox="1"/>
          <p:nvPr/>
        </p:nvSpPr>
        <p:spPr>
          <a:xfrm>
            <a:off x="2373941" y="2047402"/>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37" name="Tekstboks 49"/>
          <p:cNvSpPr txBox="1"/>
          <p:nvPr/>
        </p:nvSpPr>
        <p:spPr>
          <a:xfrm>
            <a:off x="1054825" y="2047402"/>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373561" y="2047402"/>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1632363" y="2047402"/>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5632969" y="2047402"/>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74965" y="5701259"/>
            <a:ext cx="8442517" cy="2218024"/>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43" name="Pentagon 42"/>
          <p:cNvSpPr/>
          <p:nvPr/>
        </p:nvSpPr>
        <p:spPr>
          <a:xfrm>
            <a:off x="675737" y="4712811"/>
            <a:ext cx="199426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1" name="Tekstboks 35"/>
          <p:cNvSpPr txBox="1"/>
          <p:nvPr/>
        </p:nvSpPr>
        <p:spPr>
          <a:xfrm>
            <a:off x="713887" y="4739056"/>
            <a:ext cx="154438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3" name="Rectangle 2"/>
          <p:cNvSpPr/>
          <p:nvPr/>
        </p:nvSpPr>
        <p:spPr bwMode="auto">
          <a:xfrm>
            <a:off x="90878" y="2601020"/>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644571"/>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53" name="Pentagon 52"/>
          <p:cNvSpPr/>
          <p:nvPr/>
        </p:nvSpPr>
        <p:spPr>
          <a:xfrm>
            <a:off x="1475656" y="2594400"/>
            <a:ext cx="459009" cy="288745"/>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4" name="Tekstboks 35"/>
          <p:cNvSpPr txBox="1"/>
          <p:nvPr/>
        </p:nvSpPr>
        <p:spPr>
          <a:xfrm>
            <a:off x="1508657" y="2611943"/>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58" name="Pentagon 57"/>
          <p:cNvSpPr/>
          <p:nvPr/>
        </p:nvSpPr>
        <p:spPr>
          <a:xfrm>
            <a:off x="3790775" y="4714529"/>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9" name="Tekstboks 33"/>
          <p:cNvSpPr txBox="1"/>
          <p:nvPr/>
        </p:nvSpPr>
        <p:spPr>
          <a:xfrm>
            <a:off x="4027204" y="4739056"/>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60" name="Pentagon 59"/>
          <p:cNvSpPr/>
          <p:nvPr/>
        </p:nvSpPr>
        <p:spPr>
          <a:xfrm>
            <a:off x="5133352" y="4710814"/>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1" name="Tekstboks 35"/>
          <p:cNvSpPr txBox="1"/>
          <p:nvPr/>
        </p:nvSpPr>
        <p:spPr>
          <a:xfrm>
            <a:off x="5144833" y="4731790"/>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63" name="Rectangle 62"/>
          <p:cNvSpPr/>
          <p:nvPr/>
        </p:nvSpPr>
        <p:spPr bwMode="auto">
          <a:xfrm>
            <a:off x="84073" y="4710893"/>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749676"/>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65" name="Pentagon 64"/>
          <p:cNvSpPr/>
          <p:nvPr/>
        </p:nvSpPr>
        <p:spPr>
          <a:xfrm>
            <a:off x="703917" y="4162717"/>
            <a:ext cx="132751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6" name="Tekstboks 35"/>
          <p:cNvSpPr txBox="1"/>
          <p:nvPr/>
        </p:nvSpPr>
        <p:spPr>
          <a:xfrm>
            <a:off x="683568" y="4179077"/>
            <a:ext cx="1320679" cy="261610"/>
          </a:xfrm>
          <a:prstGeom prst="rect">
            <a:avLst/>
          </a:prstGeom>
          <a:noFill/>
        </p:spPr>
        <p:txBody>
          <a:bodyPr wrap="square" rtlCol="0">
            <a:spAutoFit/>
          </a:bodyPr>
          <a:lstStyle/>
          <a:p>
            <a:r>
              <a:rPr lang="da-DK" sz="1100" dirty="0" err="1" smtClean="0">
                <a:solidFill>
                  <a:schemeClr val="tx1">
                    <a:lumMod val="65000"/>
                    <a:lumOff val="35000"/>
                  </a:schemeClr>
                </a:solidFill>
                <a:latin typeface="+mn-lt"/>
              </a:rPr>
              <a:t>Agree</a:t>
            </a:r>
            <a:r>
              <a:rPr lang="da-DK" sz="1100" dirty="0" smtClean="0">
                <a:solidFill>
                  <a:schemeClr val="tx1">
                    <a:lumMod val="65000"/>
                    <a:lumOff val="35000"/>
                  </a:schemeClr>
                </a:solidFill>
                <a:latin typeface="+mn-lt"/>
              </a:rPr>
              <a:t> NSI AAI</a:t>
            </a:r>
            <a:endParaRPr lang="da-DK" sz="1100" dirty="0">
              <a:solidFill>
                <a:schemeClr val="tx1">
                  <a:lumMod val="65000"/>
                  <a:lumOff val="35000"/>
                </a:schemeClr>
              </a:solidFill>
              <a:latin typeface="+mn-lt"/>
            </a:endParaRPr>
          </a:p>
        </p:txBody>
      </p:sp>
      <p:sp>
        <p:nvSpPr>
          <p:cNvPr id="67" name="Pentagon 66"/>
          <p:cNvSpPr/>
          <p:nvPr/>
        </p:nvSpPr>
        <p:spPr>
          <a:xfrm>
            <a:off x="3327609" y="4155466"/>
            <a:ext cx="1074224"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8" name="Tekstboks 33"/>
          <p:cNvSpPr txBox="1"/>
          <p:nvPr/>
        </p:nvSpPr>
        <p:spPr>
          <a:xfrm>
            <a:off x="3435643" y="4181074"/>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omments</a:t>
            </a:r>
            <a:endParaRPr lang="da-DK" sz="1100" dirty="0">
              <a:solidFill>
                <a:schemeClr val="tx1">
                  <a:lumMod val="65000"/>
                  <a:lumOff val="35000"/>
                </a:schemeClr>
              </a:solidFill>
              <a:latin typeface="+mn-lt"/>
            </a:endParaRPr>
          </a:p>
        </p:txBody>
      </p:sp>
      <p:sp>
        <p:nvSpPr>
          <p:cNvPr id="69" name="Pentagon 68"/>
          <p:cNvSpPr/>
          <p:nvPr/>
        </p:nvSpPr>
        <p:spPr>
          <a:xfrm>
            <a:off x="4435493" y="4164176"/>
            <a:ext cx="459009" cy="28311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0" name="Tekstboks 35"/>
          <p:cNvSpPr txBox="1"/>
          <p:nvPr/>
        </p:nvSpPr>
        <p:spPr>
          <a:xfrm>
            <a:off x="4431183" y="4173780"/>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72" name="Rectangle 71"/>
          <p:cNvSpPr/>
          <p:nvPr/>
        </p:nvSpPr>
        <p:spPr bwMode="auto">
          <a:xfrm>
            <a:off x="107309" y="4162717"/>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199583"/>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74" name="Pentagon 73"/>
          <p:cNvSpPr/>
          <p:nvPr/>
        </p:nvSpPr>
        <p:spPr>
          <a:xfrm>
            <a:off x="681850" y="3116658"/>
            <a:ext cx="98445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5" name="Tekstboks 35"/>
          <p:cNvSpPr txBox="1"/>
          <p:nvPr/>
        </p:nvSpPr>
        <p:spPr>
          <a:xfrm>
            <a:off x="691483" y="3059400"/>
            <a:ext cx="1439158" cy="415498"/>
          </a:xfrm>
          <a:prstGeom prst="rect">
            <a:avLst/>
          </a:prstGeom>
          <a:noFill/>
        </p:spPr>
        <p:txBody>
          <a:bodyPr wrap="square" rtlCol="0" anchor="ctr">
            <a:spAutoFit/>
          </a:bodyPr>
          <a:lstStyle/>
          <a:p>
            <a:r>
              <a:rPr lang="da-DK" sz="1050" dirty="0" smtClean="0">
                <a:solidFill>
                  <a:schemeClr val="tx1">
                    <a:lumMod val="65000"/>
                    <a:lumOff val="35000"/>
                  </a:schemeClr>
                </a:solidFill>
                <a:latin typeface="+mn-lt"/>
              </a:rPr>
              <a:t>Agree</a:t>
            </a:r>
          </a:p>
          <a:p>
            <a:r>
              <a:rPr lang="da-DK" sz="1050" dirty="0" smtClean="0">
                <a:solidFill>
                  <a:schemeClr val="tx1">
                    <a:lumMod val="65000"/>
                    <a:lumOff val="35000"/>
                  </a:schemeClr>
                </a:solidFill>
                <a:latin typeface="+mn-lt"/>
              </a:rPr>
              <a:t>Framework</a:t>
            </a:r>
            <a:endParaRPr lang="da-DK" sz="1050" dirty="0">
              <a:solidFill>
                <a:schemeClr val="tx1">
                  <a:lumMod val="65000"/>
                  <a:lumOff val="35000"/>
                </a:schemeClr>
              </a:solidFill>
              <a:latin typeface="+mn-lt"/>
            </a:endParaRPr>
          </a:p>
        </p:txBody>
      </p:sp>
      <p:sp>
        <p:nvSpPr>
          <p:cNvPr id="81" name="Rectangle 80"/>
          <p:cNvSpPr/>
          <p:nvPr/>
        </p:nvSpPr>
        <p:spPr bwMode="auto">
          <a:xfrm>
            <a:off x="84804" y="3109622"/>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3136107"/>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85" name="Pentagon 84"/>
          <p:cNvSpPr/>
          <p:nvPr/>
        </p:nvSpPr>
        <p:spPr>
          <a:xfrm>
            <a:off x="2032645" y="4161010"/>
            <a:ext cx="1280497"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86" name="Tekstboks 35"/>
          <p:cNvSpPr txBox="1"/>
          <p:nvPr/>
        </p:nvSpPr>
        <p:spPr>
          <a:xfrm>
            <a:off x="2212991" y="4174103"/>
            <a:ext cx="98407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87" name="Flowchart: Decision 86"/>
          <p:cNvSpPr/>
          <p:nvPr/>
        </p:nvSpPr>
        <p:spPr bwMode="auto">
          <a:xfrm>
            <a:off x="1855095" y="261982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1" name="Pentagon 90"/>
          <p:cNvSpPr/>
          <p:nvPr/>
        </p:nvSpPr>
        <p:spPr>
          <a:xfrm>
            <a:off x="2680922" y="4718607"/>
            <a:ext cx="104677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93" name="Tekstboks 35"/>
          <p:cNvSpPr txBox="1"/>
          <p:nvPr/>
        </p:nvSpPr>
        <p:spPr>
          <a:xfrm>
            <a:off x="2744615" y="4733784"/>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95" name="Flowchart: Decision 94"/>
          <p:cNvSpPr/>
          <p:nvPr/>
        </p:nvSpPr>
        <p:spPr bwMode="auto">
          <a:xfrm>
            <a:off x="570310" y="6176765"/>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979654" y="6162685"/>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5832853"/>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5839970"/>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99" name="Flowchart: Decision 98"/>
          <p:cNvSpPr/>
          <p:nvPr/>
        </p:nvSpPr>
        <p:spPr bwMode="auto">
          <a:xfrm>
            <a:off x="3206289" y="417584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0" name="Flowchart: Decision 99"/>
          <p:cNvSpPr/>
          <p:nvPr/>
        </p:nvSpPr>
        <p:spPr bwMode="auto">
          <a:xfrm>
            <a:off x="3629750" y="47226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2" name="Flowchart: Decision 101"/>
          <p:cNvSpPr/>
          <p:nvPr/>
        </p:nvSpPr>
        <p:spPr bwMode="auto">
          <a:xfrm>
            <a:off x="4788024" y="4178311"/>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3" name="Flowchart: Decision 102"/>
          <p:cNvSpPr/>
          <p:nvPr/>
        </p:nvSpPr>
        <p:spPr bwMode="auto">
          <a:xfrm>
            <a:off x="5508104" y="473886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5" name="Rectangle 104"/>
          <p:cNvSpPr/>
          <p:nvPr/>
        </p:nvSpPr>
        <p:spPr bwMode="auto">
          <a:xfrm>
            <a:off x="91457" y="5219266"/>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254934"/>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27114" y="5232933"/>
            <a:ext cx="4518078" cy="267433"/>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1495967" y="5240917"/>
            <a:ext cx="3523562"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Document Distritubtion service</a:t>
            </a:r>
            <a:endParaRPr lang="da-DK" sz="1100" dirty="0">
              <a:solidFill>
                <a:schemeClr val="tx1">
                  <a:lumMod val="65000"/>
                  <a:lumOff val="35000"/>
                </a:schemeClr>
              </a:solidFill>
              <a:latin typeface="+mn-lt"/>
            </a:endParaRPr>
          </a:p>
        </p:txBody>
      </p:sp>
      <p:sp>
        <p:nvSpPr>
          <p:cNvPr id="117" name="Pentagon 116"/>
          <p:cNvSpPr/>
          <p:nvPr/>
        </p:nvSpPr>
        <p:spPr>
          <a:xfrm>
            <a:off x="2383720" y="3118913"/>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2646276" y="3143440"/>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19" name="Pentagon 118"/>
          <p:cNvSpPr/>
          <p:nvPr/>
        </p:nvSpPr>
        <p:spPr>
          <a:xfrm>
            <a:off x="3726297" y="3123907"/>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0" name="Tekstboks 35"/>
          <p:cNvSpPr txBox="1"/>
          <p:nvPr/>
        </p:nvSpPr>
        <p:spPr>
          <a:xfrm>
            <a:off x="3737778" y="3144487"/>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1" name="Pentagon 120"/>
          <p:cNvSpPr/>
          <p:nvPr/>
        </p:nvSpPr>
        <p:spPr>
          <a:xfrm>
            <a:off x="1691680" y="3122991"/>
            <a:ext cx="619605"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1694621" y="3138168"/>
            <a:ext cx="576352"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23" name="Flowchart: Decision 122"/>
          <p:cNvSpPr/>
          <p:nvPr/>
        </p:nvSpPr>
        <p:spPr bwMode="auto">
          <a:xfrm>
            <a:off x="2222695" y="3127007"/>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4083631" y="3151956"/>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6406479" y="5215551"/>
            <a:ext cx="1437580" cy="29694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6657831" y="5243793"/>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7843704" y="5215550"/>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7862577" y="5236131"/>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5245191" y="5232641"/>
            <a:ext cx="1151454"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5364227" y="5240159"/>
            <a:ext cx="1009815"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31" name="Flowchart: Decision 130"/>
          <p:cNvSpPr/>
          <p:nvPr/>
        </p:nvSpPr>
        <p:spPr bwMode="auto">
          <a:xfrm>
            <a:off x="6296398" y="5227360"/>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8270195" y="5243600"/>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7551905" y="2054577"/>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6907989" y="2054577"/>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6732240" y="149098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09" name="Isosceles Triangle 108"/>
          <p:cNvSpPr/>
          <p:nvPr/>
        </p:nvSpPr>
        <p:spPr bwMode="auto">
          <a:xfrm>
            <a:off x="1227822" y="341236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Isosceles Triangle 109"/>
          <p:cNvSpPr/>
          <p:nvPr/>
        </p:nvSpPr>
        <p:spPr bwMode="auto">
          <a:xfrm>
            <a:off x="1576124" y="5005126"/>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1" name="Isosceles Triangle 110"/>
          <p:cNvSpPr/>
          <p:nvPr/>
        </p:nvSpPr>
        <p:spPr bwMode="auto">
          <a:xfrm>
            <a:off x="4160103" y="5518667"/>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5879867"/>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98855" y="5815379"/>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47" name="Isosceles Triangle 146"/>
          <p:cNvSpPr/>
          <p:nvPr/>
        </p:nvSpPr>
        <p:spPr bwMode="auto">
          <a:xfrm>
            <a:off x="981776" y="2866960"/>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48" name="Pentagon 147"/>
          <p:cNvSpPr/>
          <p:nvPr/>
        </p:nvSpPr>
        <p:spPr>
          <a:xfrm>
            <a:off x="681850" y="3651403"/>
            <a:ext cx="98445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49" name="Tekstboks 35"/>
          <p:cNvSpPr txBox="1"/>
          <p:nvPr/>
        </p:nvSpPr>
        <p:spPr>
          <a:xfrm>
            <a:off x="691483" y="3594145"/>
            <a:ext cx="1439158" cy="415498"/>
          </a:xfrm>
          <a:prstGeom prst="rect">
            <a:avLst/>
          </a:prstGeom>
          <a:noFill/>
        </p:spPr>
        <p:txBody>
          <a:bodyPr wrap="square" rtlCol="0" anchor="ctr">
            <a:spAutoFit/>
          </a:bodyPr>
          <a:lstStyle/>
          <a:p>
            <a:r>
              <a:rPr lang="da-DK" sz="1050" dirty="0" err="1" smtClean="0">
                <a:solidFill>
                  <a:schemeClr val="tx1">
                    <a:lumMod val="65000"/>
                    <a:lumOff val="35000"/>
                  </a:schemeClr>
                </a:solidFill>
                <a:latin typeface="+mn-lt"/>
              </a:rPr>
              <a:t>Agree</a:t>
            </a:r>
            <a:r>
              <a:rPr lang="da-DK" sz="1050" dirty="0" smtClean="0">
                <a:solidFill>
                  <a:schemeClr val="tx1">
                    <a:lumMod val="65000"/>
                    <a:lumOff val="35000"/>
                  </a:schemeClr>
                </a:solidFill>
                <a:latin typeface="+mn-lt"/>
              </a:rPr>
              <a:t> NSA</a:t>
            </a:r>
          </a:p>
          <a:p>
            <a:r>
              <a:rPr lang="da-DK" sz="1050" dirty="0" err="1" smtClean="0">
                <a:solidFill>
                  <a:schemeClr val="tx1">
                    <a:lumMod val="65000"/>
                    <a:lumOff val="35000"/>
                  </a:schemeClr>
                </a:solidFill>
                <a:latin typeface="+mn-lt"/>
              </a:rPr>
              <a:t>Discr</a:t>
            </a:r>
            <a:r>
              <a:rPr lang="da-DK" sz="1050" dirty="0" smtClean="0">
                <a:solidFill>
                  <a:schemeClr val="tx1">
                    <a:lumMod val="65000"/>
                    <a:lumOff val="35000"/>
                  </a:schemeClr>
                </a:solidFill>
                <a:latin typeface="+mn-lt"/>
              </a:rPr>
              <a:t>.</a:t>
            </a:r>
            <a:endParaRPr lang="da-DK" sz="1050" dirty="0">
              <a:solidFill>
                <a:schemeClr val="tx1">
                  <a:lumMod val="65000"/>
                  <a:lumOff val="35000"/>
                </a:schemeClr>
              </a:solidFill>
              <a:latin typeface="+mn-lt"/>
            </a:endParaRPr>
          </a:p>
        </p:txBody>
      </p:sp>
      <p:sp>
        <p:nvSpPr>
          <p:cNvPr id="150" name="Rectangle 149"/>
          <p:cNvSpPr/>
          <p:nvPr/>
        </p:nvSpPr>
        <p:spPr bwMode="auto">
          <a:xfrm>
            <a:off x="84804" y="36443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30998" y="3670852"/>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52" name="Pentagon 151"/>
          <p:cNvSpPr/>
          <p:nvPr/>
        </p:nvSpPr>
        <p:spPr>
          <a:xfrm>
            <a:off x="2723363" y="3653658"/>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2985919" y="3678185"/>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54" name="Pentagon 153"/>
          <p:cNvSpPr/>
          <p:nvPr/>
        </p:nvSpPr>
        <p:spPr>
          <a:xfrm>
            <a:off x="4065940" y="3658652"/>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4077421" y="3679232"/>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1691680" y="3657736"/>
            <a:ext cx="968605"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1694621" y="3672913"/>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58" name="Flowchart: Decision 157"/>
          <p:cNvSpPr/>
          <p:nvPr/>
        </p:nvSpPr>
        <p:spPr bwMode="auto">
          <a:xfrm>
            <a:off x="2562338" y="3661752"/>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4423274" y="3686701"/>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Isosceles Triangle 159"/>
          <p:cNvSpPr/>
          <p:nvPr/>
        </p:nvSpPr>
        <p:spPr bwMode="auto">
          <a:xfrm>
            <a:off x="932579" y="3947103"/>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651447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sz="3200" dirty="0" smtClean="0"/>
              <a:t>NSI Connection Service (CS) v2.0</a:t>
            </a:r>
          </a:p>
        </p:txBody>
      </p:sp>
      <p:sp>
        <p:nvSpPr>
          <p:cNvPr id="8195" name="Content Placeholder 2"/>
          <p:cNvSpPr>
            <a:spLocks noGrp="1"/>
          </p:cNvSpPr>
          <p:nvPr>
            <p:ph idx="1"/>
          </p:nvPr>
        </p:nvSpPr>
        <p:spPr>
          <a:xfrm>
            <a:off x="685800" y="1523999"/>
            <a:ext cx="7772400" cy="4790939"/>
          </a:xfrm>
        </p:spPr>
        <p:txBody>
          <a:bodyPr>
            <a:normAutofit/>
          </a:bodyPr>
          <a:lstStyle/>
          <a:p>
            <a:pPr>
              <a:spcBef>
                <a:spcPts val="1200"/>
              </a:spcBef>
              <a:spcAft>
                <a:spcPts val="0"/>
              </a:spcAft>
            </a:pPr>
            <a:r>
              <a:rPr lang="en-GB" altLang="en-US" sz="2400" dirty="0" smtClean="0"/>
              <a:t>NSI CS protocol:</a:t>
            </a:r>
          </a:p>
          <a:p>
            <a:pPr lvl="1">
              <a:spcBef>
                <a:spcPts val="1200"/>
              </a:spcBef>
              <a:spcAft>
                <a:spcPts val="0"/>
              </a:spcAft>
            </a:pPr>
            <a:r>
              <a:rPr lang="en-GB" altLang="en-US" sz="2000" dirty="0" smtClean="0"/>
              <a:t>Defines the NSI-CS NSA roles</a:t>
            </a:r>
          </a:p>
          <a:p>
            <a:pPr lvl="1">
              <a:spcBef>
                <a:spcPts val="1200"/>
              </a:spcBef>
              <a:spcAft>
                <a:spcPts val="0"/>
              </a:spcAft>
            </a:pPr>
            <a:r>
              <a:rPr lang="en-GB" altLang="en-US" sz="2000" dirty="0" smtClean="0"/>
              <a:t>Describes the logical functions and </a:t>
            </a:r>
            <a:r>
              <a:rPr lang="en-GB" altLang="en-US" sz="2000" dirty="0" err="1" smtClean="0"/>
              <a:t>behavior</a:t>
            </a:r>
            <a:r>
              <a:rPr lang="en-GB" altLang="en-US" sz="2000" dirty="0" smtClean="0"/>
              <a:t> of the NSI-CS NSA</a:t>
            </a:r>
          </a:p>
          <a:p>
            <a:pPr lvl="1">
              <a:spcBef>
                <a:spcPts val="1200"/>
              </a:spcBef>
              <a:spcAft>
                <a:spcPts val="0"/>
              </a:spcAft>
            </a:pPr>
            <a:r>
              <a:rPr lang="en-GB" altLang="en-US" sz="2000" dirty="0" smtClean="0"/>
              <a:t>Describes concepts of NSI Topology and Service Definitions</a:t>
            </a:r>
          </a:p>
          <a:p>
            <a:pPr lvl="1">
              <a:spcBef>
                <a:spcPts val="1200"/>
              </a:spcBef>
              <a:spcAft>
                <a:spcPts val="0"/>
              </a:spcAft>
            </a:pPr>
            <a:r>
              <a:rPr lang="en-GB" altLang="en-US" sz="2000" dirty="0" smtClean="0"/>
              <a:t>Defines the NSI-CS messages</a:t>
            </a:r>
          </a:p>
          <a:p>
            <a:pPr>
              <a:spcBef>
                <a:spcPts val="1800"/>
              </a:spcBef>
              <a:spcAft>
                <a:spcPts val="0"/>
              </a:spcAft>
            </a:pPr>
            <a:r>
              <a:rPr lang="en-GB" altLang="en-US" sz="2400" dirty="0" smtClean="0"/>
              <a:t>Recommendations Track (Standards) Document</a:t>
            </a:r>
          </a:p>
          <a:p>
            <a:pPr>
              <a:spcBef>
                <a:spcPts val="1800"/>
              </a:spcBef>
              <a:spcAft>
                <a:spcPts val="0"/>
              </a:spcAft>
            </a:pPr>
            <a:r>
              <a:rPr lang="en-GB" altLang="en-US" sz="2400" dirty="0" smtClean="0"/>
              <a:t>Ratified April 15, 2014</a:t>
            </a:r>
          </a:p>
          <a:p>
            <a:pPr>
              <a:spcBef>
                <a:spcPts val="1800"/>
              </a:spcBef>
              <a:spcAft>
                <a:spcPts val="0"/>
              </a:spcAft>
            </a:pPr>
            <a:r>
              <a:rPr lang="en-GB" altLang="en-US" sz="2400" dirty="0" smtClean="0"/>
              <a:t>Minor errata updated needed</a:t>
            </a:r>
            <a:endParaRPr lang="en-GB" altLang="en-US" sz="2400" dirty="0" smtClean="0"/>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Tree>
    <p:extLst>
      <p:ext uri="{BB962C8B-B14F-4D97-AF65-F5344CB8AC3E}">
        <p14:creationId xmlns:p14="http://schemas.microsoft.com/office/powerpoint/2010/main" val="1709513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Framework</a:t>
            </a:r>
            <a:endParaRPr lang="en-GB" dirty="0"/>
          </a:p>
        </p:txBody>
      </p:sp>
      <p:sp>
        <p:nvSpPr>
          <p:cNvPr id="4" name="Footer Placeholder 3"/>
          <p:cNvSpPr>
            <a:spLocks noGrp="1"/>
          </p:cNvSpPr>
          <p:nvPr>
            <p:ph type="ftr" sz="quarter" idx="10"/>
          </p:nvPr>
        </p:nvSpPr>
        <p:spPr/>
        <p:txBody>
          <a:bodyPr/>
          <a:lstStyle/>
          <a:p>
            <a:pPr>
              <a:defRPr/>
            </a:pPr>
            <a:fld id="{C23A895C-7F63-4D40-B7AC-1A58DFFD25EB}" type="slidenum">
              <a:rPr lang="ja-JP" altLang="en-US" smtClean="0"/>
              <a:pPr>
                <a:defRPr/>
              </a:pPr>
              <a:t>13</a:t>
            </a:fld>
            <a:endParaRPr lang="en-US" altLang="ja-JP"/>
          </a:p>
        </p:txBody>
      </p:sp>
      <p:sp>
        <p:nvSpPr>
          <p:cNvPr id="5" name="Content Placeholder 2"/>
          <p:cNvSpPr txBox="1">
            <a:spLocks/>
          </p:cNvSpPr>
          <p:nvPr/>
        </p:nvSpPr>
        <p:spPr bwMode="auto">
          <a:xfrm>
            <a:off x="685799" y="1452630"/>
            <a:ext cx="8236527" cy="5405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ts val="1200"/>
              </a:spcBef>
              <a:spcAft>
                <a:spcPts val="0"/>
              </a:spcAft>
            </a:pPr>
            <a:r>
              <a:rPr lang="en-GB" altLang="en-US" sz="2400" kern="0" dirty="0" smtClean="0"/>
              <a:t>The NSI Framework ties together all of the NSI documents and introduces concepts</a:t>
            </a:r>
          </a:p>
          <a:p>
            <a:pPr lvl="1">
              <a:spcBef>
                <a:spcPts val="1200"/>
              </a:spcBef>
              <a:spcAft>
                <a:spcPts val="0"/>
              </a:spcAft>
            </a:pPr>
            <a:r>
              <a:rPr lang="en-GB" altLang="en-US" sz="2000" kern="0" dirty="0" smtClean="0"/>
              <a:t>Lists NSI services</a:t>
            </a:r>
          </a:p>
          <a:p>
            <a:pPr lvl="1">
              <a:spcBef>
                <a:spcPts val="1200"/>
              </a:spcBef>
              <a:spcAft>
                <a:spcPts val="0"/>
              </a:spcAft>
            </a:pPr>
            <a:r>
              <a:rPr lang="en-GB" altLang="en-US" sz="2000" kern="0" dirty="0" smtClean="0"/>
              <a:t>Defines the NSI architecture concepts</a:t>
            </a:r>
          </a:p>
          <a:p>
            <a:pPr lvl="1">
              <a:spcBef>
                <a:spcPts val="1200"/>
              </a:spcBef>
              <a:spcAft>
                <a:spcPts val="0"/>
              </a:spcAft>
            </a:pPr>
            <a:r>
              <a:rPr lang="en-GB" altLang="en-US" sz="2000" kern="0" dirty="0" smtClean="0"/>
              <a:t>Introduction to </a:t>
            </a:r>
            <a:r>
              <a:rPr lang="en-GB" altLang="en-US" sz="2000" kern="0" dirty="0"/>
              <a:t>the NSI </a:t>
            </a:r>
            <a:r>
              <a:rPr lang="en-GB" altLang="en-US" sz="2000" kern="0" dirty="0" smtClean="0"/>
              <a:t>topology</a:t>
            </a:r>
          </a:p>
          <a:p>
            <a:pPr lvl="1">
              <a:spcBef>
                <a:spcPts val="1200"/>
              </a:spcBef>
              <a:spcAft>
                <a:spcPts val="0"/>
              </a:spcAft>
            </a:pPr>
            <a:endParaRPr lang="en-GB" altLang="en-US" sz="2000" kern="0" dirty="0"/>
          </a:p>
          <a:p>
            <a:pPr>
              <a:spcBef>
                <a:spcPts val="1200"/>
              </a:spcBef>
              <a:spcAft>
                <a:spcPts val="0"/>
              </a:spcAft>
            </a:pPr>
            <a:r>
              <a:rPr lang="en-GB" altLang="en-US" sz="2400" kern="0" dirty="0" smtClean="0"/>
              <a:t>This document has been through public comment.</a:t>
            </a:r>
          </a:p>
          <a:p>
            <a:pPr>
              <a:spcBef>
                <a:spcPts val="1200"/>
              </a:spcBef>
              <a:spcAft>
                <a:spcPts val="0"/>
              </a:spcAft>
            </a:pPr>
            <a:r>
              <a:rPr lang="en-GB" altLang="en-US" sz="2400" kern="0" dirty="0" smtClean="0"/>
              <a:t>Minor updates required based on feedback</a:t>
            </a:r>
            <a:endParaRPr lang="en-GB" altLang="en-US" sz="2400" kern="0" dirty="0"/>
          </a:p>
        </p:txBody>
      </p:sp>
    </p:spTree>
    <p:extLst>
      <p:ext uri="{BB962C8B-B14F-4D97-AF65-F5344CB8AC3E}">
        <p14:creationId xmlns:p14="http://schemas.microsoft.com/office/powerpoint/2010/main" val="173474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NSA Description Document </a:t>
            </a:r>
          </a:p>
        </p:txBody>
      </p:sp>
      <p:sp>
        <p:nvSpPr>
          <p:cNvPr id="8195" name="Content Placeholder 2"/>
          <p:cNvSpPr>
            <a:spLocks noGrp="1"/>
          </p:cNvSpPr>
          <p:nvPr>
            <p:ph idx="1"/>
          </p:nvPr>
        </p:nvSpPr>
        <p:spPr>
          <a:xfrm>
            <a:off x="685800" y="1523999"/>
            <a:ext cx="7772400" cy="4790939"/>
          </a:xfrm>
        </p:spPr>
        <p:txBody>
          <a:bodyPr>
            <a:normAutofit/>
          </a:bodyPr>
          <a:lstStyle/>
          <a:p>
            <a:pPr>
              <a:spcBef>
                <a:spcPts val="1200"/>
              </a:spcBef>
              <a:spcAft>
                <a:spcPts val="0"/>
              </a:spcAft>
            </a:pPr>
            <a:r>
              <a:rPr lang="en-GB" altLang="en-US" sz="2000" dirty="0" smtClean="0"/>
              <a:t>Describes the information an NSA publishes about itself (also known as the NSA Description Document)</a:t>
            </a:r>
          </a:p>
          <a:p>
            <a:pPr>
              <a:spcBef>
                <a:spcPts val="1200"/>
              </a:spcBef>
              <a:spcAft>
                <a:spcPts val="0"/>
              </a:spcAft>
            </a:pPr>
            <a:r>
              <a:rPr lang="en-GB" altLang="en-US" sz="2000" dirty="0" smtClean="0"/>
              <a:t>Defines the services an NSA provides (e.g. CS, Document Discovery Service, Measurement Service, etc)</a:t>
            </a:r>
          </a:p>
          <a:p>
            <a:pPr>
              <a:spcBef>
                <a:spcPts val="1200"/>
              </a:spcBef>
              <a:spcAft>
                <a:spcPts val="0"/>
              </a:spcAft>
            </a:pPr>
            <a:r>
              <a:rPr lang="en-GB" altLang="en-US" sz="2000" dirty="0" smtClean="0"/>
              <a:t>Describes the specifics for each service</a:t>
            </a:r>
          </a:p>
          <a:p>
            <a:pPr>
              <a:spcBef>
                <a:spcPts val="1200"/>
              </a:spcBef>
              <a:spcAft>
                <a:spcPts val="0"/>
              </a:spcAft>
            </a:pPr>
            <a:r>
              <a:rPr lang="en-GB" altLang="en-US" sz="2000" dirty="0" smtClean="0"/>
              <a:t>Recommendations </a:t>
            </a:r>
            <a:r>
              <a:rPr lang="en-GB" altLang="en-US" sz="2000" dirty="0" smtClean="0"/>
              <a:t>Track (Standards) </a:t>
            </a:r>
            <a:r>
              <a:rPr lang="en-GB" altLang="en-US" sz="2000" dirty="0" smtClean="0"/>
              <a:t>Document</a:t>
            </a:r>
          </a:p>
          <a:p>
            <a:pPr>
              <a:spcBef>
                <a:spcPts val="1200"/>
              </a:spcBef>
              <a:spcAft>
                <a:spcPts val="0"/>
              </a:spcAft>
            </a:pPr>
            <a:r>
              <a:rPr lang="en-GB" altLang="en-US" sz="2000" dirty="0" smtClean="0"/>
              <a:t>Document agreed in principle</a:t>
            </a:r>
          </a:p>
          <a:p>
            <a:pPr>
              <a:spcBef>
                <a:spcPts val="1200"/>
              </a:spcBef>
              <a:spcAft>
                <a:spcPts val="0"/>
              </a:spcAft>
            </a:pPr>
            <a:r>
              <a:rPr lang="en-GB" altLang="en-US" sz="2000" dirty="0" smtClean="0"/>
              <a:t>John to review again today</a:t>
            </a:r>
          </a:p>
          <a:p>
            <a:pPr>
              <a:spcBef>
                <a:spcPts val="1200"/>
              </a:spcBef>
              <a:spcAft>
                <a:spcPts val="0"/>
              </a:spcAft>
            </a:pPr>
            <a:r>
              <a:rPr lang="en-GB" altLang="en-US" sz="2000" dirty="0" smtClean="0"/>
              <a:t>Clean-up and submission for public comment soon</a:t>
            </a:r>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spTree>
    <p:extLst>
      <p:ext uri="{BB962C8B-B14F-4D97-AF65-F5344CB8AC3E}">
        <p14:creationId xmlns:p14="http://schemas.microsoft.com/office/powerpoint/2010/main" val="194913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CS AAI Best Practises</a:t>
            </a:r>
          </a:p>
        </p:txBody>
      </p:sp>
      <p:sp>
        <p:nvSpPr>
          <p:cNvPr id="8195" name="Content Placeholder 2"/>
          <p:cNvSpPr>
            <a:spLocks noGrp="1"/>
          </p:cNvSpPr>
          <p:nvPr>
            <p:ph idx="1"/>
          </p:nvPr>
        </p:nvSpPr>
        <p:spPr>
          <a:xfrm>
            <a:off x="685800" y="1523999"/>
            <a:ext cx="7772400" cy="4790939"/>
          </a:xfrm>
        </p:spPr>
        <p:txBody>
          <a:bodyPr>
            <a:normAutofit/>
          </a:bodyPr>
          <a:lstStyle/>
          <a:p>
            <a:pPr>
              <a:spcBef>
                <a:spcPts val="1200"/>
              </a:spcBef>
              <a:spcAft>
                <a:spcPts val="0"/>
              </a:spcAft>
            </a:pPr>
            <a:r>
              <a:rPr lang="en-GB" altLang="en-US" sz="2000" dirty="0" smtClean="0"/>
              <a:t>Examines the requirements and use cases of some ISPs deploying NSI-CSv2.0 as a production service </a:t>
            </a:r>
          </a:p>
          <a:p>
            <a:pPr>
              <a:spcBef>
                <a:spcPts val="1200"/>
              </a:spcBef>
              <a:spcAft>
                <a:spcPts val="0"/>
              </a:spcAft>
            </a:pPr>
            <a:r>
              <a:rPr lang="en-GB" altLang="en-US" sz="2000" dirty="0" smtClean="0"/>
              <a:t>Describes an AAI model that could be leveraged to support the requirements and use cases</a:t>
            </a:r>
            <a:endParaRPr lang="en-GB" altLang="en-US" sz="1600" dirty="0" smtClean="0"/>
          </a:p>
          <a:p>
            <a:pPr>
              <a:spcBef>
                <a:spcPts val="1200"/>
              </a:spcBef>
              <a:spcAft>
                <a:spcPts val="0"/>
              </a:spcAft>
            </a:pPr>
            <a:r>
              <a:rPr lang="en-GB" altLang="en-US" sz="2000" dirty="0" smtClean="0"/>
              <a:t>Informational Document</a:t>
            </a:r>
          </a:p>
          <a:p>
            <a:pPr lvl="1">
              <a:spcBef>
                <a:spcPts val="300"/>
              </a:spcBef>
              <a:spcAft>
                <a:spcPts val="0"/>
              </a:spcAft>
            </a:pPr>
            <a:r>
              <a:rPr lang="en-US" altLang="en-US" sz="1600" dirty="0" smtClean="0"/>
              <a:t>Awaiting submission of draft as of 4/29/2014 </a:t>
            </a:r>
          </a:p>
          <a:p>
            <a:pPr lvl="1">
              <a:spcBef>
                <a:spcPts val="300"/>
              </a:spcBef>
              <a:spcAft>
                <a:spcPts val="0"/>
              </a:spcAft>
              <a:buNone/>
            </a:pPr>
            <a:endParaRPr lang="en-GB" altLang="en-US" sz="1600" dirty="0" smtClean="0"/>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Tree>
    <p:extLst>
      <p:ext uri="{BB962C8B-B14F-4D97-AF65-F5344CB8AC3E}">
        <p14:creationId xmlns:p14="http://schemas.microsoft.com/office/powerpoint/2010/main" val="287392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a:t>
            </a:r>
            <a:r>
              <a:rPr lang="en-GB" altLang="en-US" dirty="0" smtClean="0"/>
              <a:t>Topology extension to NML</a:t>
            </a:r>
            <a:endParaRPr lang="en-GB" altLang="en-US" dirty="0" smtClean="0"/>
          </a:p>
        </p:txBody>
      </p:sp>
      <p:sp>
        <p:nvSpPr>
          <p:cNvPr id="8195" name="Content Placeholder 2"/>
          <p:cNvSpPr>
            <a:spLocks noGrp="1"/>
          </p:cNvSpPr>
          <p:nvPr>
            <p:ph idx="1"/>
          </p:nvPr>
        </p:nvSpPr>
        <p:spPr>
          <a:xfrm>
            <a:off x="685800" y="1523999"/>
            <a:ext cx="7772400" cy="4790939"/>
          </a:xfrm>
        </p:spPr>
        <p:txBody>
          <a:bodyPr>
            <a:normAutofit/>
          </a:bodyPr>
          <a:lstStyle/>
          <a:p>
            <a:pPr>
              <a:spcBef>
                <a:spcPts val="1200"/>
              </a:spcBef>
              <a:spcAft>
                <a:spcPts val="0"/>
              </a:spcAft>
            </a:pPr>
            <a:r>
              <a:rPr lang="en-GB" altLang="en-US" sz="2000" dirty="0" smtClean="0"/>
              <a:t>Describes the changes to NML-WG “Network </a:t>
            </a:r>
            <a:r>
              <a:rPr lang="en-GB" altLang="en-US" sz="2000" dirty="0" err="1" smtClean="0"/>
              <a:t>Markup</a:t>
            </a:r>
            <a:r>
              <a:rPr lang="en-GB" altLang="en-US" sz="2000" dirty="0" smtClean="0"/>
              <a:t> Language Base Schema version 1” (available at </a:t>
            </a:r>
            <a:r>
              <a:rPr lang="en-US" altLang="en-US" sz="2000" dirty="0" smtClean="0">
                <a:hlinkClick r:id="rId2"/>
              </a:rPr>
              <a:t>http://www.ogf.org/documents/GFD.206.pdf</a:t>
            </a:r>
            <a:r>
              <a:rPr lang="en-US" altLang="en-US" sz="2000" dirty="0" smtClean="0"/>
              <a:t>) necessary to support NSI CSv2.0</a:t>
            </a:r>
            <a:endParaRPr lang="en-GB" altLang="en-US" sz="2000" dirty="0" smtClean="0"/>
          </a:p>
          <a:p>
            <a:pPr>
              <a:spcBef>
                <a:spcPts val="1200"/>
              </a:spcBef>
              <a:spcAft>
                <a:spcPts val="0"/>
              </a:spcAft>
            </a:pPr>
            <a:r>
              <a:rPr lang="en-GB" altLang="en-US" sz="2000" dirty="0" smtClean="0"/>
              <a:t>Recommendations Track (Standards) </a:t>
            </a:r>
            <a:r>
              <a:rPr lang="en-GB" altLang="en-US" sz="2000" dirty="0" smtClean="0"/>
              <a:t>Document</a:t>
            </a:r>
          </a:p>
          <a:p>
            <a:pPr>
              <a:spcBef>
                <a:spcPts val="1200"/>
              </a:spcBef>
              <a:spcAft>
                <a:spcPts val="0"/>
              </a:spcAft>
            </a:pPr>
            <a:r>
              <a:rPr lang="en-GB" altLang="en-US" sz="2000" dirty="0" smtClean="0"/>
              <a:t>S</a:t>
            </a:r>
            <a:r>
              <a:rPr lang="en-US" altLang="en-US" sz="2000" dirty="0" err="1" smtClean="0"/>
              <a:t>everal</a:t>
            </a:r>
            <a:r>
              <a:rPr lang="en-US" altLang="en-US" sz="2000" dirty="0" smtClean="0"/>
              <a:t> </a:t>
            </a:r>
            <a:r>
              <a:rPr lang="en-US" altLang="en-US" sz="2000" dirty="0" smtClean="0"/>
              <a:t>outstanding items to be agreed </a:t>
            </a:r>
            <a:r>
              <a:rPr lang="en-US" altLang="en-US" sz="2000" dirty="0" smtClean="0"/>
              <a:t>upon:</a:t>
            </a:r>
          </a:p>
          <a:p>
            <a:pPr lvl="1">
              <a:spcBef>
                <a:spcPts val="1200"/>
              </a:spcBef>
              <a:spcAft>
                <a:spcPts val="0"/>
              </a:spcAft>
            </a:pPr>
            <a:r>
              <a:rPr lang="en-US" altLang="en-US" sz="1600" dirty="0" smtClean="0"/>
              <a:t>Adaptation</a:t>
            </a:r>
          </a:p>
          <a:p>
            <a:pPr lvl="1">
              <a:spcBef>
                <a:spcPts val="1200"/>
              </a:spcBef>
              <a:spcAft>
                <a:spcPts val="0"/>
              </a:spcAft>
            </a:pPr>
            <a:r>
              <a:rPr lang="en-US" altLang="en-US" sz="1600" dirty="0" err="1" smtClean="0"/>
              <a:t>STPid</a:t>
            </a:r>
            <a:r>
              <a:rPr lang="en-US" altLang="en-US" sz="1600" dirty="0" smtClean="0"/>
              <a:t> format</a:t>
            </a:r>
          </a:p>
          <a:p>
            <a:pPr lvl="1">
              <a:spcBef>
                <a:spcPts val="1200"/>
              </a:spcBef>
              <a:spcAft>
                <a:spcPts val="0"/>
              </a:spcAft>
            </a:pPr>
            <a:endParaRPr lang="en-US" altLang="en-US" sz="1600" dirty="0" smtClean="0"/>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16</a:t>
            </a:fld>
            <a:endParaRPr lang="en-US" altLang="ja-JP" sz="1100" smtClean="0">
              <a:solidFill>
                <a:schemeClr val="bg2"/>
              </a:solidFill>
            </a:endParaRPr>
          </a:p>
        </p:txBody>
      </p:sp>
    </p:spTree>
    <p:extLst>
      <p:ext uri="{BB962C8B-B14F-4D97-AF65-F5344CB8AC3E}">
        <p14:creationId xmlns:p14="http://schemas.microsoft.com/office/powerpoint/2010/main" val="852553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685800" y="1523999"/>
            <a:ext cx="7772400" cy="4790939"/>
          </a:xfrm>
        </p:spPr>
        <p:txBody>
          <a:bodyPr>
            <a:normAutofit/>
          </a:bodyPr>
          <a:lstStyle/>
          <a:p>
            <a:pPr>
              <a:spcBef>
                <a:spcPts val="1200"/>
              </a:spcBef>
              <a:spcAft>
                <a:spcPts val="0"/>
              </a:spcAft>
            </a:pPr>
            <a:r>
              <a:rPr lang="en-GB" altLang="en-US" sz="2400" dirty="0" smtClean="0"/>
              <a:t>Three proposals have been submitted</a:t>
            </a:r>
          </a:p>
          <a:p>
            <a:pPr lvl="1">
              <a:spcBef>
                <a:spcPts val="1200"/>
              </a:spcBef>
              <a:spcAft>
                <a:spcPts val="0"/>
              </a:spcAft>
            </a:pPr>
            <a:r>
              <a:rPr lang="en-GB" altLang="en-US" sz="2000" dirty="0" smtClean="0"/>
              <a:t>John’s proposal: general methodology for flooding any kind of information document. </a:t>
            </a:r>
          </a:p>
          <a:p>
            <a:pPr lvl="1">
              <a:spcBef>
                <a:spcPts val="1200"/>
              </a:spcBef>
              <a:spcAft>
                <a:spcPts val="0"/>
              </a:spcAft>
            </a:pPr>
            <a:r>
              <a:rPr lang="en-GB" altLang="en-US" sz="2000" dirty="0" err="1" smtClean="0"/>
              <a:t>UvA</a:t>
            </a:r>
            <a:r>
              <a:rPr lang="en-GB" altLang="en-US" sz="2000" dirty="0" smtClean="0"/>
              <a:t> proposal: topology is distributed on request.  Topology can be pruned based on policy.</a:t>
            </a:r>
          </a:p>
          <a:p>
            <a:pPr lvl="1">
              <a:spcBef>
                <a:spcPts val="1200"/>
              </a:spcBef>
              <a:spcAft>
                <a:spcPts val="0"/>
              </a:spcAft>
            </a:pPr>
            <a:r>
              <a:rPr lang="en-GB" altLang="en-US" sz="2000" dirty="0" smtClean="0"/>
              <a:t>Henrik: no topology distribution, vector routing based concept which borrows many concepts from BGP.  Policy is applied by setting reachability advertisements</a:t>
            </a:r>
            <a:r>
              <a:rPr lang="en-GB" altLang="en-US" sz="2000" dirty="0"/>
              <a:t> </a:t>
            </a:r>
            <a:r>
              <a:rPr lang="en-GB" altLang="en-US" sz="2000" dirty="0" smtClean="0"/>
              <a:t>with associated costs.</a:t>
            </a:r>
            <a:endParaRPr lang="en-GB" altLang="en-US" sz="2000" dirty="0" smtClean="0"/>
          </a:p>
          <a:p>
            <a:pPr>
              <a:spcBef>
                <a:spcPts val="1200"/>
              </a:spcBef>
              <a:spcAft>
                <a:spcPts val="0"/>
              </a:spcAft>
            </a:pPr>
            <a:r>
              <a:rPr lang="en-GB" altLang="en-US" sz="2400" dirty="0"/>
              <a:t>Each makes differing underlying assumptions about </a:t>
            </a:r>
            <a:r>
              <a:rPr lang="en-GB" altLang="en-US" sz="2400" dirty="0" err="1"/>
              <a:t>pathfinding</a:t>
            </a:r>
            <a:r>
              <a:rPr lang="en-GB" altLang="en-US" sz="2400" dirty="0"/>
              <a:t>, policy and authorization.</a:t>
            </a:r>
          </a:p>
          <a:p>
            <a:pPr>
              <a:spcBef>
                <a:spcPts val="1200"/>
              </a:spcBef>
              <a:spcAft>
                <a:spcPts val="0"/>
              </a:spcAft>
            </a:pPr>
            <a:r>
              <a:rPr lang="en-GB" altLang="en-US" sz="2400" dirty="0" smtClean="0"/>
              <a:t>Recommendations </a:t>
            </a:r>
            <a:r>
              <a:rPr lang="en-GB" altLang="en-US" sz="2400" dirty="0" smtClean="0"/>
              <a:t>Track (Standards) </a:t>
            </a:r>
            <a:r>
              <a:rPr lang="en-GB" altLang="en-US" sz="2400" dirty="0" smtClean="0"/>
              <a:t>Document</a:t>
            </a:r>
            <a:endParaRPr lang="en-GB" altLang="en-US" sz="2400" dirty="0" smtClean="0"/>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17</a:t>
            </a:fld>
            <a:endParaRPr lang="en-US" altLang="ja-JP" sz="1100" smtClean="0">
              <a:solidFill>
                <a:schemeClr val="bg2"/>
              </a:solidFill>
            </a:endParaRPr>
          </a:p>
        </p:txBody>
      </p:sp>
      <p:sp>
        <p:nvSpPr>
          <p:cNvPr id="6" name="Title 1"/>
          <p:cNvSpPr>
            <a:spLocks noGrp="1"/>
          </p:cNvSpPr>
          <p:nvPr>
            <p:ph type="title"/>
          </p:nvPr>
        </p:nvSpPr>
        <p:spPr>
          <a:xfrm>
            <a:off x="685800" y="-1910"/>
            <a:ext cx="7136230" cy="1143000"/>
          </a:xfrm>
        </p:spPr>
        <p:txBody>
          <a:bodyPr/>
          <a:lstStyle/>
          <a:p>
            <a:r>
              <a:rPr lang="en-GB" altLang="en-US" sz="3200" dirty="0" smtClean="0"/>
              <a:t>NSI Document Distribution Service (DDS)</a:t>
            </a:r>
          </a:p>
        </p:txBody>
      </p:sp>
    </p:spTree>
    <p:extLst>
      <p:ext uri="{BB962C8B-B14F-4D97-AF65-F5344CB8AC3E}">
        <p14:creationId xmlns:p14="http://schemas.microsoft.com/office/powerpoint/2010/main" val="592239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18</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a:t>Copyright (C) Open Grid Forum (</a:t>
            </a:r>
            <a:r>
              <a:rPr lang="en-US" altLang="ja-JP" sz="2000">
                <a:solidFill>
                  <a:srgbClr val="FF0000"/>
                </a:solidFill>
              </a:rPr>
              <a:t>2008-2014</a:t>
            </a:r>
            <a:r>
              <a:rPr lang="en-US" altLang="ja-JP" sz="2000"/>
              <a:t>). All Rights Reserved. </a:t>
            </a:r>
          </a:p>
          <a:p>
            <a:pPr>
              <a:spcBef>
                <a:spcPct val="0"/>
              </a:spcBef>
              <a:buClrTx/>
              <a:buFontTx/>
              <a:buNone/>
            </a:pPr>
            <a:endParaRPr lang="en-US" altLang="ja-JP" sz="2000"/>
          </a:p>
          <a:p>
            <a:pPr>
              <a:spcBef>
                <a:spcPct val="0"/>
              </a:spcBef>
              <a:buClrTx/>
              <a:buFontTx/>
              <a:buNone/>
            </a:pPr>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a:p>
          <a:p>
            <a:pPr>
              <a:spcBef>
                <a:spcPct val="0"/>
              </a:spcBef>
              <a:buClrTx/>
              <a:buFontTx/>
              <a:buNone/>
            </a:pPr>
            <a:r>
              <a:rPr lang="en-US" altLang="ja-JP" sz="2000"/>
              <a:t>The limited permissions granted above are perpetual and will not be revoked by the OGF or its successors or assignees.</a:t>
            </a:r>
          </a:p>
          <a:p>
            <a:pPr>
              <a:spcBef>
                <a:spcPct val="0"/>
              </a:spcBef>
              <a:buClrTx/>
              <a:buFontTx/>
              <a:buNone/>
            </a:pPr>
            <a:endParaRPr lang="ja-JP" altLang="en-US" sz="2000"/>
          </a:p>
          <a:p>
            <a:pPr>
              <a:spcBef>
                <a:spcPct val="0"/>
              </a:spcBef>
              <a:buClrTx/>
              <a:buFontTx/>
              <a:buNone/>
            </a:pPr>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11188" y="131763"/>
            <a:ext cx="7772400" cy="1143000"/>
          </a:xfrm>
        </p:spPr>
        <p:txBody>
          <a:bodyPr/>
          <a:lstStyle/>
          <a:p>
            <a:r>
              <a:rPr lang="en-GB" altLang="en-US" smtClean="0"/>
              <a:t>NSI sessions at NORDUnet conf</a:t>
            </a:r>
          </a:p>
        </p:txBody>
      </p:sp>
      <p:sp>
        <p:nvSpPr>
          <p:cNvPr id="8195" name="Content Placeholder 2"/>
          <p:cNvSpPr>
            <a:spLocks noGrp="1"/>
          </p:cNvSpPr>
          <p:nvPr>
            <p:ph idx="1"/>
          </p:nvPr>
        </p:nvSpPr>
        <p:spPr>
          <a:xfrm>
            <a:off x="473075" y="1556792"/>
            <a:ext cx="8350250" cy="4348708"/>
          </a:xfrm>
        </p:spPr>
        <p:txBody>
          <a:bodyPr/>
          <a:lstStyle/>
          <a:p>
            <a:pPr>
              <a:spcBef>
                <a:spcPts val="1800"/>
              </a:spcBef>
            </a:pPr>
            <a:r>
              <a:rPr lang="en-GB" altLang="en-US" sz="2800" b="1" dirty="0" smtClean="0"/>
              <a:t>NSI standards meeting</a:t>
            </a:r>
            <a:r>
              <a:rPr lang="en-GB" altLang="en-US" sz="2800" dirty="0" smtClean="0"/>
              <a:t>: </a:t>
            </a:r>
            <a:r>
              <a:rPr lang="en-GB" altLang="en-US" sz="2800" dirty="0" smtClean="0"/>
              <a:t/>
            </a:r>
            <a:br>
              <a:rPr lang="en-GB" altLang="en-US" sz="2800" dirty="0" smtClean="0"/>
            </a:br>
            <a:r>
              <a:rPr lang="en-GB" altLang="en-US" sz="2800" dirty="0" smtClean="0"/>
              <a:t>Monday </a:t>
            </a:r>
            <a:r>
              <a:rPr lang="en-GB" altLang="en-US" sz="2800" dirty="0" smtClean="0"/>
              <a:t>22</a:t>
            </a:r>
            <a:r>
              <a:rPr lang="en-GB" altLang="en-US" sz="2800" baseline="30000" dirty="0" smtClean="0"/>
              <a:t>nd</a:t>
            </a:r>
            <a:r>
              <a:rPr lang="en-GB" altLang="en-US" sz="2800" dirty="0" smtClean="0"/>
              <a:t> Sept 9am – 5:30pm</a:t>
            </a:r>
          </a:p>
          <a:p>
            <a:pPr>
              <a:spcBef>
                <a:spcPts val="1800"/>
              </a:spcBef>
            </a:pPr>
            <a:r>
              <a:rPr lang="en-GB" altLang="en-US" sz="2800" b="1" dirty="0" smtClean="0"/>
              <a:t>NSI-CONTEST</a:t>
            </a:r>
            <a:r>
              <a:rPr lang="en-GB" altLang="en-US" sz="2800" dirty="0" smtClean="0"/>
              <a:t>: </a:t>
            </a:r>
            <a:r>
              <a:rPr lang="en-GB" altLang="en-US" sz="2800" dirty="0" smtClean="0"/>
              <a:t/>
            </a:r>
            <a:br>
              <a:rPr lang="en-GB" altLang="en-US" sz="2800" dirty="0" smtClean="0"/>
            </a:br>
            <a:r>
              <a:rPr lang="en-GB" altLang="en-US" sz="2800" dirty="0" smtClean="0"/>
              <a:t>track </a:t>
            </a:r>
            <a:r>
              <a:rPr lang="en-GB" altLang="en-US" sz="2800" dirty="0" smtClean="0"/>
              <a:t>1 Tuesday 11:00am</a:t>
            </a:r>
          </a:p>
          <a:p>
            <a:pPr>
              <a:spcBef>
                <a:spcPts val="1800"/>
              </a:spcBef>
            </a:pPr>
            <a:r>
              <a:rPr lang="en-GB" altLang="en-US" sz="2800" b="1" dirty="0" smtClean="0"/>
              <a:t>Deploying </a:t>
            </a:r>
            <a:r>
              <a:rPr lang="en-GB" altLang="en-US" sz="2800" b="1" dirty="0" smtClean="0"/>
              <a:t>Standards-based, Multi-domain Bandwidth-on-Demand Services</a:t>
            </a:r>
            <a:r>
              <a:rPr lang="en-GB" altLang="en-US" sz="2800" dirty="0" smtClean="0"/>
              <a:t>:</a:t>
            </a:r>
            <a:br>
              <a:rPr lang="en-GB" altLang="en-US" sz="2800" dirty="0" smtClean="0"/>
            </a:br>
            <a:r>
              <a:rPr lang="en-GB" altLang="en-US" sz="2800" dirty="0" smtClean="0"/>
              <a:t>track </a:t>
            </a:r>
            <a:r>
              <a:rPr lang="en-GB" altLang="en-US" sz="2800" dirty="0" smtClean="0"/>
              <a:t>1 Tuesday 4:00pm</a:t>
            </a:r>
          </a:p>
          <a:p>
            <a:pPr lvl="1"/>
            <a:endParaRPr lang="en-GB" altLang="en-US" dirty="0" smtClean="0"/>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588551B-D5EE-43FA-A042-F4BFE7387E49}"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600" smtClean="0"/>
              <a:t>NSI Sessions @ GENI</a:t>
            </a:r>
          </a:p>
        </p:txBody>
      </p:sp>
      <p:graphicFrame>
        <p:nvGraphicFramePr>
          <p:cNvPr id="2" name="Table 1"/>
          <p:cNvGraphicFramePr>
            <a:graphicFrameLocks noGrp="1"/>
          </p:cNvGraphicFramePr>
          <p:nvPr/>
        </p:nvGraphicFramePr>
        <p:xfrm>
          <a:off x="685800" y="1989138"/>
          <a:ext cx="7486650" cy="3538539"/>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Session 1</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t>Coffee break</a:t>
                      </a:r>
                      <a:endParaRPr lang="en-GB" sz="1800" b="0" dirty="0"/>
                    </a:p>
                  </a:txBody>
                  <a:tcPr marL="91441" marR="91441" marT="45721" marB="45721"/>
                </a:tc>
                <a:tc>
                  <a:txBody>
                    <a:bodyPr/>
                    <a:lstStyle/>
                    <a:p>
                      <a:r>
                        <a:rPr lang="en-GB" sz="1800" b="0" dirty="0" smtClean="0"/>
                        <a:t>10:30</a:t>
                      </a:r>
                      <a:endParaRPr lang="en-GB" sz="1800" b="0" dirty="0"/>
                    </a:p>
                  </a:txBody>
                  <a:tcPr marL="91441" marR="91441" marT="45721" marB="45721"/>
                </a:tc>
                <a:tc>
                  <a:txBody>
                    <a:bodyPr/>
                    <a:lstStyle/>
                    <a:p>
                      <a:r>
                        <a:rPr lang="en-GB" sz="1800" dirty="0" smtClean="0"/>
                        <a:t>30 minutes</a:t>
                      </a:r>
                      <a:endParaRPr lang="en-GB" sz="1800" dirty="0"/>
                    </a:p>
                  </a:txBody>
                  <a:tcPr marL="91441" marR="91441" marT="45721" marB="45721"/>
                </a:tc>
              </a:tr>
              <a:tr h="453253">
                <a:tc>
                  <a:txBody>
                    <a:bodyPr/>
                    <a:lstStyle/>
                    <a:p>
                      <a:r>
                        <a:rPr lang="en-GB" sz="1800" b="0" dirty="0" smtClean="0"/>
                        <a:t>Session 2</a:t>
                      </a:r>
                      <a:endParaRPr lang="en-GB" sz="1800" b="0" dirty="0"/>
                    </a:p>
                  </a:txBody>
                  <a:tcPr marL="91441" marR="91441" marT="45721" marB="45721"/>
                </a:tc>
                <a:tc>
                  <a:txBody>
                    <a:bodyPr/>
                    <a:lstStyle/>
                    <a:p>
                      <a:r>
                        <a:rPr lang="en-GB" sz="1800" b="0" dirty="0" smtClean="0"/>
                        <a:t>11:00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t>Lunch </a:t>
                      </a:r>
                      <a:endParaRPr lang="en-GB" sz="1800" b="0" dirty="0"/>
                    </a:p>
                  </a:txBody>
                  <a:tcPr marL="91441" marR="91441" marT="45721" marB="45721"/>
                </a:tc>
                <a:tc>
                  <a:txBody>
                    <a:bodyPr/>
                    <a:lstStyle/>
                    <a:p>
                      <a:r>
                        <a:rPr lang="en-GB" sz="1800" b="0" dirty="0" smtClean="0"/>
                        <a:t>12:30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60 minutes</a:t>
                      </a:r>
                    </a:p>
                  </a:txBody>
                  <a:tcPr marL="91441" marR="91441" marT="45721" marB="45721"/>
                </a:tc>
              </a:tr>
              <a:tr h="453253">
                <a:tc>
                  <a:txBody>
                    <a:bodyPr/>
                    <a:lstStyle/>
                    <a:p>
                      <a:r>
                        <a:rPr lang="en-GB" sz="1800" b="0" dirty="0" smtClean="0"/>
                        <a:t>Session 3</a:t>
                      </a:r>
                      <a:endParaRPr lang="en-GB" sz="1800" b="0" dirty="0"/>
                    </a:p>
                  </a:txBody>
                  <a:tcPr marL="91441" marR="91441" marT="45721" marB="45721"/>
                </a:tc>
                <a:tc>
                  <a:txBody>
                    <a:bodyPr/>
                    <a:lstStyle/>
                    <a:p>
                      <a:r>
                        <a:rPr lang="en-GB" sz="1800" b="0" dirty="0" smtClean="0"/>
                        <a:t>13:30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Coffee break</a:t>
                      </a:r>
                    </a:p>
                  </a:txBody>
                  <a:tcPr marL="91441" marR="91441" marT="45721" marB="45721"/>
                </a:tc>
                <a:tc>
                  <a:txBody>
                    <a:bodyPr/>
                    <a:lstStyle/>
                    <a:p>
                      <a:r>
                        <a:rPr lang="en-GB" sz="1800" b="0" dirty="0" smtClean="0"/>
                        <a:t>15:00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30 minutes</a:t>
                      </a:r>
                    </a:p>
                  </a:txBody>
                  <a:tcPr marL="91441" marR="91441" marT="45721" marB="45721"/>
                </a:tc>
              </a:tr>
              <a:tr h="453253">
                <a:tc>
                  <a:txBody>
                    <a:bodyPr/>
                    <a:lstStyle/>
                    <a:p>
                      <a:r>
                        <a:rPr lang="en-GB" sz="1800" b="0" dirty="0" smtClean="0"/>
                        <a:t>Session 4</a:t>
                      </a:r>
                      <a:endParaRPr lang="en-GB" sz="1800" b="0" dirty="0"/>
                    </a:p>
                  </a:txBody>
                  <a:tcPr marL="91441" marR="91441" marT="45721" marB="45721"/>
                </a:tc>
                <a:tc>
                  <a:txBody>
                    <a:bodyPr/>
                    <a:lstStyle/>
                    <a:p>
                      <a:r>
                        <a:rPr lang="en-GB" sz="1800" b="0" dirty="0" smtClean="0"/>
                        <a:t>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3" name="Content Placeholder 2"/>
          <p:cNvSpPr txBox="1">
            <a:spLocks/>
          </p:cNvSpPr>
          <p:nvPr/>
        </p:nvSpPr>
        <p:spPr bwMode="auto">
          <a:xfrm>
            <a:off x="679450" y="1844675"/>
            <a:ext cx="8105775" cy="3024188"/>
          </a:xfrm>
          <a:prstGeom prst="rect">
            <a:avLst/>
          </a:prstGeom>
          <a:noFill/>
          <a:ln w="9525">
            <a:noFill/>
            <a:miter lim="800000"/>
            <a:headEnd/>
            <a:tailEnd/>
          </a:ln>
        </p:spPr>
        <p:txBody>
          <a:bodyPr/>
          <a:lstStyle/>
          <a:p>
            <a:pPr marL="342900" indent="-342900" defTabSz="457200" eaLnBrk="1" hangingPunct="1">
              <a:lnSpc>
                <a:spcPct val="90000"/>
              </a:lnSpc>
              <a:spcBef>
                <a:spcPts val="1800"/>
              </a:spcBef>
              <a:buClr>
                <a:schemeClr val="accent2"/>
              </a:buClr>
              <a:buFont typeface="Times" pitchFamily="18" charset="0"/>
              <a:buChar char="•"/>
              <a:defRPr/>
            </a:pPr>
            <a:r>
              <a:rPr lang="en-GB" kern="0" dirty="0">
                <a:latin typeface="Arial" charset="0"/>
              </a:rPr>
              <a:t>Guy to introduce the day and review NSI document roadmap. </a:t>
            </a:r>
            <a:br>
              <a:rPr lang="en-GB" kern="0" dirty="0">
                <a:latin typeface="Arial" charset="0"/>
              </a:rPr>
            </a:br>
            <a:r>
              <a:rPr lang="en-GB" kern="0" dirty="0">
                <a:latin typeface="Arial" charset="0"/>
              </a:rPr>
              <a:t>(20 minutes)</a:t>
            </a:r>
          </a:p>
          <a:p>
            <a:pPr marL="342900" indent="-342900" defTabSz="457200" eaLnBrk="1" hangingPunct="1">
              <a:lnSpc>
                <a:spcPct val="90000"/>
              </a:lnSpc>
              <a:spcBef>
                <a:spcPts val="1800"/>
              </a:spcBef>
              <a:buClr>
                <a:schemeClr val="accent2"/>
              </a:buClr>
              <a:buFont typeface="Times" pitchFamily="18" charset="0"/>
              <a:buChar char="•"/>
              <a:defRPr/>
            </a:pPr>
            <a:r>
              <a:rPr lang="en-GB" kern="0" dirty="0">
                <a:latin typeface="Arial" charset="0"/>
              </a:rPr>
              <a:t>John to present on NSA description document.  </a:t>
            </a:r>
            <a:br>
              <a:rPr lang="en-GB" kern="0" dirty="0">
                <a:latin typeface="Arial" charset="0"/>
              </a:rPr>
            </a:br>
            <a:r>
              <a:rPr lang="en-GB" kern="0" dirty="0">
                <a:latin typeface="Arial" charset="0"/>
              </a:rPr>
              <a:t>(20 minutes)</a:t>
            </a:r>
          </a:p>
          <a:p>
            <a:pPr marL="342900" indent="-342900" defTabSz="457200" eaLnBrk="1" hangingPunct="1">
              <a:lnSpc>
                <a:spcPct val="90000"/>
              </a:lnSpc>
              <a:spcBef>
                <a:spcPts val="1800"/>
              </a:spcBef>
              <a:buClr>
                <a:schemeClr val="accent2"/>
              </a:buClr>
              <a:buFont typeface="Times" pitchFamily="18" charset="0"/>
              <a:buChar char="•"/>
              <a:defRPr/>
            </a:pPr>
            <a:r>
              <a:rPr lang="en-GB" kern="0" dirty="0">
                <a:latin typeface="Arial" charset="0"/>
              </a:rPr>
              <a:t>Hans to present on NSI AA.  </a:t>
            </a:r>
            <a:br>
              <a:rPr lang="en-GB" kern="0" dirty="0">
                <a:latin typeface="Arial" charset="0"/>
              </a:rPr>
            </a:br>
            <a:r>
              <a:rPr lang="en-GB" kern="0" dirty="0">
                <a:latin typeface="Arial" charset="0"/>
              </a:rPr>
              <a:t>(20 minutes)</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595313" y="1773238"/>
            <a:ext cx="81057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a:t>John to present on NSI extensions to NML topology. </a:t>
            </a:r>
            <a:br>
              <a:rPr lang="en-GB" altLang="en-US" sz="2400"/>
            </a:br>
            <a:r>
              <a:rPr lang="en-GB" altLang="en-US" sz="2400"/>
              <a:t>(40 minutes)</a:t>
            </a:r>
          </a:p>
          <a:p>
            <a:pPr>
              <a:spcBef>
                <a:spcPts val="1800"/>
              </a:spcBef>
              <a:buClrTx/>
              <a:buFont typeface="Arial" panose="020B0604020202020204" pitchFamily="34" charset="0"/>
              <a:buChar char="•"/>
            </a:pPr>
            <a:r>
              <a:rPr lang="en-GB" altLang="en-US" sz="2400"/>
              <a:t>Chin to present generic requirements of path-finding. (20 minutes)</a:t>
            </a:r>
          </a:p>
          <a:p>
            <a:pPr>
              <a:spcBef>
                <a:spcPts val="1800"/>
              </a:spcBef>
              <a:buClrTx/>
              <a:buFont typeface="Arial" panose="020B0604020202020204" pitchFamily="34" charset="0"/>
              <a:buChar char="•"/>
            </a:pPr>
            <a:r>
              <a:rPr lang="en-GB" altLang="en-US" sz="2400"/>
              <a:t>Spare slot. </a:t>
            </a:r>
            <a:br>
              <a:rPr lang="en-GB" altLang="en-US" sz="2400"/>
            </a:br>
            <a:r>
              <a:rPr lang="en-GB" altLang="en-US" sz="2400"/>
              <a:t>(30 minutes)</a:t>
            </a:r>
          </a:p>
          <a:p>
            <a:pPr eaLnBrk="1" hangingPunct="1">
              <a:lnSpc>
                <a:spcPct val="90000"/>
              </a:lnSpc>
              <a:buFontTx/>
              <a:buNone/>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buFont typeface="Times" panose="02020603050405020304" pitchFamily="18" charset="0"/>
              <a:buNone/>
            </a:pPr>
            <a:endParaRPr lang="en-GB" altLang="en-US" sz="2400"/>
          </a:p>
          <a:p>
            <a:pPr eaLnBrk="1" hangingPunct="1">
              <a:lnSpc>
                <a:spcPct val="90000"/>
              </a:lnSpc>
              <a:buFont typeface="Times" panose="02020603050405020304" pitchFamily="18" charset="0"/>
              <a:buNone/>
            </a:pPr>
            <a:endParaRPr lang="en-GB" altLang="en-US" sz="2400"/>
          </a:p>
          <a:p>
            <a:pPr eaLnBrk="1" hangingPunct="1">
              <a:lnSpc>
                <a:spcPct val="90000"/>
              </a:lnSpc>
              <a:buFont typeface="Times" panose="02020603050405020304" pitchFamily="18" charset="0"/>
              <a:buNone/>
            </a:pPr>
            <a:endParaRPr lang="en-GB" altLang="en-US" sz="2000"/>
          </a:p>
          <a:p>
            <a:pPr eaLnBrk="1" hangingPunct="1">
              <a:lnSpc>
                <a:spcPct val="90000"/>
              </a:lnSpc>
              <a:buFont typeface="Times" panose="02020603050405020304" pitchFamily="18" charset="0"/>
              <a:buNone/>
            </a:pPr>
            <a:endParaRPr lang="en-GB" altLang="en-US" sz="2000"/>
          </a:p>
          <a:p>
            <a:pPr lvl="1" eaLnBrk="1" hangingPunct="1">
              <a:lnSpc>
                <a:spcPct val="90000"/>
              </a:lnSpc>
            </a:pPr>
            <a:endParaRPr lang="en-GB" altLang="en-US" sz="2000"/>
          </a:p>
          <a:p>
            <a:pPr lvl="1" eaLnBrk="1" hangingPunct="1">
              <a:lnSpc>
                <a:spcPct val="90000"/>
              </a:lnSpc>
              <a:buFontTx/>
              <a:buNone/>
            </a:pPr>
            <a:endParaRPr lang="en-US" altLang="en-US" sz="2000"/>
          </a:p>
          <a:p>
            <a:pPr lvl="1" eaLnBrk="1" hangingPunct="1">
              <a:lnSpc>
                <a:spcPct val="90000"/>
              </a:lnSpc>
              <a:buFontTx/>
              <a:buNone/>
            </a:pPr>
            <a:endParaRPr lang="en-US" altLang="en-US" sz="1800"/>
          </a:p>
          <a:p>
            <a:pPr eaLnBrk="1" hangingPunct="1">
              <a:lnSpc>
                <a:spcPct val="90000"/>
              </a:lnSpc>
              <a:buFont typeface="Times" panose="02020603050405020304" pitchFamily="18" charset="0"/>
              <a:buNone/>
            </a:pPr>
            <a:endParaRPr lang="en-GB" altLang="en-US" sz="1800"/>
          </a:p>
          <a:p>
            <a:pPr eaLnBrk="1" hangingPunct="1">
              <a:lnSpc>
                <a:spcPct val="90000"/>
              </a:lnSpc>
              <a:buFont typeface="Times" panose="02020603050405020304" pitchFamily="18" charset="0"/>
              <a:buNone/>
            </a:pPr>
            <a:endParaRPr lang="en-GB" altLang="en-US" sz="1600"/>
          </a:p>
          <a:p>
            <a:pPr eaLnBrk="1" hangingPunct="1">
              <a:lnSpc>
                <a:spcPct val="90000"/>
              </a:lnSpc>
              <a:buFont typeface="Times" panose="02020603050405020304" pitchFamily="18" charset="0"/>
              <a:buNone/>
            </a:pPr>
            <a:r>
              <a:rPr lang="en-US" altLang="en-US" sz="1600"/>
              <a:t> 	</a:t>
            </a:r>
          </a:p>
          <a:p>
            <a:pPr eaLnBrk="1" hangingPunct="1">
              <a:lnSpc>
                <a:spcPct val="90000"/>
              </a:lnSpc>
              <a:buFont typeface="Times" panose="02020603050405020304" pitchFamily="18" charset="0"/>
              <a:buNone/>
            </a:pPr>
            <a:endParaRPr lang="en-US" altLang="en-US"/>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3" y="1484313"/>
            <a:ext cx="8105775" cy="3529012"/>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a:buFont typeface="Arial" panose="020B0604020202020204" pitchFamily="34" charset="0"/>
              <a:buChar char="•"/>
              <a:defRPr/>
            </a:pPr>
            <a:r>
              <a:rPr lang="en-GB" dirty="0"/>
              <a:t>Provider’s policy requirements: Henrik, Hans, Chin, Guy to present.  </a:t>
            </a:r>
            <a:br>
              <a:rPr lang="en-GB" dirty="0"/>
            </a:br>
            <a:r>
              <a:rPr lang="en-GB" dirty="0"/>
              <a:t>(10 minutes each)</a:t>
            </a:r>
          </a:p>
          <a:p>
            <a:pPr marL="342900" indent="-342900">
              <a:buFont typeface="Arial" panose="020B0604020202020204" pitchFamily="34" charset="0"/>
              <a:buChar char="•"/>
              <a:defRPr/>
            </a:pPr>
            <a:endParaRPr lang="en-GB" dirty="0"/>
          </a:p>
          <a:p>
            <a:pPr marL="342900" indent="-342900">
              <a:buFont typeface="Arial" panose="020B0604020202020204" pitchFamily="34" charset="0"/>
              <a:buChar char="•"/>
              <a:defRPr/>
            </a:pPr>
            <a:r>
              <a:rPr lang="en-GB" dirty="0"/>
              <a:t>NSI working group to extract full set of policy requirements.  </a:t>
            </a:r>
            <a:br>
              <a:rPr lang="en-GB" dirty="0"/>
            </a:br>
            <a:r>
              <a:rPr lang="en-GB" dirty="0"/>
              <a:t>(50 minutes)</a:t>
            </a: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a:t>Present each of the 3 topology distribution proposals based on policy and path-computation methodologies.  Henrik, John, Ralph. </a:t>
            </a:r>
            <a:br>
              <a:rPr lang="en-GB" altLang="en-US" sz="2400"/>
            </a:br>
            <a:r>
              <a:rPr lang="en-GB" altLang="en-US" sz="2400"/>
              <a:t>(15 minutes each)</a:t>
            </a:r>
          </a:p>
          <a:p>
            <a:pPr>
              <a:spcBef>
                <a:spcPts val="1800"/>
              </a:spcBef>
              <a:buClrTx/>
              <a:buFont typeface="Arial" panose="020B0604020202020204" pitchFamily="34" charset="0"/>
              <a:buChar char="•"/>
            </a:pPr>
            <a:r>
              <a:rPr lang="en-GB" altLang="en-US" sz="2400"/>
              <a:t>NSI working group to review how well the proposals fulfil each of the requirements.  </a:t>
            </a:r>
            <a:br>
              <a:rPr lang="en-GB" altLang="en-US" sz="2400"/>
            </a:br>
            <a:r>
              <a:rPr lang="en-GB" altLang="en-US" sz="2400"/>
              <a:t>(30 minutes)</a:t>
            </a:r>
          </a:p>
          <a:p>
            <a:pPr>
              <a:spcBef>
                <a:spcPts val="1800"/>
              </a:spcBef>
              <a:buClrTx/>
              <a:buFont typeface="Arial" panose="020B0604020202020204" pitchFamily="34" charset="0"/>
              <a:buChar char="•"/>
            </a:pPr>
            <a:r>
              <a:rPr lang="en-GB" altLang="en-US" sz="2400"/>
              <a:t>Next steps and agree way forward on path-finding/topology/policy. </a:t>
            </a:r>
            <a:br>
              <a:rPr lang="en-GB" altLang="en-US" sz="2400"/>
            </a:br>
            <a:r>
              <a:rPr lang="en-GB" altLang="en-US" sz="2400"/>
              <a:t>(15 minutes) </a:t>
            </a:r>
          </a:p>
          <a:p>
            <a:pPr eaLnBrk="1" hangingPunct="1">
              <a:lnSpc>
                <a:spcPct val="90000"/>
              </a:lnSpc>
              <a:buFontTx/>
              <a:buNone/>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pPr>
            <a:endParaRPr lang="en-GB" altLang="en-US" sz="2400"/>
          </a:p>
          <a:p>
            <a:pPr eaLnBrk="1" hangingPunct="1">
              <a:lnSpc>
                <a:spcPct val="90000"/>
              </a:lnSpc>
              <a:buFont typeface="Times" panose="02020603050405020304" pitchFamily="18" charset="0"/>
              <a:buNone/>
            </a:pPr>
            <a:endParaRPr lang="en-GB" altLang="en-US" sz="2400"/>
          </a:p>
          <a:p>
            <a:pPr eaLnBrk="1" hangingPunct="1">
              <a:lnSpc>
                <a:spcPct val="90000"/>
              </a:lnSpc>
              <a:buFont typeface="Times" panose="02020603050405020304" pitchFamily="18" charset="0"/>
              <a:buNone/>
            </a:pPr>
            <a:endParaRPr lang="en-GB" altLang="en-US" sz="2400"/>
          </a:p>
          <a:p>
            <a:pPr eaLnBrk="1" hangingPunct="1">
              <a:lnSpc>
                <a:spcPct val="90000"/>
              </a:lnSpc>
              <a:buFont typeface="Times" panose="02020603050405020304" pitchFamily="18" charset="0"/>
              <a:buNone/>
            </a:pPr>
            <a:endParaRPr lang="en-GB" altLang="en-US" sz="2000"/>
          </a:p>
          <a:p>
            <a:pPr eaLnBrk="1" hangingPunct="1">
              <a:lnSpc>
                <a:spcPct val="90000"/>
              </a:lnSpc>
              <a:buFont typeface="Times" panose="02020603050405020304" pitchFamily="18" charset="0"/>
              <a:buNone/>
            </a:pPr>
            <a:endParaRPr lang="en-GB" altLang="en-US" sz="2000"/>
          </a:p>
          <a:p>
            <a:pPr lvl="1" eaLnBrk="1" hangingPunct="1">
              <a:lnSpc>
                <a:spcPct val="90000"/>
              </a:lnSpc>
            </a:pPr>
            <a:endParaRPr lang="en-GB" altLang="en-US" sz="2000"/>
          </a:p>
          <a:p>
            <a:pPr lvl="1" eaLnBrk="1" hangingPunct="1">
              <a:lnSpc>
                <a:spcPct val="90000"/>
              </a:lnSpc>
              <a:buFontTx/>
              <a:buNone/>
            </a:pPr>
            <a:endParaRPr lang="en-US" altLang="en-US" sz="2000"/>
          </a:p>
          <a:p>
            <a:pPr lvl="1" eaLnBrk="1" hangingPunct="1">
              <a:lnSpc>
                <a:spcPct val="90000"/>
              </a:lnSpc>
              <a:buFontTx/>
              <a:buNone/>
            </a:pPr>
            <a:endParaRPr lang="en-US" altLang="en-US" sz="1800"/>
          </a:p>
          <a:p>
            <a:pPr eaLnBrk="1" hangingPunct="1">
              <a:lnSpc>
                <a:spcPct val="90000"/>
              </a:lnSpc>
              <a:buFont typeface="Times" panose="02020603050405020304" pitchFamily="18" charset="0"/>
              <a:buNone/>
            </a:pPr>
            <a:endParaRPr lang="en-GB" altLang="en-US" sz="1800"/>
          </a:p>
          <a:p>
            <a:pPr eaLnBrk="1" hangingPunct="1">
              <a:lnSpc>
                <a:spcPct val="90000"/>
              </a:lnSpc>
              <a:buFont typeface="Times" panose="02020603050405020304" pitchFamily="18" charset="0"/>
              <a:buNone/>
            </a:pPr>
            <a:endParaRPr lang="en-GB" altLang="en-US" sz="1600"/>
          </a:p>
          <a:p>
            <a:pPr eaLnBrk="1" hangingPunct="1">
              <a:lnSpc>
                <a:spcPct val="90000"/>
              </a:lnSpc>
              <a:buFont typeface="Times" panose="02020603050405020304" pitchFamily="18" charset="0"/>
              <a:buNone/>
            </a:pPr>
            <a:r>
              <a:rPr lang="en-US" altLang="en-US" sz="1600"/>
              <a:t> 	</a:t>
            </a:r>
          </a:p>
          <a:p>
            <a:pPr eaLnBrk="1" hangingPunct="1">
              <a:lnSpc>
                <a:spcPct val="90000"/>
              </a:lnSpc>
              <a:buFont typeface="Times" panose="02020603050405020304" pitchFamily="18" charset="0"/>
              <a:buNone/>
            </a:pPr>
            <a:endParaRPr lang="en-US" altLang="en-US"/>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650875" y="1412875"/>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a:latin typeface="Arial" charset="0"/>
              </a:rPr>
              <a:t>GLIF meeting in Queenstown NZ next week</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a:latin typeface="Arial" charset="0"/>
              </a:rPr>
              <a:t>OGF43 collocated with GEC (to be confirmed)</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7929</TotalTime>
  <Words>1171</Words>
  <Application>Microsoft Office PowerPoint</Application>
  <PresentationFormat>On-screen Show (4:3)</PresentationFormat>
  <Paragraphs>288</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at NORDUnet conf</vt:lpstr>
      <vt:lpstr>NSI Sessions @ GENI</vt:lpstr>
      <vt:lpstr>PowerPoint Presentation</vt:lpstr>
      <vt:lpstr>PowerPoint Presentation</vt:lpstr>
      <vt:lpstr>PowerPoint Presentation</vt:lpstr>
      <vt:lpstr>PowerPoint Presentation</vt:lpstr>
      <vt:lpstr>PowerPoint Presentation</vt:lpstr>
      <vt:lpstr>NSI Roadmap</vt:lpstr>
      <vt:lpstr>NSI roadmap</vt:lpstr>
      <vt:lpstr>NSI Connection Service (CS) v2.0</vt:lpstr>
      <vt:lpstr>NSI Framework</vt:lpstr>
      <vt:lpstr>NSI NSA Description Document </vt:lpstr>
      <vt:lpstr>NSI CS AAI Best Practises</vt:lpstr>
      <vt:lpstr>NSI Topology extension to NML</vt:lpstr>
      <vt:lpstr>NSI Document Distribution Service (DDS)</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411</cp:revision>
  <cp:lastPrinted>2006-08-17T17:55:00Z</cp:lastPrinted>
  <dcterms:created xsi:type="dcterms:W3CDTF">2009-03-03T10:05:42Z</dcterms:created>
  <dcterms:modified xsi:type="dcterms:W3CDTF">2014-09-21T13:18:04Z</dcterms:modified>
</cp:coreProperties>
</file>