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259" r:id="rId2"/>
    <p:sldId id="264" r:id="rId3"/>
    <p:sldId id="337" r:id="rId4"/>
    <p:sldId id="354" r:id="rId5"/>
    <p:sldId id="355" r:id="rId6"/>
    <p:sldId id="342" r:id="rId7"/>
    <p:sldId id="343" r:id="rId8"/>
    <p:sldId id="353" r:id="rId9"/>
    <p:sldId id="341" r:id="rId10"/>
    <p:sldId id="356" r:id="rId11"/>
    <p:sldId id="357" r:id="rId12"/>
    <p:sldId id="359" r:id="rId13"/>
    <p:sldId id="336" r:id="rId14"/>
    <p:sldId id="345" r:id="rId15"/>
    <p:sldId id="358" r:id="rId16"/>
    <p:sldId id="265" r:id="rId17"/>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BB29324-6197-432D-8012-7814DDC31462}" type="slidenum">
              <a:rPr lang="ja-JP" altLang="en-US" smtClean="0"/>
              <a:pPr>
                <a:defRPr/>
              </a:pPr>
              <a:t>15</a:t>
            </a:fld>
            <a:endParaRPr lang="en-US" altLang="ja-JP"/>
          </a:p>
        </p:txBody>
      </p:sp>
    </p:spTree>
    <p:extLst>
      <p:ext uri="{BB962C8B-B14F-4D97-AF65-F5344CB8AC3E}">
        <p14:creationId xmlns:p14="http://schemas.microsoft.com/office/powerpoint/2010/main" val="250756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16</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www.glif.is/meetings/2015/sprin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ogf.org/ogf/doku.php/documents/documents" TargetMode="External"/><Relationship Id="rId2" Type="http://schemas.openxmlformats.org/officeDocument/2006/relationships/hyperlink" Target="https://redmine.ogf.org/dmsf/nsi-wg?folder_id=6602" TargetMode="External"/><Relationship Id="rId1" Type="http://schemas.openxmlformats.org/officeDocument/2006/relationships/slideLayout" Target="../slideLayouts/slideLayout7.xml"/><Relationship Id="rId4" Type="http://schemas.openxmlformats.org/officeDocument/2006/relationships/hyperlink" Target="https://redmine.ogf.org/dmsf/nsi-wg?folder_id=652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tedsmontanagrill.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a:t>OGF 43 @ </a:t>
            </a:r>
            <a:r>
              <a:rPr lang="en-US" altLang="ja-JP" dirty="0" smtClean="0"/>
              <a:t> GENI Networking Conference 22</a:t>
            </a:r>
          </a:p>
        </p:txBody>
      </p:sp>
      <p:sp>
        <p:nvSpPr>
          <p:cNvPr id="4" name="Rectangle 10"/>
          <p:cNvSpPr txBox="1">
            <a:spLocks noChangeArrowheads="1"/>
          </p:cNvSpPr>
          <p:nvPr/>
        </p:nvSpPr>
        <p:spPr bwMode="auto">
          <a:xfrm>
            <a:off x="1524000" y="4857750"/>
            <a:ext cx="7620000" cy="53340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Kudoh </a:t>
            </a:r>
            <a:r>
              <a:rPr lang="en-US" altLang="ja-JP" sz="2000" kern="0" dirty="0" smtClean="0">
                <a:latin typeface="+mn-lt"/>
                <a:ea typeface="+mn-ea"/>
              </a:rPr>
              <a:t>25-27 March 2015</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r>
              <a:rPr lang="en-GB" sz="2000" kern="0" dirty="0" smtClean="0">
                <a:latin typeface="Arial" charset="0"/>
              </a:rPr>
              <a:t>Thursday 11:00, 90 </a:t>
            </a:r>
            <a:r>
              <a:rPr lang="en-GB" sz="2000" kern="0" dirty="0">
                <a:latin typeface="Arial" charset="0"/>
              </a:rPr>
              <a:t>min, Madison/Adams </a:t>
            </a:r>
            <a:r>
              <a:rPr lang="en-GB" sz="2000" kern="0" dirty="0" smtClean="0">
                <a:latin typeface="Arial" charset="0"/>
              </a:rPr>
              <a:t>room</a:t>
            </a: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a:latin typeface="Arial" charset="0"/>
              </a:rPr>
              <a:t>Hans and Chin to chair Q and A session with the guest speakers </a:t>
            </a:r>
            <a:r>
              <a:rPr lang="en-GB" sz="2000" kern="0" dirty="0" smtClean="0">
                <a:latin typeface="Arial" charset="0"/>
              </a:rPr>
              <a:t>(20 </a:t>
            </a:r>
            <a:r>
              <a:rPr lang="en-GB" sz="2000" kern="0" dirty="0">
                <a:latin typeface="Arial" charset="0"/>
              </a:rPr>
              <a:t>min</a:t>
            </a:r>
            <a:r>
              <a:rPr lang="en-GB" sz="2000" kern="0" dirty="0" smtClean="0">
                <a:latin typeface="Arial" charset="0"/>
              </a:rPr>
              <a:t>)</a:t>
            </a: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r>
              <a:rPr lang="en-GB" sz="2000" kern="0" dirty="0" smtClean="0">
                <a:latin typeface="Arial" charset="0"/>
              </a:rPr>
              <a:t>Henrik to present on reliability requirements for NSI (20 min)</a:t>
            </a:r>
            <a:endParaRPr lang="en-GB" sz="2000" kern="0" dirty="0" smtClean="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lvl="0" indent="-342900">
              <a:buFont typeface="Arial" panose="020B0604020202020204" pitchFamily="34" charset="0"/>
              <a:buChar char="•"/>
            </a:pPr>
            <a:r>
              <a:rPr lang="en-GB" sz="2000" dirty="0" smtClean="0"/>
              <a:t>NSI</a:t>
            </a:r>
            <a:r>
              <a:rPr lang="en-GB" sz="2000" dirty="0"/>
              <a:t> working group panel to discuss challenges and issues in </a:t>
            </a:r>
            <a:r>
              <a:rPr lang="en-GB" sz="2000" dirty="0" smtClean="0"/>
              <a:t>NSI.</a:t>
            </a:r>
            <a:r>
              <a:rPr lang="en-GB" sz="2000" dirty="0"/>
              <a:t> </a:t>
            </a:r>
            <a:r>
              <a:rPr lang="en-GB" sz="2000" dirty="0" smtClean="0"/>
              <a:t>(20 </a:t>
            </a:r>
            <a:r>
              <a:rPr lang="en-GB" sz="2000" dirty="0"/>
              <a:t>min</a:t>
            </a:r>
            <a:r>
              <a:rPr lang="en-GB" sz="2000" dirty="0" smtClean="0"/>
              <a:t>)</a:t>
            </a:r>
          </a:p>
          <a:p>
            <a:pPr marL="342900" lvl="0" indent="-342900">
              <a:buFont typeface="Arial" panose="020B0604020202020204" pitchFamily="34" charset="0"/>
              <a:buChar char="•"/>
            </a:pPr>
            <a:endParaRPr lang="en-GB" sz="2000" dirty="0"/>
          </a:p>
          <a:p>
            <a:pPr marL="342900" indent="-342900">
              <a:buFont typeface="Arial" panose="020B0604020202020204" pitchFamily="34" charset="0"/>
              <a:buChar char="•"/>
              <a:defRPr/>
            </a:pPr>
            <a:r>
              <a:rPr lang="en-GB" sz="2000" dirty="0"/>
              <a:t>Giacomo Bernini </a:t>
            </a:r>
            <a:r>
              <a:rPr lang="en-GB" sz="2000" kern="0" dirty="0">
                <a:latin typeface="Arial" charset="0"/>
              </a:rPr>
              <a:t>from </a:t>
            </a:r>
            <a:r>
              <a:rPr lang="en-GB" sz="2000" dirty="0" err="1"/>
              <a:t>Nextworks</a:t>
            </a:r>
            <a:r>
              <a:rPr lang="en-GB" sz="2000" dirty="0"/>
              <a:t> </a:t>
            </a:r>
            <a:r>
              <a:rPr lang="en-GB" sz="2000" kern="0" dirty="0">
                <a:latin typeface="Arial" charset="0"/>
              </a:rPr>
              <a:t>to present a demo of the NSI conformance testing platform -  NSI-CONTEST</a:t>
            </a:r>
            <a:br>
              <a:rPr lang="en-GB" sz="2000" kern="0" dirty="0">
                <a:latin typeface="Arial" charset="0"/>
              </a:rPr>
            </a:br>
            <a:r>
              <a:rPr lang="en-GB" sz="2000" kern="0" dirty="0">
                <a:latin typeface="Arial" charset="0"/>
              </a:rPr>
              <a:t>(30 min)</a:t>
            </a: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t>NSI &amp; GLIF </a:t>
            </a:r>
            <a:r>
              <a:rPr lang="en-US" sz="3500" kern="0" dirty="0" smtClean="0">
                <a:latin typeface="+mj-lt"/>
                <a:ea typeface="+mj-ea"/>
                <a:cs typeface="+mj-cs"/>
              </a:rPr>
              <a:t>Session </a:t>
            </a:r>
            <a:r>
              <a:rPr lang="en-US" sz="3500" kern="0" dirty="0">
                <a:latin typeface="+mj-lt"/>
                <a:ea typeface="+mj-ea"/>
                <a:cs typeface="+mj-cs"/>
              </a:rPr>
              <a:t>4</a:t>
            </a:r>
            <a:endParaRPr lang="en-US" sz="3500" kern="0" dirty="0"/>
          </a:p>
        </p:txBody>
      </p:sp>
    </p:spTree>
    <p:extLst>
      <p:ext uri="{BB962C8B-B14F-4D97-AF65-F5344CB8AC3E}">
        <p14:creationId xmlns:p14="http://schemas.microsoft.com/office/powerpoint/2010/main" val="48075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11</a:t>
            </a:fld>
            <a:endParaRPr lang="en-US" altLang="ja-JP" sz="1100" smtClean="0">
              <a:solidFill>
                <a:schemeClr val="bg2"/>
              </a:solidFill>
            </a:endParaRPr>
          </a:p>
        </p:txBody>
      </p:sp>
      <p:sp>
        <p:nvSpPr>
          <p:cNvPr id="13315" name="Content Placeholder 2"/>
          <p:cNvSpPr txBox="1">
            <a:spLocks/>
          </p:cNvSpPr>
          <p:nvPr/>
        </p:nvSpPr>
        <p:spPr bwMode="auto">
          <a:xfrm>
            <a:off x="595313" y="1484313"/>
            <a:ext cx="8105775" cy="460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buNone/>
              <a:defRPr/>
            </a:pPr>
            <a:r>
              <a:rPr lang="en-GB" sz="2000" kern="0" dirty="0">
                <a:latin typeface="Arial" charset="0"/>
              </a:rPr>
              <a:t>Thursday </a:t>
            </a:r>
            <a:r>
              <a:rPr lang="en-GB" sz="2000" kern="0" dirty="0" smtClean="0">
                <a:latin typeface="Arial" charset="0"/>
              </a:rPr>
              <a:t>13:30</a:t>
            </a:r>
            <a:r>
              <a:rPr lang="en-GB" sz="2000" kern="0" dirty="0">
                <a:latin typeface="Arial" charset="0"/>
              </a:rPr>
              <a:t>, 90 min, Madison/Adams room</a:t>
            </a:r>
          </a:p>
          <a:p>
            <a:pPr>
              <a:defRPr/>
            </a:pPr>
            <a:endParaRPr lang="en-GB" sz="2000" kern="0" dirty="0">
              <a:latin typeface="Arial" charset="0"/>
            </a:endParaRPr>
          </a:p>
          <a:p>
            <a:pPr>
              <a:buFont typeface="Arial" panose="020B0604020202020204" pitchFamily="34" charset="0"/>
              <a:buChar char="•"/>
              <a:defRPr/>
            </a:pPr>
            <a:r>
              <a:rPr lang="en-GB" sz="2000" kern="0" dirty="0" smtClean="0">
                <a:latin typeface="Arial" charset="0"/>
              </a:rPr>
              <a:t>Introduction </a:t>
            </a:r>
            <a:r>
              <a:rPr lang="en-GB" sz="2000" kern="0" dirty="0">
                <a:latin typeface="Arial" charset="0"/>
              </a:rPr>
              <a:t>- Eric Boyd, Internet2 &amp; Lars Fischer, </a:t>
            </a:r>
            <a:r>
              <a:rPr lang="en-GB" sz="2000" kern="0" dirty="0" smtClean="0">
                <a:latin typeface="Arial" charset="0"/>
              </a:rPr>
              <a:t>NORDUnet</a:t>
            </a:r>
          </a:p>
          <a:p>
            <a:pPr>
              <a:buFont typeface="Arial" panose="020B0604020202020204" pitchFamily="34" charset="0"/>
              <a:buChar char="•"/>
              <a:defRPr/>
            </a:pPr>
            <a:endParaRPr lang="en-GB" sz="2000" kern="0" dirty="0">
              <a:latin typeface="Arial" charset="0"/>
            </a:endParaRPr>
          </a:p>
          <a:p>
            <a:pPr>
              <a:buFont typeface="Arial" panose="020B0604020202020204" pitchFamily="34" charset="0"/>
              <a:buChar char="•"/>
              <a:defRPr/>
            </a:pPr>
            <a:r>
              <a:rPr lang="en-GB" sz="2000" kern="0" dirty="0" smtClean="0">
                <a:latin typeface="Arial" charset="0"/>
              </a:rPr>
              <a:t>GENI </a:t>
            </a:r>
            <a:r>
              <a:rPr lang="en-GB" sz="2000" kern="0" dirty="0">
                <a:latin typeface="Arial" charset="0"/>
              </a:rPr>
              <a:t>SDN Exchanges - Heidi Picher Dempsey, BBN </a:t>
            </a:r>
            <a:r>
              <a:rPr lang="en-GB" sz="2000" kern="0" dirty="0" smtClean="0">
                <a:latin typeface="Arial" charset="0"/>
              </a:rPr>
              <a:t>Technologies</a:t>
            </a:r>
          </a:p>
          <a:p>
            <a:pPr>
              <a:buFont typeface="Arial" panose="020B0604020202020204" pitchFamily="34" charset="0"/>
              <a:buChar char="•"/>
              <a:defRPr/>
            </a:pPr>
            <a:endParaRPr lang="en-GB" sz="2000" kern="0" dirty="0">
              <a:latin typeface="Arial" charset="0"/>
            </a:endParaRPr>
          </a:p>
          <a:p>
            <a:pPr>
              <a:buFont typeface="Arial" panose="020B0604020202020204" pitchFamily="34" charset="0"/>
              <a:buChar char="•"/>
              <a:defRPr/>
            </a:pPr>
            <a:r>
              <a:rPr lang="en-GB" sz="2000" kern="0" dirty="0" smtClean="0">
                <a:solidFill>
                  <a:srgbClr val="FF0000"/>
                </a:solidFill>
                <a:latin typeface="Arial" charset="0"/>
              </a:rPr>
              <a:t>NSI </a:t>
            </a:r>
            <a:r>
              <a:rPr lang="en-GB" sz="2000" kern="0" dirty="0">
                <a:solidFill>
                  <a:srgbClr val="FF0000"/>
                </a:solidFill>
                <a:latin typeface="Arial" charset="0"/>
              </a:rPr>
              <a:t>extensions to NML - John MacAuley, </a:t>
            </a:r>
            <a:r>
              <a:rPr lang="en-GB" sz="2000" kern="0" dirty="0" err="1">
                <a:solidFill>
                  <a:srgbClr val="FF0000"/>
                </a:solidFill>
                <a:latin typeface="Arial" charset="0"/>
              </a:rPr>
              <a:t>ESnet</a:t>
            </a:r>
            <a:endParaRPr lang="en-GB" sz="2000" kern="0" dirty="0">
              <a:solidFill>
                <a:srgbClr val="FF0000"/>
              </a:solidFill>
              <a:latin typeface="Arial" charset="0"/>
            </a:endParaRPr>
          </a:p>
          <a:p>
            <a:pPr lvl="1">
              <a:spcBef>
                <a:spcPts val="1800"/>
              </a:spcBef>
              <a:buClrTx/>
              <a:buFont typeface="Arial" panose="020B0604020202020204" pitchFamily="34" charset="0"/>
              <a:buChar char="•"/>
            </a:pPr>
            <a:r>
              <a:rPr lang="en-GB" sz="2000" kern="0" dirty="0" smtClean="0">
                <a:latin typeface="Arial" charset="0"/>
              </a:rPr>
              <a:t>Remaining GLIF session can be found here: </a:t>
            </a:r>
            <a:r>
              <a:rPr lang="en-GB" altLang="en-US" sz="2000" dirty="0" smtClean="0">
                <a:hlinkClick r:id="rId2"/>
              </a:rPr>
              <a:t>http</a:t>
            </a:r>
            <a:r>
              <a:rPr lang="en-GB" altLang="en-US" sz="2000" dirty="0">
                <a:hlinkClick r:id="rId2"/>
              </a:rPr>
              <a:t>://www.glif.is/meetings/2015/spring</a:t>
            </a:r>
            <a:r>
              <a:rPr lang="en-GB" altLang="en-US" sz="2000" dirty="0" smtClean="0">
                <a:hlinkClick r:id="rId2"/>
              </a:rPr>
              <a:t>/</a:t>
            </a:r>
            <a:endParaRPr lang="en-GB" altLang="en-US" sz="2000" dirty="0" smtClean="0"/>
          </a:p>
          <a:p>
            <a:pPr lvl="1">
              <a:spcBef>
                <a:spcPts val="1800"/>
              </a:spcBef>
              <a:buClrTx/>
              <a:buFont typeface="Arial" panose="020B0604020202020204" pitchFamily="34" charset="0"/>
              <a:buChar char="•"/>
            </a:pPr>
            <a:endParaRPr lang="en-GB" altLang="en-US" sz="20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t>NSI &amp; GLIF </a:t>
            </a:r>
            <a:r>
              <a:rPr lang="en-US" sz="3500" kern="0" dirty="0" smtClean="0">
                <a:latin typeface="+mj-lt"/>
                <a:ea typeface="+mj-ea"/>
                <a:cs typeface="+mj-cs"/>
              </a:rPr>
              <a:t>Session 1</a:t>
            </a:r>
            <a:endParaRPr lang="en-US" sz="3500" kern="0" dirty="0">
              <a:latin typeface="+mj-lt"/>
              <a:ea typeface="+mj-ea"/>
              <a:cs typeface="+mj-cs"/>
            </a:endParaRPr>
          </a:p>
        </p:txBody>
      </p:sp>
    </p:spTree>
    <p:extLst>
      <p:ext uri="{BB962C8B-B14F-4D97-AF65-F5344CB8AC3E}">
        <p14:creationId xmlns:p14="http://schemas.microsoft.com/office/powerpoint/2010/main" val="226889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12</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Slides packs for NSI related presentations can </a:t>
            </a:r>
            <a:r>
              <a:rPr lang="en-GB" sz="2000" kern="0" dirty="0">
                <a:latin typeface="Arial" charset="0"/>
              </a:rPr>
              <a:t>be downloaded here: </a:t>
            </a:r>
            <a:r>
              <a:rPr lang="en-GB" sz="2000" kern="0" dirty="0" smtClean="0">
                <a:latin typeface="Arial" charset="0"/>
              </a:rPr>
              <a:t/>
            </a:r>
            <a:br>
              <a:rPr lang="en-GB" sz="2000" kern="0" dirty="0" smtClean="0">
                <a:latin typeface="Arial" charset="0"/>
              </a:rPr>
            </a:br>
            <a:r>
              <a:rPr lang="en-GB" sz="2000" kern="0" dirty="0" smtClean="0">
                <a:latin typeface="Arial" charset="0"/>
                <a:hlinkClick r:id="rId2"/>
              </a:rPr>
              <a:t>https</a:t>
            </a:r>
            <a:r>
              <a:rPr lang="en-GB" sz="2000" kern="0" dirty="0">
                <a:latin typeface="Arial" charset="0"/>
                <a:hlinkClick r:id="rId2"/>
              </a:rPr>
              <a:t>://</a:t>
            </a:r>
            <a:r>
              <a:rPr lang="en-GB" sz="2000" kern="0" dirty="0" smtClean="0">
                <a:latin typeface="Arial" charset="0"/>
                <a:hlinkClick r:id="rId2"/>
              </a:rPr>
              <a:t>redmine.ogf.org/dmsf/nsi-wg?folder_id=6602</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r>
              <a:rPr lang="en-GB" sz="2000" kern="0" dirty="0" smtClean="0">
                <a:latin typeface="Arial" charset="0"/>
              </a:rPr>
              <a:t>NSI published documents </a:t>
            </a:r>
            <a:r>
              <a:rPr lang="en-GB" sz="2000" kern="0" dirty="0">
                <a:latin typeface="Arial" charset="0"/>
              </a:rPr>
              <a:t>are available here: </a:t>
            </a:r>
            <a:r>
              <a:rPr lang="en-GB" sz="2000" kern="0" dirty="0">
                <a:latin typeface="Arial" charset="0"/>
                <a:hlinkClick r:id="rId3"/>
              </a:rPr>
              <a:t>https://</a:t>
            </a:r>
            <a:r>
              <a:rPr lang="en-GB" sz="2000" kern="0" dirty="0" smtClean="0">
                <a:latin typeface="Arial" charset="0"/>
                <a:hlinkClick r:id="rId3"/>
              </a:rPr>
              <a:t>www.ogf.org/ogf/doku.php/documents/documents</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NSI drafts </a:t>
            </a:r>
            <a:r>
              <a:rPr lang="en-GB" sz="2000" kern="0" dirty="0">
                <a:latin typeface="Arial" charset="0"/>
              </a:rPr>
              <a:t>are available here: </a:t>
            </a:r>
            <a:r>
              <a:rPr lang="en-GB" sz="2000" kern="0" dirty="0" smtClean="0">
                <a:latin typeface="Arial" charset="0"/>
              </a:rPr>
              <a:t/>
            </a:r>
            <a:br>
              <a:rPr lang="en-GB" sz="2000" kern="0" dirty="0" smtClean="0">
                <a:latin typeface="Arial" charset="0"/>
              </a:rPr>
            </a:br>
            <a:r>
              <a:rPr lang="en-GB" sz="2000" kern="0" dirty="0" smtClean="0">
                <a:latin typeface="Arial" charset="0"/>
                <a:hlinkClick r:id="rId4"/>
              </a:rPr>
              <a:t>https</a:t>
            </a:r>
            <a:r>
              <a:rPr lang="en-GB" sz="2000" kern="0" dirty="0">
                <a:latin typeface="Arial" charset="0"/>
                <a:hlinkClick r:id="rId4"/>
              </a:rPr>
              <a:t>://</a:t>
            </a:r>
            <a:r>
              <a:rPr lang="en-GB" sz="2000" kern="0" dirty="0" smtClean="0">
                <a:latin typeface="Arial" charset="0"/>
                <a:hlinkClick r:id="rId4"/>
              </a:rPr>
              <a:t>redmine.ogf.org/dmsf/nsi-wg?folder_id=6526</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Documents</a:t>
            </a:r>
            <a:endParaRPr lang="en-US" sz="3500" kern="0" dirty="0"/>
          </a:p>
        </p:txBody>
      </p:sp>
    </p:spTree>
    <p:extLst>
      <p:ext uri="{BB962C8B-B14F-4D97-AF65-F5344CB8AC3E}">
        <p14:creationId xmlns:p14="http://schemas.microsoft.com/office/powerpoint/2010/main" val="479205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67F02F2-9E09-41EA-843C-D027C848F005}" type="slidenum">
              <a:rPr lang="ja-JP" altLang="en-US" sz="1100" smtClean="0">
                <a:solidFill>
                  <a:schemeClr val="bg2"/>
                </a:solidFill>
              </a:rPr>
              <a:pPr>
                <a:spcBef>
                  <a:spcPct val="0"/>
                </a:spcBef>
                <a:buClrTx/>
                <a:buFontTx/>
                <a:buNone/>
              </a:pPr>
              <a:t>13</a:t>
            </a:fld>
            <a:endParaRPr lang="en-US" altLang="ja-JP" sz="1100" smtClean="0">
              <a:solidFill>
                <a:schemeClr val="bg2"/>
              </a:solidFill>
            </a:endParaRPr>
          </a:p>
        </p:txBody>
      </p:sp>
      <p:sp>
        <p:nvSpPr>
          <p:cNvPr id="3" name="Content Placeholder 2"/>
          <p:cNvSpPr txBox="1">
            <a:spLocks/>
          </p:cNvSpPr>
          <p:nvPr/>
        </p:nvSpPr>
        <p:spPr bwMode="auto">
          <a:xfrm>
            <a:off x="1259632" y="1412776"/>
            <a:ext cx="8104188" cy="3529013"/>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OGF44  </a:t>
            </a:r>
          </a:p>
          <a:p>
            <a:pPr marL="342900" indent="-342900" defTabSz="457200" eaLnBrk="1" hangingPunct="1">
              <a:lnSpc>
                <a:spcPct val="90000"/>
              </a:lnSpc>
              <a:spcBef>
                <a:spcPct val="20000"/>
              </a:spcBef>
              <a:buClr>
                <a:schemeClr val="accent2"/>
              </a:buClr>
              <a:buFont typeface="Times" pitchFamily="18" charset="0"/>
              <a:buChar char="•"/>
              <a:defRPr/>
            </a:pPr>
            <a:r>
              <a:rPr lang="en-GB" dirty="0" smtClean="0"/>
              <a:t>May </a:t>
            </a:r>
            <a:r>
              <a:rPr lang="en-GB" dirty="0"/>
              <a:t>21-22, </a:t>
            </a:r>
            <a:r>
              <a:rPr lang="en-GB" dirty="0" smtClean="0"/>
              <a:t>2015</a:t>
            </a:r>
          </a:p>
          <a:p>
            <a:pPr marL="342900" indent="-342900" defTabSz="457200" eaLnBrk="1" hangingPunct="1">
              <a:lnSpc>
                <a:spcPct val="90000"/>
              </a:lnSpc>
              <a:spcBef>
                <a:spcPct val="20000"/>
              </a:spcBef>
              <a:buClr>
                <a:schemeClr val="accent2"/>
              </a:buClr>
              <a:buFont typeface="Times" pitchFamily="18" charset="0"/>
              <a:buChar char="•"/>
              <a:defRPr/>
            </a:pPr>
            <a:r>
              <a:rPr lang="en-GB" dirty="0" smtClean="0"/>
              <a:t>Part </a:t>
            </a:r>
            <a:r>
              <a:rPr lang="en-GB" dirty="0"/>
              <a:t>of the </a:t>
            </a:r>
            <a:r>
              <a:rPr lang="en-GB" dirty="0"/>
              <a:t>EGI Conference 2015</a:t>
            </a:r>
          </a:p>
          <a:p>
            <a:pPr marL="342900" indent="-342900" defTabSz="457200" eaLnBrk="1" hangingPunct="1">
              <a:lnSpc>
                <a:spcPct val="90000"/>
              </a:lnSpc>
              <a:spcBef>
                <a:spcPct val="20000"/>
              </a:spcBef>
              <a:buClr>
                <a:schemeClr val="accent2"/>
              </a:buClr>
              <a:buFont typeface="Times" pitchFamily="18" charset="0"/>
              <a:buChar char="•"/>
              <a:defRPr/>
            </a:pPr>
            <a:r>
              <a:rPr lang="en-GB" dirty="0" smtClean="0"/>
              <a:t>Lisbon</a:t>
            </a:r>
            <a:r>
              <a:rPr lang="en-GB" dirty="0"/>
              <a:t>, Portugal</a:t>
            </a: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NSI-WG: next NSI events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5" name="Content Placeholder 2"/>
          <p:cNvSpPr>
            <a:spLocks noGrp="1"/>
          </p:cNvSpPr>
          <p:nvPr>
            <p:ph idx="1"/>
          </p:nvPr>
        </p:nvSpPr>
        <p:spPr>
          <a:xfrm>
            <a:off x="416562" y="1628800"/>
            <a:ext cx="8475917" cy="4281265"/>
          </a:xfrm>
        </p:spPr>
        <p:txBody>
          <a:bodyPr>
            <a:normAutofit fontScale="92500" lnSpcReduction="10000"/>
          </a:bodyPr>
          <a:lstStyle/>
          <a:p>
            <a:pPr marL="0" indent="0">
              <a:buNone/>
            </a:pPr>
            <a:r>
              <a:rPr lang="en-GB" altLang="en-US" sz="2400" dirty="0" smtClean="0"/>
              <a:t>The following NSI documents are completed:</a:t>
            </a:r>
          </a:p>
          <a:p>
            <a:pPr>
              <a:spcBef>
                <a:spcPts val="1200"/>
              </a:spcBef>
              <a:spcAft>
                <a:spcPts val="0"/>
              </a:spcAft>
            </a:pPr>
            <a:r>
              <a:rPr lang="en-GB" altLang="en-US" sz="2000" dirty="0" smtClean="0"/>
              <a:t>NSI </a:t>
            </a:r>
            <a:r>
              <a:rPr lang="en-GB" altLang="en-US" sz="2000" dirty="0"/>
              <a:t>Framework v2.0, </a:t>
            </a:r>
            <a:r>
              <a:rPr lang="en-GB" altLang="en-US" sz="2000" dirty="0" smtClean="0"/>
              <a:t>standard (published)</a:t>
            </a:r>
          </a:p>
          <a:p>
            <a:pPr>
              <a:spcBef>
                <a:spcPts val="1200"/>
              </a:spcBef>
              <a:spcAft>
                <a:spcPts val="0"/>
              </a:spcAft>
            </a:pPr>
            <a:r>
              <a:rPr lang="en-GB" altLang="en-US" sz="2000" dirty="0" smtClean="0"/>
              <a:t>NSI Connection Service (CS) v2.0, standard (published)</a:t>
            </a:r>
          </a:p>
          <a:p>
            <a:pPr>
              <a:spcBef>
                <a:spcPts val="1200"/>
              </a:spcBef>
            </a:pPr>
            <a:r>
              <a:rPr lang="en-GB" altLang="en-US" sz="2000" dirty="0" smtClean="0"/>
              <a:t>NSI </a:t>
            </a:r>
            <a:r>
              <a:rPr lang="en-GB" altLang="en-US" sz="2000" dirty="0"/>
              <a:t>NSA Description Document, </a:t>
            </a:r>
            <a:r>
              <a:rPr lang="en-GB" altLang="en-US" sz="2000" dirty="0" smtClean="0"/>
              <a:t>standard (in public comment)</a:t>
            </a:r>
          </a:p>
          <a:p>
            <a:pPr>
              <a:spcBef>
                <a:spcPts val="1200"/>
              </a:spcBef>
            </a:pPr>
            <a:r>
              <a:rPr lang="en-GB" altLang="en-US" sz="2000" dirty="0" smtClean="0"/>
              <a:t>NSI </a:t>
            </a:r>
            <a:r>
              <a:rPr lang="en-GB" altLang="en-US" sz="2000" dirty="0" err="1" smtClean="0"/>
              <a:t>Signaling</a:t>
            </a:r>
            <a:r>
              <a:rPr lang="en-GB" altLang="en-US" sz="2000" dirty="0" smtClean="0"/>
              <a:t> and </a:t>
            </a:r>
            <a:r>
              <a:rPr lang="en-GB" altLang="en-US" sz="2000" dirty="0" err="1" smtClean="0"/>
              <a:t>Pathfinding</a:t>
            </a:r>
            <a:r>
              <a:rPr lang="en-GB" altLang="en-US" sz="2000" dirty="0" smtClean="0"/>
              <a:t>, informational (completed public comment)</a:t>
            </a:r>
          </a:p>
          <a:p>
            <a:pPr>
              <a:spcBef>
                <a:spcPts val="1200"/>
              </a:spcBef>
            </a:pPr>
            <a:endParaRPr lang="en-GB" altLang="en-US" sz="2000" dirty="0" smtClean="0"/>
          </a:p>
          <a:p>
            <a:pPr marL="0" indent="0">
              <a:spcBef>
                <a:spcPts val="1200"/>
              </a:spcBef>
              <a:buNone/>
            </a:pPr>
            <a:r>
              <a:rPr lang="en-GB" altLang="en-US" sz="2400" dirty="0"/>
              <a:t>The following NSI documents </a:t>
            </a:r>
            <a:r>
              <a:rPr lang="en-GB" altLang="en-US" sz="2400" dirty="0" smtClean="0"/>
              <a:t>are in progress:</a:t>
            </a:r>
            <a:endParaRPr lang="en-GB" altLang="en-US" sz="2400" dirty="0"/>
          </a:p>
          <a:p>
            <a:pPr>
              <a:spcBef>
                <a:spcPts val="1200"/>
              </a:spcBef>
            </a:pPr>
            <a:r>
              <a:rPr lang="en-GB" altLang="en-US" sz="2000" dirty="0">
                <a:solidFill>
                  <a:srgbClr val="FF0000"/>
                </a:solidFill>
              </a:rPr>
              <a:t>NSI Document Distribution Service, standard</a:t>
            </a:r>
          </a:p>
          <a:p>
            <a:pPr>
              <a:spcBef>
                <a:spcPts val="1200"/>
              </a:spcBef>
            </a:pPr>
            <a:r>
              <a:rPr lang="en-GB" altLang="en-US" sz="2000" dirty="0" smtClean="0">
                <a:solidFill>
                  <a:srgbClr val="FF0000"/>
                </a:solidFill>
              </a:rPr>
              <a:t>NSI </a:t>
            </a:r>
            <a:r>
              <a:rPr lang="en-GB" altLang="en-US" sz="2000" dirty="0">
                <a:solidFill>
                  <a:srgbClr val="FF0000"/>
                </a:solidFill>
              </a:rPr>
              <a:t>AAI best practices, </a:t>
            </a:r>
            <a:r>
              <a:rPr lang="en-GB" altLang="en-US" sz="2000" dirty="0" smtClean="0">
                <a:solidFill>
                  <a:srgbClr val="FF0000"/>
                </a:solidFill>
              </a:rPr>
              <a:t>informational</a:t>
            </a:r>
          </a:p>
          <a:p>
            <a:pPr>
              <a:spcBef>
                <a:spcPts val="1200"/>
              </a:spcBef>
            </a:pPr>
            <a:r>
              <a:rPr lang="en-GB" altLang="en-US" sz="2000" dirty="0" smtClean="0">
                <a:solidFill>
                  <a:srgbClr val="FF0000"/>
                </a:solidFill>
              </a:rPr>
              <a:t>NSI Topology, standard </a:t>
            </a:r>
          </a:p>
        </p:txBody>
      </p:sp>
      <p:sp>
        <p:nvSpPr>
          <p:cNvPr id="819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14</a:t>
            </a:fld>
            <a:endParaRPr lang="en-US" altLang="ja-JP" sz="1100" smtClean="0">
              <a:solidFill>
                <a:schemeClr val="bg2"/>
              </a:solidFill>
            </a:endParaRPr>
          </a:p>
        </p:txBody>
      </p:sp>
    </p:spTree>
    <p:extLst>
      <p:ext uri="{BB962C8B-B14F-4D97-AF65-F5344CB8AC3E}">
        <p14:creationId xmlns:p14="http://schemas.microsoft.com/office/powerpoint/2010/main" val="350321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6" name="Footer Placeholder 3"/>
          <p:cNvSpPr>
            <a:spLocks noGrp="1"/>
          </p:cNvSpPr>
          <p:nvPr>
            <p:ph type="ftr" sz="quarter" idx="10"/>
          </p:nvPr>
        </p:nvSpPr>
        <p:spPr>
          <a:xfrm>
            <a:off x="2103241" y="6400800"/>
            <a:ext cx="5334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15</a:t>
            </a:fld>
            <a:endParaRPr lang="en-US" altLang="ja-JP" sz="1100" smtClean="0">
              <a:solidFill>
                <a:schemeClr val="bg2"/>
              </a:solidFill>
            </a:endParaRPr>
          </a:p>
        </p:txBody>
      </p:sp>
      <p:grpSp>
        <p:nvGrpSpPr>
          <p:cNvPr id="7" name="Gruppe 40"/>
          <p:cNvGrpSpPr/>
          <p:nvPr/>
        </p:nvGrpSpPr>
        <p:grpSpPr>
          <a:xfrm>
            <a:off x="387695" y="1766354"/>
            <a:ext cx="8596130" cy="4145044"/>
            <a:chOff x="236589" y="2110902"/>
            <a:chExt cx="8596130" cy="2653186"/>
          </a:xfrm>
        </p:grpSpPr>
        <p:sp>
          <p:nvSpPr>
            <p:cNvPr id="8" name="Pentagon 7"/>
            <p:cNvSpPr/>
            <p:nvPr/>
          </p:nvSpPr>
          <p:spPr>
            <a:xfrm>
              <a:off x="243196" y="2110902"/>
              <a:ext cx="8589523" cy="2653186"/>
            </a:xfrm>
            <a:prstGeom prst="homePlate">
              <a:avLst>
                <a:gd name="adj" fmla="val 31841"/>
              </a:avLst>
            </a:prstGeom>
            <a:gradFill rotWithShape="1">
              <a:gsLst>
                <a:gs pos="0">
                  <a:srgbClr val="E6E6E6"/>
                </a:gs>
                <a:gs pos="100000">
                  <a:sysClr val="window" lastClr="FFFFFF"/>
                </a:gs>
              </a:gsLst>
              <a:lin ang="16200000"/>
            </a:gradFill>
            <a:ln w="9525">
              <a:solidFill>
                <a:srgbClr val="E1E1E1"/>
              </a:solidFill>
              <a:miter lim="800000"/>
              <a:headEnd/>
              <a:tailEnd/>
            </a:ln>
            <a:effectLst>
              <a:outerShdw blurRad="50800" dist="38100" dir="2700000" algn="tl" rotWithShape="0">
                <a:prstClr val="black">
                  <a:alpha val="40000"/>
                </a:prstClr>
              </a:outerShdw>
            </a:effectLst>
          </p:spPr>
          <p:txBody>
            <a:bodyPr anchor="ctr"/>
            <a:lstStyle/>
            <a:p>
              <a:pPr algn="ctr">
                <a:defRPr/>
              </a:pPr>
              <a:endParaRPr lang="da-DK" kern="0">
                <a:solidFill>
                  <a:srgbClr val="FFFFFF"/>
                </a:solidFill>
                <a:latin typeface="Arial Narrow" pitchFamily="-97" charset="0"/>
              </a:endParaRPr>
            </a:p>
          </p:txBody>
        </p:sp>
        <p:sp>
          <p:nvSpPr>
            <p:cNvPr id="9" name="Rektangel 13"/>
            <p:cNvSpPr/>
            <p:nvPr/>
          </p:nvSpPr>
          <p:spPr>
            <a:xfrm>
              <a:off x="236589" y="2122557"/>
              <a:ext cx="7749820" cy="357997"/>
            </a:xfrm>
            <a:prstGeom prst="rect">
              <a:avLst/>
            </a:prstGeom>
            <a:gradFill flip="none" rotWithShape="1">
              <a:gsLst>
                <a:gs pos="0">
                  <a:srgbClr val="0070C0"/>
                </a:gs>
                <a:gs pos="100000">
                  <a:srgbClr val="002060"/>
                </a:gs>
              </a:gsLst>
              <a:lin ang="5400000" scaled="1"/>
              <a:tileRect/>
            </a:gradFill>
            <a:ln w="3175" cap="flat" cmpd="sng">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kern="0">
                <a:solidFill>
                  <a:schemeClr val="tx1">
                    <a:lumMod val="95000"/>
                    <a:lumOff val="5000"/>
                  </a:schemeClr>
                </a:solidFill>
                <a:latin typeface="Calibri"/>
              </a:endParaRPr>
            </a:p>
          </p:txBody>
        </p:sp>
        <p:grpSp>
          <p:nvGrpSpPr>
            <p:cNvPr id="10" name="Gruppe 28"/>
            <p:cNvGrpSpPr/>
            <p:nvPr/>
          </p:nvGrpSpPr>
          <p:grpSpPr>
            <a:xfrm>
              <a:off x="872248" y="2130354"/>
              <a:ext cx="7114162" cy="2633734"/>
              <a:chOff x="872248" y="2130354"/>
              <a:chExt cx="7114162" cy="2422187"/>
            </a:xfrm>
          </p:grpSpPr>
          <p:cxnSp>
            <p:nvCxnSpPr>
              <p:cNvPr id="11" name="Lige forbindelse 15"/>
              <p:cNvCxnSpPr/>
              <p:nvPr/>
            </p:nvCxnSpPr>
            <p:spPr>
              <a:xfrm rot="5400000">
                <a:off x="310991"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Lige forbindelse 17"/>
              <p:cNvCxnSpPr/>
              <p:nvPr/>
            </p:nvCxnSpPr>
            <p:spPr>
              <a:xfrm rot="5400000">
                <a:off x="-33398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Lige forbindelse 18"/>
              <p:cNvCxnSpPr/>
              <p:nvPr/>
            </p:nvCxnSpPr>
            <p:spPr>
              <a:xfrm rot="5400000">
                <a:off x="1600937"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Lige forbindelse 19"/>
              <p:cNvCxnSpPr/>
              <p:nvPr/>
            </p:nvCxnSpPr>
            <p:spPr>
              <a:xfrm rot="5400000">
                <a:off x="955964"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Lige forbindelse 20"/>
              <p:cNvCxnSpPr/>
              <p:nvPr/>
            </p:nvCxnSpPr>
            <p:spPr>
              <a:xfrm rot="5400000">
                <a:off x="2890883"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Lige forbindelse 21"/>
              <p:cNvCxnSpPr/>
              <p:nvPr/>
            </p:nvCxnSpPr>
            <p:spPr>
              <a:xfrm rot="5400000">
                <a:off x="2245910"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Lige forbindelse 22"/>
              <p:cNvCxnSpPr/>
              <p:nvPr/>
            </p:nvCxnSpPr>
            <p:spPr>
              <a:xfrm rot="5400000">
                <a:off x="4180829"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Lige forbindelse 23"/>
              <p:cNvCxnSpPr/>
              <p:nvPr/>
            </p:nvCxnSpPr>
            <p:spPr>
              <a:xfrm rot="5400000">
                <a:off x="3535856"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Lige forbindelse 24"/>
              <p:cNvCxnSpPr/>
              <p:nvPr/>
            </p:nvCxnSpPr>
            <p:spPr>
              <a:xfrm rot="5400000">
                <a:off x="5470775"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Lige forbindelse 25"/>
              <p:cNvCxnSpPr/>
              <p:nvPr/>
            </p:nvCxnSpPr>
            <p:spPr>
              <a:xfrm rot="5400000">
                <a:off x="482580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Lige forbindelse 26"/>
              <p:cNvCxnSpPr/>
              <p:nvPr/>
            </p:nvCxnSpPr>
            <p:spPr>
              <a:xfrm rot="5400000">
                <a:off x="677045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Lige forbindelse 27"/>
              <p:cNvCxnSpPr/>
              <p:nvPr/>
            </p:nvCxnSpPr>
            <p:spPr>
              <a:xfrm rot="5400000">
                <a:off x="6115748"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1" name="Tekstboks 43"/>
          <p:cNvSpPr txBox="1"/>
          <p:nvPr/>
        </p:nvSpPr>
        <p:spPr>
          <a:xfrm>
            <a:off x="1143078" y="1775930"/>
            <a:ext cx="460382" cy="307777"/>
          </a:xfrm>
          <a:prstGeom prst="rect">
            <a:avLst/>
          </a:prstGeom>
          <a:noFill/>
        </p:spPr>
        <p:txBody>
          <a:bodyPr wrap="none" rtlCol="0">
            <a:spAutoFit/>
          </a:bodyPr>
          <a:lstStyle/>
          <a:p>
            <a:pPr algn="ctr"/>
            <a:r>
              <a:rPr lang="da-DK" sz="1400" dirty="0" err="1" smtClean="0">
                <a:solidFill>
                  <a:schemeClr val="bg1"/>
                </a:solidFill>
              </a:rPr>
              <a:t>Dec</a:t>
            </a:r>
            <a:endParaRPr lang="da-DK" sz="1400" dirty="0">
              <a:solidFill>
                <a:schemeClr val="bg1"/>
              </a:solidFill>
            </a:endParaRPr>
          </a:p>
        </p:txBody>
      </p:sp>
      <p:sp>
        <p:nvSpPr>
          <p:cNvPr id="37" name="Tekstboks 49"/>
          <p:cNvSpPr txBox="1"/>
          <p:nvPr/>
        </p:nvSpPr>
        <p:spPr>
          <a:xfrm>
            <a:off x="3698038" y="1788498"/>
            <a:ext cx="529312" cy="307777"/>
          </a:xfrm>
          <a:prstGeom prst="rect">
            <a:avLst/>
          </a:prstGeom>
          <a:noFill/>
        </p:spPr>
        <p:txBody>
          <a:bodyPr wrap="none" rtlCol="0">
            <a:spAutoFit/>
          </a:bodyPr>
          <a:lstStyle/>
          <a:p>
            <a:pPr algn="ctr"/>
            <a:r>
              <a:rPr lang="da-DK" sz="1400" dirty="0" smtClean="0">
                <a:solidFill>
                  <a:schemeClr val="bg1"/>
                </a:solidFill>
              </a:rPr>
              <a:t>April</a:t>
            </a:r>
            <a:endParaRPr lang="da-DK" sz="1400" dirty="0">
              <a:solidFill>
                <a:schemeClr val="bg1"/>
              </a:solidFill>
            </a:endParaRPr>
          </a:p>
        </p:txBody>
      </p:sp>
      <p:sp>
        <p:nvSpPr>
          <p:cNvPr id="38" name="Tekstboks 50"/>
          <p:cNvSpPr txBox="1"/>
          <p:nvPr/>
        </p:nvSpPr>
        <p:spPr>
          <a:xfrm>
            <a:off x="2997329" y="1795553"/>
            <a:ext cx="654923" cy="307777"/>
          </a:xfrm>
          <a:prstGeom prst="rect">
            <a:avLst/>
          </a:prstGeom>
          <a:noFill/>
        </p:spPr>
        <p:txBody>
          <a:bodyPr wrap="none" rtlCol="0">
            <a:spAutoFit/>
          </a:bodyPr>
          <a:lstStyle/>
          <a:p>
            <a:pPr algn="ctr"/>
            <a:r>
              <a:rPr lang="da-DK" sz="1400" dirty="0" smtClean="0">
                <a:solidFill>
                  <a:schemeClr val="bg1"/>
                </a:solidFill>
              </a:rPr>
              <a:t>March</a:t>
            </a:r>
            <a:endParaRPr lang="da-DK" sz="1400" dirty="0">
              <a:solidFill>
                <a:schemeClr val="bg1"/>
              </a:solidFill>
            </a:endParaRPr>
          </a:p>
        </p:txBody>
      </p:sp>
      <p:sp>
        <p:nvSpPr>
          <p:cNvPr id="41" name="Tekstboks 53"/>
          <p:cNvSpPr txBox="1"/>
          <p:nvPr/>
        </p:nvSpPr>
        <p:spPr>
          <a:xfrm>
            <a:off x="4374761" y="1797288"/>
            <a:ext cx="503536" cy="307777"/>
          </a:xfrm>
          <a:prstGeom prst="rect">
            <a:avLst/>
          </a:prstGeom>
          <a:noFill/>
        </p:spPr>
        <p:txBody>
          <a:bodyPr wrap="none" rtlCol="0">
            <a:spAutoFit/>
          </a:bodyPr>
          <a:lstStyle/>
          <a:p>
            <a:pPr algn="ctr"/>
            <a:r>
              <a:rPr lang="da-DK" sz="1400" dirty="0" smtClean="0">
                <a:solidFill>
                  <a:schemeClr val="bg1"/>
                </a:solidFill>
              </a:rPr>
              <a:t>May</a:t>
            </a:r>
            <a:endParaRPr lang="da-DK" sz="1400" dirty="0">
              <a:solidFill>
                <a:schemeClr val="bg1"/>
              </a:solidFill>
            </a:endParaRPr>
          </a:p>
        </p:txBody>
      </p:sp>
      <p:sp>
        <p:nvSpPr>
          <p:cNvPr id="42" name="Tekstboks 54"/>
          <p:cNvSpPr txBox="1"/>
          <p:nvPr/>
        </p:nvSpPr>
        <p:spPr>
          <a:xfrm>
            <a:off x="489434" y="1775930"/>
            <a:ext cx="475643" cy="307777"/>
          </a:xfrm>
          <a:prstGeom prst="rect">
            <a:avLst/>
          </a:prstGeom>
          <a:noFill/>
        </p:spPr>
        <p:txBody>
          <a:bodyPr wrap="none" rtlCol="0">
            <a:spAutoFit/>
          </a:bodyPr>
          <a:lstStyle/>
          <a:p>
            <a:pPr algn="ctr"/>
            <a:r>
              <a:rPr lang="da-DK" sz="1400" dirty="0" err="1" smtClean="0">
                <a:solidFill>
                  <a:schemeClr val="bg1"/>
                </a:solidFill>
              </a:rPr>
              <a:t>Nov</a:t>
            </a:r>
            <a:endParaRPr lang="da-DK" sz="1400" dirty="0">
              <a:solidFill>
                <a:schemeClr val="bg1"/>
              </a:solidFill>
            </a:endParaRPr>
          </a:p>
        </p:txBody>
      </p:sp>
      <p:sp>
        <p:nvSpPr>
          <p:cNvPr id="45" name="Pentagon 44"/>
          <p:cNvSpPr/>
          <p:nvPr/>
        </p:nvSpPr>
        <p:spPr>
          <a:xfrm>
            <a:off x="387695" y="5965560"/>
            <a:ext cx="8070505" cy="2219701"/>
          </a:xfrm>
          <a:prstGeom prst="homePlate">
            <a:avLst>
              <a:gd name="adj" fmla="val 31841"/>
            </a:avLst>
          </a:prstGeom>
          <a:gradFill flip="none" rotWithShape="1">
            <a:gsLst>
              <a:gs pos="0">
                <a:srgbClr val="020000">
                  <a:alpha val="11000"/>
                </a:srgbClr>
              </a:gs>
              <a:gs pos="60000">
                <a:srgbClr val="FFFFFF">
                  <a:alpha val="0"/>
                </a:srgbClr>
              </a:gs>
            </a:gsLst>
            <a:lin ang="5400000" scaled="1"/>
            <a:tileRect/>
          </a:gradFill>
          <a:ln w="9525" cap="flat" cmpd="sng" algn="ctr">
            <a:noFill/>
            <a:prstDash val="solid"/>
          </a:ln>
          <a:effectLst/>
        </p:spPr>
        <p:txBody>
          <a:bodyPr anchor="ctr"/>
          <a:lstStyle/>
          <a:p>
            <a:pPr algn="ctr">
              <a:defRPr/>
            </a:pPr>
            <a:endParaRPr lang="da-DK" kern="0" noProof="1">
              <a:solidFill>
                <a:sysClr val="window" lastClr="FFFFFF"/>
              </a:solidFill>
              <a:latin typeface="Calibri"/>
            </a:endParaRPr>
          </a:p>
        </p:txBody>
      </p:sp>
      <p:sp>
        <p:nvSpPr>
          <p:cNvPr id="3" name="Rectangle 2"/>
          <p:cNvSpPr/>
          <p:nvPr/>
        </p:nvSpPr>
        <p:spPr bwMode="auto">
          <a:xfrm>
            <a:off x="90878" y="2372412"/>
            <a:ext cx="648179" cy="324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52" name="Tekstboks 33"/>
          <p:cNvSpPr txBox="1"/>
          <p:nvPr/>
        </p:nvSpPr>
        <p:spPr>
          <a:xfrm>
            <a:off x="52163" y="2415963"/>
            <a:ext cx="56938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CS v2</a:t>
            </a:r>
            <a:endParaRPr lang="da-DK" sz="1100" dirty="0">
              <a:solidFill>
                <a:schemeClr val="tx1">
                  <a:lumMod val="65000"/>
                  <a:lumOff val="35000"/>
                </a:schemeClr>
              </a:solidFill>
              <a:latin typeface="+mn-lt"/>
            </a:endParaRPr>
          </a:p>
        </p:txBody>
      </p:sp>
      <p:sp>
        <p:nvSpPr>
          <p:cNvPr id="63" name="Rectangle 62"/>
          <p:cNvSpPr/>
          <p:nvPr/>
        </p:nvSpPr>
        <p:spPr bwMode="auto">
          <a:xfrm>
            <a:off x="84073" y="4853772"/>
            <a:ext cx="644313" cy="30348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64" name="Tekstboks 33"/>
          <p:cNvSpPr txBox="1"/>
          <p:nvPr/>
        </p:nvSpPr>
        <p:spPr>
          <a:xfrm>
            <a:off x="30267" y="4892555"/>
            <a:ext cx="50687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Topo</a:t>
            </a:r>
            <a:endParaRPr lang="da-DK" sz="1100" dirty="0">
              <a:solidFill>
                <a:schemeClr val="tx1">
                  <a:lumMod val="65000"/>
                  <a:lumOff val="35000"/>
                </a:schemeClr>
              </a:solidFill>
              <a:latin typeface="+mn-lt"/>
            </a:endParaRPr>
          </a:p>
        </p:txBody>
      </p:sp>
      <p:sp>
        <p:nvSpPr>
          <p:cNvPr id="72" name="Rectangle 71"/>
          <p:cNvSpPr/>
          <p:nvPr/>
        </p:nvSpPr>
        <p:spPr bwMode="auto">
          <a:xfrm>
            <a:off x="107309" y="4362748"/>
            <a:ext cx="631748" cy="30156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73" name="Tekstboks 33"/>
          <p:cNvSpPr txBox="1"/>
          <p:nvPr/>
        </p:nvSpPr>
        <p:spPr>
          <a:xfrm>
            <a:off x="53503" y="4399614"/>
            <a:ext cx="412292"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AAI</a:t>
            </a:r>
            <a:endParaRPr lang="da-DK" sz="1100" dirty="0">
              <a:solidFill>
                <a:schemeClr val="tx1">
                  <a:lumMod val="65000"/>
                  <a:lumOff val="35000"/>
                </a:schemeClr>
              </a:solidFill>
              <a:latin typeface="+mn-lt"/>
            </a:endParaRPr>
          </a:p>
        </p:txBody>
      </p:sp>
      <p:sp>
        <p:nvSpPr>
          <p:cNvPr id="81" name="Rectangle 80"/>
          <p:cNvSpPr/>
          <p:nvPr/>
        </p:nvSpPr>
        <p:spPr bwMode="auto">
          <a:xfrm>
            <a:off x="84804" y="2823867"/>
            <a:ext cx="649235" cy="2997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82" name="Tekstboks 33"/>
          <p:cNvSpPr txBox="1"/>
          <p:nvPr/>
        </p:nvSpPr>
        <p:spPr>
          <a:xfrm>
            <a:off x="30998" y="2850352"/>
            <a:ext cx="732893"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Framew.</a:t>
            </a:r>
            <a:endParaRPr lang="da-DK" sz="1100" dirty="0">
              <a:solidFill>
                <a:schemeClr val="tx1">
                  <a:lumMod val="65000"/>
                  <a:lumOff val="35000"/>
                </a:schemeClr>
              </a:solidFill>
              <a:latin typeface="+mn-lt"/>
            </a:endParaRPr>
          </a:p>
        </p:txBody>
      </p:sp>
      <p:sp>
        <p:nvSpPr>
          <p:cNvPr id="95" name="Flowchart: Decision 94"/>
          <p:cNvSpPr/>
          <p:nvPr/>
        </p:nvSpPr>
        <p:spPr bwMode="auto">
          <a:xfrm>
            <a:off x="6385541" y="6020953"/>
            <a:ext cx="288032" cy="288032"/>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6" name="Tekstboks 33"/>
          <p:cNvSpPr txBox="1"/>
          <p:nvPr/>
        </p:nvSpPr>
        <p:spPr>
          <a:xfrm>
            <a:off x="6753789" y="6049146"/>
            <a:ext cx="856325" cy="276999"/>
          </a:xfrm>
          <a:prstGeom prst="rect">
            <a:avLst/>
          </a:prstGeom>
          <a:noFill/>
        </p:spPr>
        <p:txBody>
          <a:bodyPr wrap="none" rtlCol="0">
            <a:spAutoFit/>
          </a:bodyPr>
          <a:lstStyle/>
          <a:p>
            <a:r>
              <a:rPr lang="da-DK" sz="1200" dirty="0" smtClean="0">
                <a:solidFill>
                  <a:schemeClr val="tx1">
                    <a:lumMod val="65000"/>
                    <a:lumOff val="35000"/>
                  </a:schemeClr>
                </a:solidFill>
              </a:rPr>
              <a:t>Published</a:t>
            </a:r>
            <a:endParaRPr lang="da-DK" sz="1200" dirty="0">
              <a:solidFill>
                <a:schemeClr val="tx1">
                  <a:lumMod val="65000"/>
                  <a:lumOff val="35000"/>
                </a:schemeClr>
              </a:solidFill>
            </a:endParaRPr>
          </a:p>
        </p:txBody>
      </p:sp>
      <p:sp>
        <p:nvSpPr>
          <p:cNvPr id="97" name="Flowchart: Decision 96"/>
          <p:cNvSpPr/>
          <p:nvPr/>
        </p:nvSpPr>
        <p:spPr bwMode="auto">
          <a:xfrm>
            <a:off x="563717" y="6032885"/>
            <a:ext cx="288032" cy="288032"/>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8" name="Tekstboks 33"/>
          <p:cNvSpPr txBox="1"/>
          <p:nvPr/>
        </p:nvSpPr>
        <p:spPr>
          <a:xfrm>
            <a:off x="970954" y="6040002"/>
            <a:ext cx="2161169" cy="276999"/>
          </a:xfrm>
          <a:prstGeom prst="rect">
            <a:avLst/>
          </a:prstGeom>
          <a:noFill/>
        </p:spPr>
        <p:txBody>
          <a:bodyPr wrap="none" rtlCol="0">
            <a:spAutoFit/>
          </a:bodyPr>
          <a:lstStyle/>
          <a:p>
            <a:r>
              <a:rPr lang="da-DK" sz="1200" dirty="0" smtClean="0">
                <a:solidFill>
                  <a:schemeClr val="tx1">
                    <a:lumMod val="65000"/>
                    <a:lumOff val="35000"/>
                  </a:schemeClr>
                </a:solidFill>
              </a:rPr>
              <a:t>Begin public comment period</a:t>
            </a:r>
            <a:endParaRPr lang="da-DK" sz="1200" dirty="0">
              <a:solidFill>
                <a:schemeClr val="tx1">
                  <a:lumMod val="65000"/>
                  <a:lumOff val="35000"/>
                </a:schemeClr>
              </a:solidFill>
            </a:endParaRPr>
          </a:p>
        </p:txBody>
      </p:sp>
      <p:sp>
        <p:nvSpPr>
          <p:cNvPr id="105" name="Rectangle 104"/>
          <p:cNvSpPr/>
          <p:nvPr/>
        </p:nvSpPr>
        <p:spPr bwMode="auto">
          <a:xfrm>
            <a:off x="91457" y="5390721"/>
            <a:ext cx="636052" cy="30537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06" name="Tekstboks 33"/>
          <p:cNvSpPr txBox="1"/>
          <p:nvPr/>
        </p:nvSpPr>
        <p:spPr>
          <a:xfrm>
            <a:off x="35496" y="5426389"/>
            <a:ext cx="678391"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NSI dist</a:t>
            </a:r>
            <a:endParaRPr lang="da-DK" sz="1100" dirty="0">
              <a:solidFill>
                <a:schemeClr val="tx1">
                  <a:lumMod val="65000"/>
                  <a:lumOff val="35000"/>
                </a:schemeClr>
              </a:solidFill>
              <a:latin typeface="+mn-lt"/>
            </a:endParaRPr>
          </a:p>
        </p:txBody>
      </p:sp>
      <p:sp>
        <p:nvSpPr>
          <p:cNvPr id="107" name="Pentagon 106"/>
          <p:cNvSpPr/>
          <p:nvPr/>
        </p:nvSpPr>
        <p:spPr>
          <a:xfrm>
            <a:off x="763878" y="5384953"/>
            <a:ext cx="2234887" cy="31867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08" name="Tekstboks 35"/>
          <p:cNvSpPr txBox="1"/>
          <p:nvPr/>
        </p:nvSpPr>
        <p:spPr>
          <a:xfrm>
            <a:off x="952131" y="5383975"/>
            <a:ext cx="2094349"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Topo Distritubtion</a:t>
            </a:r>
            <a:endParaRPr lang="da-DK" sz="1100" dirty="0">
              <a:solidFill>
                <a:schemeClr val="tx1">
                  <a:lumMod val="65000"/>
                  <a:lumOff val="35000"/>
                </a:schemeClr>
              </a:solidFill>
              <a:latin typeface="+mn-lt"/>
            </a:endParaRPr>
          </a:p>
        </p:txBody>
      </p:sp>
      <p:sp>
        <p:nvSpPr>
          <p:cNvPr id="117" name="Pentagon 116"/>
          <p:cNvSpPr/>
          <p:nvPr/>
        </p:nvSpPr>
        <p:spPr>
          <a:xfrm>
            <a:off x="1902585" y="3289722"/>
            <a:ext cx="685805" cy="351519"/>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18" name="Tekstboks 33"/>
          <p:cNvSpPr txBox="1"/>
          <p:nvPr/>
        </p:nvSpPr>
        <p:spPr>
          <a:xfrm>
            <a:off x="1919962" y="3315298"/>
            <a:ext cx="52129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Com.</a:t>
            </a:r>
            <a:endParaRPr lang="da-DK" sz="1100" dirty="0">
              <a:solidFill>
                <a:schemeClr val="tx1">
                  <a:lumMod val="65000"/>
                  <a:lumOff val="35000"/>
                </a:schemeClr>
              </a:solidFill>
              <a:latin typeface="+mn-lt"/>
            </a:endParaRPr>
          </a:p>
        </p:txBody>
      </p:sp>
      <p:sp>
        <p:nvSpPr>
          <p:cNvPr id="121" name="Pentagon 120"/>
          <p:cNvSpPr/>
          <p:nvPr/>
        </p:nvSpPr>
        <p:spPr>
          <a:xfrm>
            <a:off x="757021" y="3280152"/>
            <a:ext cx="956581" cy="35493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2" name="Tekstboks 35"/>
          <p:cNvSpPr txBox="1"/>
          <p:nvPr/>
        </p:nvSpPr>
        <p:spPr>
          <a:xfrm>
            <a:off x="780389" y="3306207"/>
            <a:ext cx="102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Document.</a:t>
            </a:r>
            <a:endParaRPr lang="da-DK" sz="1100" dirty="0">
              <a:solidFill>
                <a:schemeClr val="tx1">
                  <a:lumMod val="65000"/>
                  <a:lumOff val="35000"/>
                </a:schemeClr>
              </a:solidFill>
              <a:latin typeface="+mn-lt"/>
            </a:endParaRPr>
          </a:p>
        </p:txBody>
      </p:sp>
      <p:sp>
        <p:nvSpPr>
          <p:cNvPr id="123" name="Flowchart: Decision 122"/>
          <p:cNvSpPr/>
          <p:nvPr/>
        </p:nvSpPr>
        <p:spPr bwMode="auto">
          <a:xfrm>
            <a:off x="1665115" y="3325823"/>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4" name="Flowchart: Decision 123"/>
          <p:cNvSpPr/>
          <p:nvPr/>
        </p:nvSpPr>
        <p:spPr bwMode="auto">
          <a:xfrm>
            <a:off x="2599791" y="3324567"/>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5" name="Pentagon 124"/>
          <p:cNvSpPr/>
          <p:nvPr/>
        </p:nvSpPr>
        <p:spPr>
          <a:xfrm>
            <a:off x="3963311" y="5382381"/>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6" name="Tekstboks 33"/>
          <p:cNvSpPr txBox="1"/>
          <p:nvPr/>
        </p:nvSpPr>
        <p:spPr>
          <a:xfrm>
            <a:off x="4214663" y="5429536"/>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27" name="Pentagon 126"/>
          <p:cNvSpPr/>
          <p:nvPr/>
        </p:nvSpPr>
        <p:spPr>
          <a:xfrm>
            <a:off x="5400536" y="5387005"/>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8" name="Tekstboks 35"/>
          <p:cNvSpPr txBox="1"/>
          <p:nvPr/>
        </p:nvSpPr>
        <p:spPr>
          <a:xfrm>
            <a:off x="5419409" y="5407586"/>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29" name="Pentagon 128"/>
          <p:cNvSpPr/>
          <p:nvPr/>
        </p:nvSpPr>
        <p:spPr>
          <a:xfrm>
            <a:off x="3056640" y="5382381"/>
            <a:ext cx="825059" cy="33553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30" name="Tekstboks 35"/>
          <p:cNvSpPr txBox="1"/>
          <p:nvPr/>
        </p:nvSpPr>
        <p:spPr>
          <a:xfrm>
            <a:off x="3260925" y="5440135"/>
            <a:ext cx="726721"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31" name="Flowchart: Decision 130"/>
          <p:cNvSpPr/>
          <p:nvPr/>
        </p:nvSpPr>
        <p:spPr bwMode="auto">
          <a:xfrm>
            <a:off x="3853230" y="5413103"/>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32" name="Flowchart: Decision 131"/>
          <p:cNvSpPr/>
          <p:nvPr/>
        </p:nvSpPr>
        <p:spPr bwMode="auto">
          <a:xfrm>
            <a:off x="5827027" y="5415055"/>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94" name="Tekstboks 51"/>
          <p:cNvSpPr txBox="1"/>
          <p:nvPr/>
        </p:nvSpPr>
        <p:spPr>
          <a:xfrm>
            <a:off x="2408370" y="1783105"/>
            <a:ext cx="448136" cy="307777"/>
          </a:xfrm>
          <a:prstGeom prst="rect">
            <a:avLst/>
          </a:prstGeom>
          <a:noFill/>
        </p:spPr>
        <p:txBody>
          <a:bodyPr wrap="none" rtlCol="0">
            <a:spAutoFit/>
          </a:bodyPr>
          <a:lstStyle/>
          <a:p>
            <a:pPr algn="ctr"/>
            <a:r>
              <a:rPr lang="da-DK" sz="1400" dirty="0" err="1" smtClean="0">
                <a:solidFill>
                  <a:schemeClr val="bg1"/>
                </a:solidFill>
              </a:rPr>
              <a:t>Feb</a:t>
            </a:r>
            <a:endParaRPr lang="da-DK" sz="1400" dirty="0">
              <a:solidFill>
                <a:schemeClr val="bg1"/>
              </a:solidFill>
            </a:endParaRPr>
          </a:p>
        </p:txBody>
      </p:sp>
      <p:sp>
        <p:nvSpPr>
          <p:cNvPr id="101" name="Tekstboks 52"/>
          <p:cNvSpPr txBox="1"/>
          <p:nvPr/>
        </p:nvSpPr>
        <p:spPr>
          <a:xfrm>
            <a:off x="1764454" y="1783105"/>
            <a:ext cx="423514" cy="307777"/>
          </a:xfrm>
          <a:prstGeom prst="rect">
            <a:avLst/>
          </a:prstGeom>
          <a:noFill/>
        </p:spPr>
        <p:txBody>
          <a:bodyPr wrap="none" rtlCol="0">
            <a:spAutoFit/>
          </a:bodyPr>
          <a:lstStyle/>
          <a:p>
            <a:pPr algn="ctr"/>
            <a:r>
              <a:rPr lang="da-DK" sz="1400" dirty="0" smtClean="0">
                <a:solidFill>
                  <a:schemeClr val="bg1"/>
                </a:solidFill>
              </a:rPr>
              <a:t>Jan</a:t>
            </a:r>
            <a:endParaRPr lang="da-DK" sz="1400" dirty="0">
              <a:solidFill>
                <a:schemeClr val="bg1"/>
              </a:solidFill>
            </a:endParaRPr>
          </a:p>
        </p:txBody>
      </p:sp>
      <p:sp>
        <p:nvSpPr>
          <p:cNvPr id="104" name="Tekstboks 32"/>
          <p:cNvSpPr txBox="1"/>
          <p:nvPr/>
        </p:nvSpPr>
        <p:spPr>
          <a:xfrm>
            <a:off x="1658899" y="1132559"/>
            <a:ext cx="1326004" cy="707886"/>
          </a:xfrm>
          <a:prstGeom prst="rect">
            <a:avLst/>
          </a:prstGeom>
          <a:noFill/>
          <a:ln>
            <a:noFill/>
          </a:ln>
        </p:spPr>
        <p:txBody>
          <a:bodyPr wrap="none" rtlCol="0">
            <a:spAutoFit/>
          </a:bodyPr>
          <a:lstStyle/>
          <a:p>
            <a:r>
              <a:rPr lang="da-DK" sz="4000" b="1" dirty="0" smtClean="0">
                <a:gradFill flip="none" rotWithShape="1">
                  <a:gsLst>
                    <a:gs pos="0">
                      <a:srgbClr val="002060"/>
                    </a:gs>
                    <a:gs pos="50000">
                      <a:srgbClr val="0070C0"/>
                    </a:gs>
                  </a:gsLst>
                  <a:lin ang="13500000" scaled="1"/>
                  <a:tileRect/>
                </a:gradFill>
              </a:rPr>
              <a:t>2015</a:t>
            </a:r>
            <a:endParaRPr lang="da-DK" sz="4000" b="1" dirty="0">
              <a:gradFill flip="none" rotWithShape="1">
                <a:gsLst>
                  <a:gs pos="0">
                    <a:srgbClr val="002060"/>
                  </a:gs>
                  <a:gs pos="50000">
                    <a:srgbClr val="0070C0"/>
                  </a:gs>
                </a:gsLst>
                <a:lin ang="13500000" scaled="1"/>
                <a:tileRect/>
              </a:gradFill>
            </a:endParaRPr>
          </a:p>
        </p:txBody>
      </p:sp>
      <p:sp>
        <p:nvSpPr>
          <p:cNvPr id="111" name="Isosceles Triangle 110"/>
          <p:cNvSpPr/>
          <p:nvPr/>
        </p:nvSpPr>
        <p:spPr bwMode="auto">
          <a:xfrm>
            <a:off x="2903706" y="5661009"/>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2" name="Isosceles Triangle 111"/>
          <p:cNvSpPr/>
          <p:nvPr/>
        </p:nvSpPr>
        <p:spPr bwMode="auto">
          <a:xfrm>
            <a:off x="3756069" y="6079899"/>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3" name="Tekstboks 33"/>
          <p:cNvSpPr txBox="1"/>
          <p:nvPr/>
        </p:nvSpPr>
        <p:spPr>
          <a:xfrm>
            <a:off x="4022620" y="6043938"/>
            <a:ext cx="1895771" cy="276999"/>
          </a:xfrm>
          <a:prstGeom prst="rect">
            <a:avLst/>
          </a:prstGeom>
          <a:noFill/>
        </p:spPr>
        <p:txBody>
          <a:bodyPr wrap="none" rtlCol="0">
            <a:spAutoFit/>
          </a:bodyPr>
          <a:lstStyle/>
          <a:p>
            <a:r>
              <a:rPr lang="da-DK" sz="1200" dirty="0" smtClean="0">
                <a:solidFill>
                  <a:schemeClr val="tx1">
                    <a:lumMod val="65000"/>
                    <a:lumOff val="35000"/>
                  </a:schemeClr>
                </a:solidFill>
              </a:rPr>
              <a:t>Candidate proposals due</a:t>
            </a:r>
            <a:endParaRPr lang="da-DK" sz="1200" dirty="0">
              <a:solidFill>
                <a:schemeClr val="tx1">
                  <a:lumMod val="65000"/>
                  <a:lumOff val="35000"/>
                </a:schemeClr>
              </a:solidFill>
            </a:endParaRPr>
          </a:p>
        </p:txBody>
      </p:sp>
      <p:sp>
        <p:nvSpPr>
          <p:cNvPr id="150" name="Rectangle 149"/>
          <p:cNvSpPr/>
          <p:nvPr/>
        </p:nvSpPr>
        <p:spPr bwMode="auto">
          <a:xfrm>
            <a:off x="84804" y="3844397"/>
            <a:ext cx="649235" cy="32982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51" name="Tekstboks 33"/>
          <p:cNvSpPr txBox="1"/>
          <p:nvPr/>
        </p:nvSpPr>
        <p:spPr>
          <a:xfrm>
            <a:off x="44713" y="3888547"/>
            <a:ext cx="76655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NSA </a:t>
            </a:r>
            <a:r>
              <a:rPr lang="da-DK" sz="1100" dirty="0">
                <a:solidFill>
                  <a:schemeClr val="tx1">
                    <a:lumMod val="65000"/>
                    <a:lumOff val="35000"/>
                  </a:schemeClr>
                </a:solidFill>
                <a:latin typeface="+mn-lt"/>
              </a:rPr>
              <a:t>d</a:t>
            </a:r>
            <a:r>
              <a:rPr lang="da-DK" sz="1100" dirty="0" smtClean="0">
                <a:solidFill>
                  <a:schemeClr val="tx1">
                    <a:lumMod val="65000"/>
                    <a:lumOff val="35000"/>
                  </a:schemeClr>
                </a:solidFill>
                <a:latin typeface="+mn-lt"/>
              </a:rPr>
              <a:t>isc</a:t>
            </a:r>
            <a:endParaRPr lang="da-DK" sz="1100" dirty="0">
              <a:solidFill>
                <a:schemeClr val="tx1">
                  <a:lumMod val="65000"/>
                  <a:lumOff val="35000"/>
                </a:schemeClr>
              </a:solidFill>
              <a:latin typeface="+mn-lt"/>
            </a:endParaRPr>
          </a:p>
        </p:txBody>
      </p:sp>
      <p:sp>
        <p:nvSpPr>
          <p:cNvPr id="115" name="Rectangle 114"/>
          <p:cNvSpPr/>
          <p:nvPr/>
        </p:nvSpPr>
        <p:spPr bwMode="auto">
          <a:xfrm>
            <a:off x="98577" y="3283009"/>
            <a:ext cx="648179" cy="324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16" name="Tekstboks 33"/>
          <p:cNvSpPr txBox="1"/>
          <p:nvPr/>
        </p:nvSpPr>
        <p:spPr>
          <a:xfrm>
            <a:off x="59862" y="3326560"/>
            <a:ext cx="55496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PF&amp;S</a:t>
            </a:r>
            <a:endParaRPr lang="da-DK" sz="1100" dirty="0">
              <a:solidFill>
                <a:schemeClr val="tx1">
                  <a:lumMod val="65000"/>
                  <a:lumOff val="35000"/>
                </a:schemeClr>
              </a:solidFill>
              <a:latin typeface="+mn-lt"/>
            </a:endParaRPr>
          </a:p>
        </p:txBody>
      </p:sp>
      <p:sp>
        <p:nvSpPr>
          <p:cNvPr id="166" name="Pentagon 165"/>
          <p:cNvSpPr/>
          <p:nvPr/>
        </p:nvSpPr>
        <p:spPr>
          <a:xfrm>
            <a:off x="760995" y="4361099"/>
            <a:ext cx="2677039" cy="30517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67" name="Tekstboks 35"/>
          <p:cNvSpPr txBox="1"/>
          <p:nvPr/>
        </p:nvSpPr>
        <p:spPr>
          <a:xfrm>
            <a:off x="924398" y="4417059"/>
            <a:ext cx="128916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AAI</a:t>
            </a:r>
            <a:endParaRPr lang="da-DK" sz="1100" dirty="0">
              <a:solidFill>
                <a:schemeClr val="tx1">
                  <a:lumMod val="65000"/>
                  <a:lumOff val="35000"/>
                </a:schemeClr>
              </a:solidFill>
              <a:latin typeface="+mn-lt"/>
            </a:endParaRPr>
          </a:p>
        </p:txBody>
      </p:sp>
      <p:sp>
        <p:nvSpPr>
          <p:cNvPr id="168" name="Pentagon 167"/>
          <p:cNvSpPr/>
          <p:nvPr/>
        </p:nvSpPr>
        <p:spPr>
          <a:xfrm>
            <a:off x="4065730" y="4344239"/>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69" name="Tekstboks 33"/>
          <p:cNvSpPr txBox="1"/>
          <p:nvPr/>
        </p:nvSpPr>
        <p:spPr>
          <a:xfrm>
            <a:off x="4317082" y="4391394"/>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70" name="Pentagon 169"/>
          <p:cNvSpPr/>
          <p:nvPr/>
        </p:nvSpPr>
        <p:spPr>
          <a:xfrm>
            <a:off x="5502955" y="4348863"/>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1" name="Tekstboks 35"/>
          <p:cNvSpPr txBox="1"/>
          <p:nvPr/>
        </p:nvSpPr>
        <p:spPr>
          <a:xfrm>
            <a:off x="5521828" y="4369444"/>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72" name="Pentagon 171"/>
          <p:cNvSpPr/>
          <p:nvPr/>
        </p:nvSpPr>
        <p:spPr>
          <a:xfrm>
            <a:off x="3509415" y="4344240"/>
            <a:ext cx="503306" cy="30940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3" name="Tekstboks 35"/>
          <p:cNvSpPr txBox="1"/>
          <p:nvPr/>
        </p:nvSpPr>
        <p:spPr>
          <a:xfrm>
            <a:off x="3554742" y="4401993"/>
            <a:ext cx="51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74" name="Flowchart: Decision 173"/>
          <p:cNvSpPr/>
          <p:nvPr/>
        </p:nvSpPr>
        <p:spPr bwMode="auto">
          <a:xfrm>
            <a:off x="3955649" y="4374961"/>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75" name="Flowchart: Decision 174"/>
          <p:cNvSpPr/>
          <p:nvPr/>
        </p:nvSpPr>
        <p:spPr bwMode="auto">
          <a:xfrm>
            <a:off x="5929446" y="4376913"/>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76" name="Isosceles Triangle 175"/>
          <p:cNvSpPr/>
          <p:nvPr/>
        </p:nvSpPr>
        <p:spPr bwMode="auto">
          <a:xfrm>
            <a:off x="3428226" y="4642025"/>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7" name="Pentagon 176"/>
          <p:cNvSpPr/>
          <p:nvPr/>
        </p:nvSpPr>
        <p:spPr>
          <a:xfrm>
            <a:off x="754156" y="4859761"/>
            <a:ext cx="1731709" cy="30107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8" name="Tekstboks 35"/>
          <p:cNvSpPr txBox="1"/>
          <p:nvPr/>
        </p:nvSpPr>
        <p:spPr>
          <a:xfrm>
            <a:off x="837507" y="4901468"/>
            <a:ext cx="171779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Topology</a:t>
            </a:r>
            <a:endParaRPr lang="da-DK" sz="1100" dirty="0">
              <a:solidFill>
                <a:schemeClr val="tx1">
                  <a:lumMod val="65000"/>
                  <a:lumOff val="35000"/>
                </a:schemeClr>
              </a:solidFill>
              <a:latin typeface="+mn-lt"/>
            </a:endParaRPr>
          </a:p>
        </p:txBody>
      </p:sp>
      <p:sp>
        <p:nvSpPr>
          <p:cNvPr id="179" name="Pentagon 178"/>
          <p:cNvSpPr/>
          <p:nvPr/>
        </p:nvSpPr>
        <p:spPr>
          <a:xfrm>
            <a:off x="3499433" y="4842902"/>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0" name="Tekstboks 33"/>
          <p:cNvSpPr txBox="1"/>
          <p:nvPr/>
        </p:nvSpPr>
        <p:spPr>
          <a:xfrm>
            <a:off x="3750785" y="4890057"/>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81" name="Pentagon 180"/>
          <p:cNvSpPr/>
          <p:nvPr/>
        </p:nvSpPr>
        <p:spPr>
          <a:xfrm>
            <a:off x="4936658" y="4847526"/>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2" name="Tekstboks 35"/>
          <p:cNvSpPr txBox="1"/>
          <p:nvPr/>
        </p:nvSpPr>
        <p:spPr>
          <a:xfrm>
            <a:off x="4955531" y="4868107"/>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83" name="Pentagon 182"/>
          <p:cNvSpPr/>
          <p:nvPr/>
        </p:nvSpPr>
        <p:spPr>
          <a:xfrm>
            <a:off x="2535221" y="4842903"/>
            <a:ext cx="834334" cy="32982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4" name="Tekstboks 35"/>
          <p:cNvSpPr txBox="1"/>
          <p:nvPr/>
        </p:nvSpPr>
        <p:spPr>
          <a:xfrm>
            <a:off x="2724861" y="4901196"/>
            <a:ext cx="726721"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85" name="Flowchart: Decision 184"/>
          <p:cNvSpPr/>
          <p:nvPr/>
        </p:nvSpPr>
        <p:spPr bwMode="auto">
          <a:xfrm>
            <a:off x="3389352" y="4873624"/>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86" name="Flowchart: Decision 185"/>
          <p:cNvSpPr/>
          <p:nvPr/>
        </p:nvSpPr>
        <p:spPr bwMode="auto">
          <a:xfrm>
            <a:off x="5363149" y="4875576"/>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87" name="Isosceles Triangle 186"/>
          <p:cNvSpPr/>
          <p:nvPr/>
        </p:nvSpPr>
        <p:spPr bwMode="auto">
          <a:xfrm>
            <a:off x="2545224" y="5118921"/>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0" name="Tekstboks 44"/>
          <p:cNvSpPr txBox="1"/>
          <p:nvPr/>
        </p:nvSpPr>
        <p:spPr>
          <a:xfrm>
            <a:off x="7593226" y="1803813"/>
            <a:ext cx="439544" cy="307777"/>
          </a:xfrm>
          <a:prstGeom prst="rect">
            <a:avLst/>
          </a:prstGeom>
          <a:noFill/>
        </p:spPr>
        <p:txBody>
          <a:bodyPr wrap="none" rtlCol="0">
            <a:spAutoFit/>
          </a:bodyPr>
          <a:lstStyle/>
          <a:p>
            <a:pPr algn="ctr"/>
            <a:r>
              <a:rPr lang="da-DK" sz="1400" dirty="0" err="1" smtClean="0">
                <a:solidFill>
                  <a:schemeClr val="bg1"/>
                </a:solidFill>
              </a:rPr>
              <a:t>Oct</a:t>
            </a:r>
            <a:endParaRPr lang="da-DK" sz="1400" dirty="0">
              <a:solidFill>
                <a:schemeClr val="bg1"/>
              </a:solidFill>
            </a:endParaRPr>
          </a:p>
        </p:txBody>
      </p:sp>
      <p:sp>
        <p:nvSpPr>
          <p:cNvPr id="114" name="Tekstboks 45"/>
          <p:cNvSpPr txBox="1"/>
          <p:nvPr/>
        </p:nvSpPr>
        <p:spPr>
          <a:xfrm>
            <a:off x="6936610" y="1803813"/>
            <a:ext cx="450764" cy="307777"/>
          </a:xfrm>
          <a:prstGeom prst="rect">
            <a:avLst/>
          </a:prstGeom>
          <a:noFill/>
        </p:spPr>
        <p:txBody>
          <a:bodyPr wrap="none" rtlCol="0">
            <a:spAutoFit/>
          </a:bodyPr>
          <a:lstStyle/>
          <a:p>
            <a:pPr algn="ctr"/>
            <a:r>
              <a:rPr lang="da-DK" sz="1400" dirty="0" err="1" smtClean="0">
                <a:solidFill>
                  <a:schemeClr val="bg1"/>
                </a:solidFill>
              </a:rPr>
              <a:t>Sep</a:t>
            </a:r>
            <a:endParaRPr lang="da-DK" sz="1400" dirty="0">
              <a:solidFill>
                <a:schemeClr val="bg1"/>
              </a:solidFill>
            </a:endParaRPr>
          </a:p>
        </p:txBody>
      </p:sp>
      <p:sp>
        <p:nvSpPr>
          <p:cNvPr id="136" name="Tekstboks 46"/>
          <p:cNvSpPr txBox="1"/>
          <p:nvPr/>
        </p:nvSpPr>
        <p:spPr>
          <a:xfrm>
            <a:off x="6286750" y="1803813"/>
            <a:ext cx="468398" cy="307777"/>
          </a:xfrm>
          <a:prstGeom prst="rect">
            <a:avLst/>
          </a:prstGeom>
          <a:noFill/>
        </p:spPr>
        <p:txBody>
          <a:bodyPr wrap="none" rtlCol="0">
            <a:spAutoFit/>
          </a:bodyPr>
          <a:lstStyle/>
          <a:p>
            <a:pPr algn="ctr"/>
            <a:r>
              <a:rPr lang="da-DK" sz="1400" dirty="0" err="1" smtClean="0">
                <a:solidFill>
                  <a:schemeClr val="bg1"/>
                </a:solidFill>
              </a:rPr>
              <a:t>Aug</a:t>
            </a:r>
            <a:endParaRPr lang="da-DK" sz="1400" dirty="0">
              <a:solidFill>
                <a:schemeClr val="bg1"/>
              </a:solidFill>
            </a:endParaRPr>
          </a:p>
        </p:txBody>
      </p:sp>
      <p:sp>
        <p:nvSpPr>
          <p:cNvPr id="137" name="Tekstboks 47"/>
          <p:cNvSpPr txBox="1"/>
          <p:nvPr/>
        </p:nvSpPr>
        <p:spPr>
          <a:xfrm>
            <a:off x="5639862" y="1803813"/>
            <a:ext cx="460382" cy="307777"/>
          </a:xfrm>
          <a:prstGeom prst="rect">
            <a:avLst/>
          </a:prstGeom>
          <a:noFill/>
        </p:spPr>
        <p:txBody>
          <a:bodyPr wrap="none" rtlCol="0">
            <a:spAutoFit/>
          </a:bodyPr>
          <a:lstStyle/>
          <a:p>
            <a:pPr algn="ctr"/>
            <a:r>
              <a:rPr lang="da-DK" sz="1400" dirty="0" err="1" smtClean="0">
                <a:solidFill>
                  <a:schemeClr val="bg1"/>
                </a:solidFill>
              </a:rPr>
              <a:t>July</a:t>
            </a:r>
            <a:endParaRPr lang="da-DK" sz="1400" dirty="0">
              <a:solidFill>
                <a:schemeClr val="bg1"/>
              </a:solidFill>
            </a:endParaRPr>
          </a:p>
        </p:txBody>
      </p:sp>
      <p:sp>
        <p:nvSpPr>
          <p:cNvPr id="138" name="Tekstboks 48"/>
          <p:cNvSpPr txBox="1"/>
          <p:nvPr/>
        </p:nvSpPr>
        <p:spPr>
          <a:xfrm>
            <a:off x="4954874" y="1803813"/>
            <a:ext cx="521297" cy="307777"/>
          </a:xfrm>
          <a:prstGeom prst="rect">
            <a:avLst/>
          </a:prstGeom>
          <a:noFill/>
        </p:spPr>
        <p:txBody>
          <a:bodyPr wrap="none" rtlCol="0">
            <a:spAutoFit/>
          </a:bodyPr>
          <a:lstStyle/>
          <a:p>
            <a:pPr algn="ctr"/>
            <a:r>
              <a:rPr lang="da-DK" sz="1400" dirty="0" smtClean="0">
                <a:solidFill>
                  <a:schemeClr val="bg1"/>
                </a:solidFill>
              </a:rPr>
              <a:t>June</a:t>
            </a:r>
            <a:endParaRPr lang="da-DK" sz="1400" dirty="0">
              <a:solidFill>
                <a:schemeClr val="bg1"/>
              </a:solidFill>
            </a:endParaRPr>
          </a:p>
        </p:txBody>
      </p:sp>
      <p:sp>
        <p:nvSpPr>
          <p:cNvPr id="152" name="Pentagon 151"/>
          <p:cNvSpPr/>
          <p:nvPr/>
        </p:nvSpPr>
        <p:spPr>
          <a:xfrm>
            <a:off x="1884093" y="3842795"/>
            <a:ext cx="840767" cy="323309"/>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3" name="Tekstboks 33"/>
          <p:cNvSpPr txBox="1"/>
          <p:nvPr/>
        </p:nvSpPr>
        <p:spPr>
          <a:xfrm>
            <a:off x="1901470" y="3868371"/>
            <a:ext cx="865943"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Comments</a:t>
            </a:r>
            <a:endParaRPr lang="da-DK" sz="1100" dirty="0">
              <a:solidFill>
                <a:schemeClr val="tx1">
                  <a:lumMod val="65000"/>
                  <a:lumOff val="35000"/>
                </a:schemeClr>
              </a:solidFill>
              <a:latin typeface="+mn-lt"/>
            </a:endParaRPr>
          </a:p>
        </p:txBody>
      </p:sp>
      <p:sp>
        <p:nvSpPr>
          <p:cNvPr id="154" name="Pentagon 153"/>
          <p:cNvSpPr/>
          <p:nvPr/>
        </p:nvSpPr>
        <p:spPr>
          <a:xfrm>
            <a:off x="2753314" y="3847791"/>
            <a:ext cx="459009" cy="30038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5" name="Tekstboks 35"/>
          <p:cNvSpPr txBox="1"/>
          <p:nvPr/>
        </p:nvSpPr>
        <p:spPr>
          <a:xfrm>
            <a:off x="2764792" y="3868371"/>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56" name="Pentagon 155"/>
          <p:cNvSpPr/>
          <p:nvPr/>
        </p:nvSpPr>
        <p:spPr>
          <a:xfrm>
            <a:off x="738529" y="3833225"/>
            <a:ext cx="956581" cy="338417"/>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7" name="Tekstboks 35"/>
          <p:cNvSpPr txBox="1"/>
          <p:nvPr/>
        </p:nvSpPr>
        <p:spPr>
          <a:xfrm>
            <a:off x="761897" y="3859280"/>
            <a:ext cx="102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Document.</a:t>
            </a:r>
            <a:endParaRPr lang="da-DK" sz="1100" dirty="0">
              <a:solidFill>
                <a:schemeClr val="tx1">
                  <a:lumMod val="65000"/>
                  <a:lumOff val="35000"/>
                </a:schemeClr>
              </a:solidFill>
              <a:latin typeface="+mn-lt"/>
            </a:endParaRPr>
          </a:p>
        </p:txBody>
      </p:sp>
      <p:sp>
        <p:nvSpPr>
          <p:cNvPr id="158" name="Flowchart: Decision 157"/>
          <p:cNvSpPr/>
          <p:nvPr/>
        </p:nvSpPr>
        <p:spPr bwMode="auto">
          <a:xfrm>
            <a:off x="1646623" y="3878896"/>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59" name="Flowchart: Decision 158"/>
          <p:cNvSpPr/>
          <p:nvPr/>
        </p:nvSpPr>
        <p:spPr bwMode="auto">
          <a:xfrm>
            <a:off x="3238860" y="3862047"/>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60" name="Tekstboks 33"/>
          <p:cNvSpPr txBox="1"/>
          <p:nvPr/>
        </p:nvSpPr>
        <p:spPr>
          <a:xfrm>
            <a:off x="731168" y="2395218"/>
            <a:ext cx="129715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Done, June 2014.</a:t>
            </a:r>
            <a:endParaRPr lang="da-DK" sz="1100" dirty="0">
              <a:solidFill>
                <a:schemeClr val="tx1">
                  <a:lumMod val="65000"/>
                  <a:lumOff val="35000"/>
                </a:schemeClr>
              </a:solidFill>
              <a:latin typeface="+mn-lt"/>
            </a:endParaRPr>
          </a:p>
        </p:txBody>
      </p:sp>
      <p:sp>
        <p:nvSpPr>
          <p:cNvPr id="188" name="Tekstboks 33"/>
          <p:cNvSpPr txBox="1"/>
          <p:nvPr/>
        </p:nvSpPr>
        <p:spPr>
          <a:xfrm>
            <a:off x="727255" y="2848693"/>
            <a:ext cx="129715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Done, June 2014.</a:t>
            </a:r>
            <a:endParaRPr lang="da-DK" sz="1100" dirty="0">
              <a:solidFill>
                <a:schemeClr val="tx1">
                  <a:lumMod val="65000"/>
                  <a:lumOff val="35000"/>
                </a:schemeClr>
              </a:solidFill>
              <a:latin typeface="+mn-lt"/>
            </a:endParaRPr>
          </a:p>
        </p:txBody>
      </p:sp>
    </p:spTree>
    <p:extLst>
      <p:ext uri="{BB962C8B-B14F-4D97-AF65-F5344CB8AC3E}">
        <p14:creationId xmlns:p14="http://schemas.microsoft.com/office/powerpoint/2010/main" val="53956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16</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3</a:t>
            </a:fld>
            <a:endParaRPr lang="en-US" altLang="ja-JP" sz="110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NSI Sessions @ </a:t>
            </a:r>
            <a:r>
              <a:rPr lang="en-GB" altLang="en-US" sz="3200" dirty="0"/>
              <a:t>GEC22</a:t>
            </a:r>
            <a:endParaRPr lang="en-GB" altLang="en-US" sz="3200" dirty="0" smtClean="0"/>
          </a:p>
        </p:txBody>
      </p:sp>
      <p:graphicFrame>
        <p:nvGraphicFramePr>
          <p:cNvPr id="2" name="Table 1"/>
          <p:cNvGraphicFramePr>
            <a:graphicFrameLocks noGrp="1"/>
          </p:cNvGraphicFramePr>
          <p:nvPr>
            <p:extLst>
              <p:ext uri="{D42A27DB-BD31-4B8C-83A1-F6EECF244321}">
                <p14:modId xmlns:p14="http://schemas.microsoft.com/office/powerpoint/2010/main" val="3770327421"/>
              </p:ext>
            </p:extLst>
          </p:nvPr>
        </p:nvGraphicFramePr>
        <p:xfrm>
          <a:off x="685800" y="2204864"/>
          <a:ext cx="7486650" cy="3085286"/>
        </p:xfrm>
        <a:graphic>
          <a:graphicData uri="http://schemas.openxmlformats.org/drawingml/2006/table">
            <a:tbl>
              <a:tblPr firstRow="1" bandRow="1">
                <a:tableStyleId>{5C22544A-7EE6-4342-B048-85BDC9FD1C3A}</a:tableStyleId>
              </a:tblPr>
              <a:tblGrid>
                <a:gridCol w="2495550"/>
                <a:gridCol w="2495550"/>
                <a:gridCol w="2495550"/>
              </a:tblGrid>
              <a:tr h="453253">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453253">
                <a:tc>
                  <a:txBody>
                    <a:bodyPr/>
                    <a:lstStyle/>
                    <a:p>
                      <a:r>
                        <a:rPr lang="en-GB" sz="1800" b="0" dirty="0" smtClean="0">
                          <a:solidFill>
                            <a:schemeClr val="bg1">
                              <a:lumMod val="65000"/>
                            </a:schemeClr>
                          </a:solidFill>
                        </a:rPr>
                        <a:t>GEC</a:t>
                      </a:r>
                      <a:r>
                        <a:rPr lang="en-GB" sz="1800" b="0" baseline="0" dirty="0" smtClean="0">
                          <a:solidFill>
                            <a:schemeClr val="bg1">
                              <a:lumMod val="65000"/>
                            </a:schemeClr>
                          </a:solidFill>
                        </a:rPr>
                        <a:t> </a:t>
                      </a:r>
                      <a:r>
                        <a:rPr lang="en-GB" sz="1800" b="0" dirty="0" smtClean="0">
                          <a:solidFill>
                            <a:schemeClr val="bg1">
                              <a:lumMod val="65000"/>
                            </a:schemeClr>
                          </a:solidFill>
                        </a:rPr>
                        <a:t>Plenary</a:t>
                      </a:r>
                      <a:endParaRPr lang="en-GB" sz="1800" b="0" dirty="0">
                        <a:solidFill>
                          <a:schemeClr val="bg1">
                            <a:lumMod val="65000"/>
                          </a:schemeClr>
                        </a:solidFill>
                      </a:endParaRPr>
                    </a:p>
                  </a:txBody>
                  <a:tcPr marL="91441" marR="91441" marT="45721" marB="45721"/>
                </a:tc>
                <a:tc>
                  <a:txBody>
                    <a:bodyPr/>
                    <a:lstStyle/>
                    <a:p>
                      <a:r>
                        <a:rPr lang="en-GB" sz="1800" b="0" dirty="0" smtClean="0">
                          <a:solidFill>
                            <a:schemeClr val="bg1">
                              <a:lumMod val="65000"/>
                            </a:schemeClr>
                          </a:solidFill>
                        </a:rPr>
                        <a:t>8:30</a:t>
                      </a:r>
                      <a:r>
                        <a:rPr lang="en-GB" sz="1800" b="0" baseline="0" dirty="0" smtClean="0">
                          <a:solidFill>
                            <a:schemeClr val="bg1">
                              <a:lumMod val="65000"/>
                            </a:schemeClr>
                          </a:solidFill>
                        </a:rPr>
                        <a:t> – 12:30</a:t>
                      </a:r>
                      <a:endParaRPr lang="en-GB" sz="1800" b="0" dirty="0">
                        <a:solidFill>
                          <a:schemeClr val="bg1">
                            <a:lumMod val="65000"/>
                          </a:schemeClr>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bg1">
                              <a:lumMod val="65000"/>
                            </a:schemeClr>
                          </a:solidFill>
                        </a:rPr>
                        <a:t>240 minutes</a:t>
                      </a:r>
                    </a:p>
                  </a:txBody>
                  <a:tcPr marL="91441" marR="91441" marT="45721" marB="45721"/>
                </a:tc>
              </a:tr>
              <a:tr h="453253">
                <a:tc>
                  <a:txBody>
                    <a:bodyPr/>
                    <a:lstStyle/>
                    <a:p>
                      <a:r>
                        <a:rPr lang="en-GB" sz="1800" b="0" dirty="0" smtClean="0">
                          <a:solidFill>
                            <a:schemeClr val="bg1">
                              <a:lumMod val="65000"/>
                            </a:schemeClr>
                          </a:solidFill>
                        </a:rPr>
                        <a:t>Lunch</a:t>
                      </a:r>
                      <a:r>
                        <a:rPr lang="en-GB" sz="1800" b="0" dirty="0" smtClean="0"/>
                        <a:t> </a:t>
                      </a:r>
                      <a:endParaRPr lang="en-GB" sz="1800" b="0" dirty="0"/>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r>
                        <a:rPr lang="en-GB" sz="1800" b="0" dirty="0" smtClean="0"/>
                        <a:t>NSI &amp; GLIF Session 1</a:t>
                      </a:r>
                      <a:endParaRPr lang="en-GB" sz="1800" b="0" dirty="0"/>
                    </a:p>
                  </a:txBody>
                  <a:tcPr marL="91441" marR="91441" marT="45721" marB="45721"/>
                </a:tc>
                <a:tc>
                  <a:txBody>
                    <a:bodyPr/>
                    <a:lstStyle/>
                    <a:p>
                      <a:r>
                        <a:rPr lang="en-GB" sz="1800" b="0" dirty="0" smtClean="0"/>
                        <a:t>13:30 - 15:30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120 minutes</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NSI &amp; GLIF Session 2</a:t>
                      </a:r>
                    </a:p>
                  </a:txBody>
                  <a:tcPr marL="91441" marR="91441" marT="45721" marB="45721"/>
                </a:tc>
                <a:tc>
                  <a:txBody>
                    <a:bodyPr/>
                    <a:lstStyle/>
                    <a:p>
                      <a:r>
                        <a:rPr lang="en-GB" sz="1800" b="0" dirty="0" smtClean="0"/>
                        <a:t>16:00 – 18:00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120 minutes</a:t>
                      </a:r>
                    </a:p>
                  </a:txBody>
                  <a:tcPr marL="91441" marR="91441" marT="45721" marB="45721"/>
                </a:tc>
              </a:tr>
              <a:tr h="453253">
                <a:tc>
                  <a:txBody>
                    <a:bodyPr/>
                    <a:lstStyle/>
                    <a:p>
                      <a:r>
                        <a:rPr lang="en-GB" sz="1800" b="0" dirty="0" smtClean="0"/>
                        <a:t>NSI conference</a:t>
                      </a:r>
                      <a:r>
                        <a:rPr lang="en-GB" sz="1800" b="0" baseline="0" dirty="0" smtClean="0"/>
                        <a:t> dinner</a:t>
                      </a:r>
                      <a:endParaRPr lang="en-GB" sz="1800" b="0" dirty="0"/>
                    </a:p>
                  </a:txBody>
                  <a:tcPr marL="91441" marR="91441" marT="45721" marB="45721"/>
                </a:tc>
                <a:tc>
                  <a:txBody>
                    <a:bodyPr/>
                    <a:lstStyle/>
                    <a:p>
                      <a:r>
                        <a:rPr lang="en-GB" sz="1800" b="0" dirty="0" smtClean="0"/>
                        <a:t>19:30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bl>
          </a:graphicData>
        </a:graphic>
      </p:graphicFrame>
      <p:sp>
        <p:nvSpPr>
          <p:cNvPr id="5" name="Content Placeholder 2"/>
          <p:cNvSpPr>
            <a:spLocks noGrp="1"/>
          </p:cNvSpPr>
          <p:nvPr>
            <p:ph idx="1"/>
          </p:nvPr>
        </p:nvSpPr>
        <p:spPr>
          <a:xfrm>
            <a:off x="688923" y="1323513"/>
            <a:ext cx="4030216" cy="648072"/>
          </a:xfrm>
        </p:spPr>
        <p:txBody>
          <a:bodyPr/>
          <a:lstStyle/>
          <a:p>
            <a:pPr marL="0" indent="0">
              <a:spcBef>
                <a:spcPts val="1800"/>
              </a:spcBef>
              <a:buNone/>
            </a:pPr>
            <a:r>
              <a:rPr lang="en-GB" altLang="en-US" sz="2000" dirty="0" smtClean="0"/>
              <a:t>Wednesday 25</a:t>
            </a:r>
            <a:r>
              <a:rPr lang="en-GB" altLang="en-US" sz="2000" baseline="30000" dirty="0" smtClean="0"/>
              <a:t>th</a:t>
            </a:r>
            <a:r>
              <a:rPr lang="en-GB" altLang="en-US" sz="2000" dirty="0" smtClean="0"/>
              <a:t> March – Location </a:t>
            </a:r>
            <a:r>
              <a:rPr lang="en-GB" altLang="en-US" sz="2000" b="1" dirty="0" smtClean="0"/>
              <a:t>Yorktown room </a:t>
            </a:r>
            <a:r>
              <a:rPr lang="en-GB" altLang="en-US" sz="2800" dirty="0" smtClean="0"/>
              <a:t/>
            </a:r>
            <a:br>
              <a:rPr lang="en-GB" altLang="en-US" sz="2800" dirty="0" smtClean="0"/>
            </a:br>
            <a:endParaRPr lang="en-GB" altLang="en-US" sz="2800" dirty="0" smtClean="0"/>
          </a:p>
          <a:p>
            <a:pPr lvl="1"/>
            <a:endParaRPr lang="en-GB"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988233048"/>
              </p:ext>
            </p:extLst>
          </p:nvPr>
        </p:nvGraphicFramePr>
        <p:xfrm>
          <a:off x="685800" y="2204863"/>
          <a:ext cx="7486650" cy="3725368"/>
        </p:xfrm>
        <a:graphic>
          <a:graphicData uri="http://schemas.openxmlformats.org/drawingml/2006/table">
            <a:tbl>
              <a:tblPr firstRow="1" bandRow="1">
                <a:tableStyleId>{5C22544A-7EE6-4342-B048-85BDC9FD1C3A}</a:tableStyleId>
              </a:tblPr>
              <a:tblGrid>
                <a:gridCol w="3382144"/>
                <a:gridCol w="1608956"/>
                <a:gridCol w="2495550"/>
              </a:tblGrid>
              <a:tr h="453253">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453253">
                <a:tc>
                  <a:txBody>
                    <a:bodyPr/>
                    <a:lstStyle/>
                    <a:p>
                      <a:r>
                        <a:rPr lang="en-GB" sz="1800" b="0" dirty="0" smtClean="0"/>
                        <a:t>NSI &amp; GLIF Session 3</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9:00 - 10:30</a:t>
                      </a:r>
                    </a:p>
                  </a:txBody>
                  <a:tcPr marL="91441" marR="91441" marT="45721" marB="45721"/>
                </a:tc>
                <a:tc>
                  <a:txBody>
                    <a:bodyPr/>
                    <a:lstStyle/>
                    <a:p>
                      <a:r>
                        <a:rPr lang="en-GB" sz="1800" dirty="0" smtClean="0"/>
                        <a:t>90 minutes</a:t>
                      </a:r>
                      <a:endParaRPr lang="en-GB" sz="1800" dirty="0"/>
                    </a:p>
                  </a:txBody>
                  <a:tcPr marL="91441" marR="91441" marT="45721" marB="45721"/>
                </a:tc>
              </a:tr>
              <a:tr h="453253">
                <a:tc>
                  <a:txBody>
                    <a:bodyPr/>
                    <a:lstStyle/>
                    <a:p>
                      <a:r>
                        <a:rPr lang="en-GB" sz="1800" b="0" dirty="0" smtClean="0">
                          <a:solidFill>
                            <a:schemeClr val="bg1">
                              <a:lumMod val="65000"/>
                            </a:schemeClr>
                          </a:solidFill>
                        </a:rPr>
                        <a:t>Coffee break</a:t>
                      </a:r>
                      <a:endParaRPr lang="en-GB" sz="1800" b="0" dirty="0">
                        <a:solidFill>
                          <a:schemeClr val="bg1">
                            <a:lumMod val="65000"/>
                          </a:schemeClr>
                        </a:solidFill>
                      </a:endParaRPr>
                    </a:p>
                  </a:txBody>
                  <a:tcPr marL="91441" marR="91441" marT="45721" marB="45721"/>
                </a:tc>
                <a:tc>
                  <a:txBody>
                    <a:bodyPr/>
                    <a:lstStyle/>
                    <a:p>
                      <a:endParaRPr lang="en-GB" sz="1800" b="0" dirty="0"/>
                    </a:p>
                  </a:txBody>
                  <a:tcPr marL="91441" marR="91441" marT="45721" marB="45721"/>
                </a:tc>
                <a:tc>
                  <a:txBody>
                    <a:bodyPr/>
                    <a:lstStyle/>
                    <a:p>
                      <a:endParaRPr lang="en-GB" sz="1800" dirty="0"/>
                    </a:p>
                  </a:txBody>
                  <a:tcPr marL="91441" marR="91441" marT="45721" marB="45721"/>
                </a:tc>
              </a:tr>
              <a:tr h="453253">
                <a:tc>
                  <a:txBody>
                    <a:bodyPr/>
                    <a:lstStyle/>
                    <a:p>
                      <a:r>
                        <a:rPr lang="en-GB" sz="1800" b="0" dirty="0" smtClean="0"/>
                        <a:t>NSI &amp; GLIF Session 4</a:t>
                      </a:r>
                      <a:endParaRPr lang="en-GB" sz="1800" b="0" dirty="0"/>
                    </a:p>
                  </a:txBody>
                  <a:tcPr marL="91441" marR="91441" marT="45721" marB="45721"/>
                </a:tc>
                <a:tc>
                  <a:txBody>
                    <a:bodyPr/>
                    <a:lstStyle/>
                    <a:p>
                      <a:r>
                        <a:rPr lang="en-GB" sz="1800" b="0" dirty="0" smtClean="0"/>
                        <a:t>11:00 - 12:30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453253">
                <a:tc>
                  <a:txBody>
                    <a:bodyPr/>
                    <a:lstStyle/>
                    <a:p>
                      <a:r>
                        <a:rPr lang="en-GB" sz="1800" b="0" dirty="0" smtClean="0">
                          <a:solidFill>
                            <a:schemeClr val="bg1">
                              <a:lumMod val="65000"/>
                            </a:schemeClr>
                          </a:solidFill>
                        </a:rPr>
                        <a:t>Lunch </a:t>
                      </a:r>
                      <a:endParaRPr lang="en-GB" sz="1800" b="0" dirty="0">
                        <a:solidFill>
                          <a:schemeClr val="bg1">
                            <a:lumMod val="65000"/>
                          </a:schemeClr>
                        </a:solidFill>
                      </a:endParaRP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NSI &amp; GLIF Session 5</a:t>
                      </a:r>
                    </a:p>
                  </a:txBody>
                  <a:tcPr marL="91441" marR="91441" marT="45721" marB="45721"/>
                </a:tc>
                <a:tc>
                  <a:txBody>
                    <a:bodyPr/>
                    <a:lstStyle/>
                    <a:p>
                      <a:r>
                        <a:rPr lang="en-GB" sz="1800" b="0" dirty="0" smtClean="0"/>
                        <a:t>13:00 - 15:30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150 minutes</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GLIF Session 1 (Madison)</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&amp; OGF (Adams)</a:t>
                      </a:r>
                    </a:p>
                  </a:txBody>
                  <a:tcPr marL="91441" marR="91441" marT="45721" marB="45721"/>
                </a:tc>
                <a:tc>
                  <a:txBody>
                    <a:bodyPr/>
                    <a:lstStyle/>
                    <a:p>
                      <a:r>
                        <a:rPr lang="en-GB" sz="1800" b="0" dirty="0" smtClean="0"/>
                        <a:t>16:00 – 18:00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120 minutes</a:t>
                      </a:r>
                    </a:p>
                  </a:txBody>
                  <a:tcPr marL="91441" marR="91441" marT="45721" marB="45721"/>
                </a:tc>
              </a:tr>
            </a:tbl>
          </a:graphicData>
        </a:graphic>
      </p:graphicFrame>
      <p:sp>
        <p:nvSpPr>
          <p:cNvPr id="5" name="Content Placeholder 2"/>
          <p:cNvSpPr>
            <a:spLocks noGrp="1"/>
          </p:cNvSpPr>
          <p:nvPr>
            <p:ph idx="1"/>
          </p:nvPr>
        </p:nvSpPr>
        <p:spPr>
          <a:xfrm>
            <a:off x="685800" y="1314804"/>
            <a:ext cx="7270576" cy="890059"/>
          </a:xfrm>
        </p:spPr>
        <p:txBody>
          <a:bodyPr/>
          <a:lstStyle/>
          <a:p>
            <a:pPr marL="0" indent="0">
              <a:spcBef>
                <a:spcPts val="1800"/>
              </a:spcBef>
              <a:buNone/>
            </a:pPr>
            <a:r>
              <a:rPr lang="en-GB" altLang="en-US" sz="2000" dirty="0" smtClean="0"/>
              <a:t>Thursday 26</a:t>
            </a:r>
            <a:r>
              <a:rPr lang="en-GB" altLang="en-US" sz="2000" baseline="30000" dirty="0" smtClean="0"/>
              <a:t>th</a:t>
            </a:r>
            <a:r>
              <a:rPr lang="en-GB" altLang="en-US" sz="2000" dirty="0" smtClean="0"/>
              <a:t> March</a:t>
            </a:r>
            <a:br>
              <a:rPr lang="en-GB" altLang="en-US" sz="2000" dirty="0" smtClean="0"/>
            </a:br>
            <a:r>
              <a:rPr lang="en-GB" altLang="en-US" sz="2000" dirty="0" smtClean="0"/>
              <a:t>Location    NSI and GLIF: </a:t>
            </a:r>
            <a:r>
              <a:rPr lang="en-GB" altLang="en-US" sz="2000" b="1" dirty="0" smtClean="0"/>
              <a:t>Adams/Madison room</a:t>
            </a:r>
            <a:endParaRPr lang="en-GB" altLang="en-US" sz="2000" dirty="0"/>
          </a:p>
        </p:txBody>
      </p:sp>
      <p:sp>
        <p:nvSpPr>
          <p:cNvPr id="8" name="Rectangle 4"/>
          <p:cNvSpPr>
            <a:spLocks noGrp="1" noChangeArrowheads="1"/>
          </p:cNvSpPr>
          <p:nvPr>
            <p:ph type="title"/>
          </p:nvPr>
        </p:nvSpPr>
        <p:spPr>
          <a:xfrm>
            <a:off x="685800" y="152400"/>
            <a:ext cx="7772400" cy="1143000"/>
          </a:xfrm>
        </p:spPr>
        <p:txBody>
          <a:bodyPr/>
          <a:lstStyle/>
          <a:p>
            <a:pPr marL="381000" indent="-381000" eaLnBrk="1" hangingPunct="1">
              <a:lnSpc>
                <a:spcPct val="80000"/>
              </a:lnSpc>
            </a:pPr>
            <a:r>
              <a:rPr lang="en-GB" altLang="en-US" sz="3200" dirty="0" smtClean="0"/>
              <a:t>NSI Sessions @ </a:t>
            </a:r>
            <a:r>
              <a:rPr lang="en-GB" altLang="en-US" sz="3200" dirty="0"/>
              <a:t>GEC22</a:t>
            </a:r>
            <a:endParaRPr lang="en-GB" altLang="en-US" sz="3200" dirty="0" smtClean="0"/>
          </a:p>
        </p:txBody>
      </p:sp>
    </p:spTree>
    <p:extLst>
      <p:ext uri="{BB962C8B-B14F-4D97-AF65-F5344CB8AC3E}">
        <p14:creationId xmlns:p14="http://schemas.microsoft.com/office/powerpoint/2010/main" val="763001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5</a:t>
            </a:fld>
            <a:endParaRPr lang="en-US" altLang="ja-JP" sz="1100" smtClean="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657657400"/>
              </p:ext>
            </p:extLst>
          </p:nvPr>
        </p:nvGraphicFramePr>
        <p:xfrm>
          <a:off x="685800" y="1989139"/>
          <a:ext cx="7486650" cy="4133344"/>
        </p:xfrm>
        <a:graphic>
          <a:graphicData uri="http://schemas.openxmlformats.org/drawingml/2006/table">
            <a:tbl>
              <a:tblPr firstRow="1" bandRow="1">
                <a:tableStyleId>{5C22544A-7EE6-4342-B048-85BDC9FD1C3A}</a:tableStyleId>
              </a:tblPr>
              <a:tblGrid>
                <a:gridCol w="3598168"/>
                <a:gridCol w="1944216"/>
                <a:gridCol w="1944266"/>
              </a:tblGrid>
              <a:tr h="402418">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617559">
                <a:tc>
                  <a:txBody>
                    <a:bodyPr/>
                    <a:lstStyle/>
                    <a:p>
                      <a:r>
                        <a:rPr lang="en-GB" sz="1800" b="0" dirty="0" smtClean="0"/>
                        <a:t>GLIF Session 2 (Madison)</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&amp; OGF (Adams)</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9:00 - 10:30</a:t>
                      </a:r>
                    </a:p>
                  </a:txBody>
                  <a:tcPr marL="91441" marR="91441" marT="45721" marB="45721"/>
                </a:tc>
                <a:tc>
                  <a:txBody>
                    <a:bodyPr/>
                    <a:lstStyle/>
                    <a:p>
                      <a:r>
                        <a:rPr lang="en-GB" sz="1800" dirty="0" smtClean="0"/>
                        <a:t>90 minutes</a:t>
                      </a:r>
                      <a:endParaRPr lang="en-GB" sz="1800" dirty="0"/>
                    </a:p>
                  </a:txBody>
                  <a:tcPr marL="91441" marR="91441" marT="45721" marB="45721"/>
                </a:tc>
              </a:tr>
              <a:tr h="402418">
                <a:tc>
                  <a:txBody>
                    <a:bodyPr/>
                    <a:lstStyle/>
                    <a:p>
                      <a:r>
                        <a:rPr lang="en-GB" sz="1800" b="0" dirty="0" smtClean="0">
                          <a:solidFill>
                            <a:schemeClr val="bg1">
                              <a:lumMod val="65000"/>
                            </a:schemeClr>
                          </a:solidFill>
                        </a:rPr>
                        <a:t>Coffee break</a:t>
                      </a:r>
                      <a:endParaRPr lang="en-GB" sz="1800" b="0" dirty="0">
                        <a:solidFill>
                          <a:schemeClr val="bg1">
                            <a:lumMod val="65000"/>
                          </a:schemeClr>
                        </a:solidFill>
                      </a:endParaRPr>
                    </a:p>
                  </a:txBody>
                  <a:tcPr marL="91441" marR="91441" marT="45721" marB="45721"/>
                </a:tc>
                <a:tc>
                  <a:txBody>
                    <a:bodyPr/>
                    <a:lstStyle/>
                    <a:p>
                      <a:endParaRPr lang="en-GB" sz="1800" b="0" dirty="0"/>
                    </a:p>
                  </a:txBody>
                  <a:tcPr marL="91441" marR="91441" marT="45721" marB="45721"/>
                </a:tc>
                <a:tc>
                  <a:txBody>
                    <a:bodyPr/>
                    <a:lstStyle/>
                    <a:p>
                      <a:endParaRPr lang="en-GB" sz="1800" dirty="0"/>
                    </a:p>
                  </a:txBody>
                  <a:tcPr marL="91441" marR="91441" marT="45721" marB="45721"/>
                </a:tc>
              </a:tr>
              <a:tr h="617559">
                <a:tc>
                  <a:txBody>
                    <a:bodyPr/>
                    <a:lstStyle/>
                    <a:p>
                      <a:r>
                        <a:rPr lang="en-GB" sz="1800" b="0" dirty="0" smtClean="0"/>
                        <a:t>GLIF Session 3 (Madison)</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&amp; OGF (Adams)</a:t>
                      </a:r>
                      <a:endParaRPr lang="en-GB" sz="1800" b="0" dirty="0"/>
                    </a:p>
                  </a:txBody>
                  <a:tcPr marL="91441" marR="91441" marT="45721" marB="45721"/>
                </a:tc>
                <a:tc>
                  <a:txBody>
                    <a:bodyPr/>
                    <a:lstStyle/>
                    <a:p>
                      <a:r>
                        <a:rPr lang="en-GB" sz="1800" b="0" dirty="0" smtClean="0"/>
                        <a:t>11:00 - 12:30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402418">
                <a:tc>
                  <a:txBody>
                    <a:bodyPr/>
                    <a:lstStyle/>
                    <a:p>
                      <a:r>
                        <a:rPr lang="en-GB" sz="1800" b="0" dirty="0" smtClean="0">
                          <a:solidFill>
                            <a:schemeClr val="bg1">
                              <a:lumMod val="65000"/>
                            </a:schemeClr>
                          </a:solidFill>
                        </a:rPr>
                        <a:t>Lunch </a:t>
                      </a:r>
                      <a:endParaRPr lang="en-GB" sz="1800" b="0" dirty="0">
                        <a:solidFill>
                          <a:schemeClr val="bg1">
                            <a:lumMod val="65000"/>
                          </a:schemeClr>
                        </a:solidFill>
                      </a:endParaRP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024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NSI &amp; GLIF Session 6 (Madison)</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Cloud</a:t>
                      </a:r>
                      <a:r>
                        <a:rPr lang="en-GB" sz="1800" b="0" baseline="0" dirty="0" smtClean="0"/>
                        <a:t> </a:t>
                      </a:r>
                      <a:r>
                        <a:rPr lang="en-GB" sz="1800" b="0" baseline="0" dirty="0" err="1" smtClean="0"/>
                        <a:t>plugfest</a:t>
                      </a:r>
                      <a:r>
                        <a:rPr lang="en-GB" sz="1800" b="0" baseline="0" dirty="0" smtClean="0"/>
                        <a:t> (Adams)</a:t>
                      </a:r>
                      <a:endParaRPr lang="en-GB" sz="1800" b="0" dirty="0" smtClean="0"/>
                    </a:p>
                  </a:txBody>
                  <a:tcPr marL="91441" marR="91441" marT="45721" marB="45721"/>
                </a:tc>
                <a:tc>
                  <a:txBody>
                    <a:bodyPr/>
                    <a:lstStyle/>
                    <a:p>
                      <a:r>
                        <a:rPr lang="en-GB" sz="1800" b="0" dirty="0" smtClean="0"/>
                        <a:t>13:00 - 15:00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150 minutes</a:t>
                      </a:r>
                    </a:p>
                  </a:txBody>
                  <a:tcPr marL="91441" marR="91441" marT="45721" marB="45721"/>
                </a:tc>
              </a:tr>
              <a:tr h="3528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024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GLIF Session 4 (Madison)</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Cloud</a:t>
                      </a:r>
                      <a:r>
                        <a:rPr lang="en-GB" sz="1800" b="0" baseline="0" dirty="0" smtClean="0"/>
                        <a:t> </a:t>
                      </a:r>
                      <a:r>
                        <a:rPr lang="en-GB" sz="1800" b="0" baseline="0" dirty="0" err="1" smtClean="0"/>
                        <a:t>plugfest</a:t>
                      </a:r>
                      <a:r>
                        <a:rPr lang="en-GB" sz="1800" b="0" baseline="0" dirty="0" smtClean="0"/>
                        <a:t> (Adams)</a:t>
                      </a:r>
                      <a:endParaRPr lang="en-GB" sz="1800" b="0" dirty="0"/>
                    </a:p>
                  </a:txBody>
                  <a:tcPr marL="91441" marR="91441" marT="45721" marB="45721"/>
                </a:tc>
                <a:tc>
                  <a:txBody>
                    <a:bodyPr/>
                    <a:lstStyle/>
                    <a:p>
                      <a:r>
                        <a:rPr lang="en-GB" sz="1800" b="0" dirty="0" smtClean="0"/>
                        <a:t>16:00 – 17:00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60 minutes</a:t>
                      </a:r>
                    </a:p>
                  </a:txBody>
                  <a:tcPr marL="91441" marR="91441" marT="45721" marB="45721"/>
                </a:tc>
              </a:tr>
            </a:tbl>
          </a:graphicData>
        </a:graphic>
      </p:graphicFrame>
      <p:sp>
        <p:nvSpPr>
          <p:cNvPr id="5" name="Content Placeholder 2"/>
          <p:cNvSpPr>
            <a:spLocks noGrp="1"/>
          </p:cNvSpPr>
          <p:nvPr>
            <p:ph idx="1"/>
          </p:nvPr>
        </p:nvSpPr>
        <p:spPr>
          <a:xfrm>
            <a:off x="634762" y="1261618"/>
            <a:ext cx="6817558" cy="655213"/>
          </a:xfrm>
        </p:spPr>
        <p:txBody>
          <a:bodyPr/>
          <a:lstStyle/>
          <a:p>
            <a:pPr marL="0" indent="0">
              <a:spcBef>
                <a:spcPts val="1800"/>
              </a:spcBef>
              <a:buNone/>
            </a:pPr>
            <a:r>
              <a:rPr lang="en-GB" altLang="en-US" sz="2000" dirty="0" smtClean="0"/>
              <a:t>Friday 27</a:t>
            </a:r>
            <a:r>
              <a:rPr lang="en-GB" altLang="en-US" sz="2000" baseline="30000" dirty="0" smtClean="0"/>
              <a:t>th</a:t>
            </a:r>
            <a:r>
              <a:rPr lang="en-GB" altLang="en-US" sz="2000" dirty="0" smtClean="0"/>
              <a:t> March </a:t>
            </a:r>
            <a:br>
              <a:rPr lang="en-GB" altLang="en-US" sz="2000" dirty="0" smtClean="0"/>
            </a:br>
            <a:r>
              <a:rPr lang="en-GB" altLang="en-US" sz="1800" dirty="0"/>
              <a:t>Location    </a:t>
            </a:r>
            <a:r>
              <a:rPr lang="en-GB" altLang="en-US" sz="1800" b="1" dirty="0" smtClean="0"/>
              <a:t>Adams and Madison rooms</a:t>
            </a:r>
            <a:endParaRPr lang="en-GB" altLang="en-US" sz="1800" dirty="0" smtClean="0"/>
          </a:p>
        </p:txBody>
      </p:sp>
      <p:sp>
        <p:nvSpPr>
          <p:cNvPr id="7" name="Rectangle 4"/>
          <p:cNvSpPr txBox="1">
            <a:spLocks noChangeArrowheads="1"/>
          </p:cNvSpPr>
          <p:nvPr/>
        </p:nvSpPr>
        <p:spPr bwMode="auto">
          <a:xfrm>
            <a:off x="611560" y="116632"/>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a:lstStyle>
          <a:p>
            <a:pPr marL="381000" indent="-381000" eaLnBrk="1" hangingPunct="1">
              <a:lnSpc>
                <a:spcPct val="80000"/>
              </a:lnSpc>
            </a:pPr>
            <a:r>
              <a:rPr lang="en-GB" altLang="en-US" sz="3200" kern="0" dirty="0" smtClean="0"/>
              <a:t>NSI Sessions @ GEC22</a:t>
            </a:r>
          </a:p>
        </p:txBody>
      </p:sp>
    </p:spTree>
    <p:extLst>
      <p:ext uri="{BB962C8B-B14F-4D97-AF65-F5344CB8AC3E}">
        <p14:creationId xmlns:p14="http://schemas.microsoft.com/office/powerpoint/2010/main" val="4251411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6</a:t>
            </a:fld>
            <a:endParaRPr lang="en-US" altLang="ja-JP" sz="1100" smtClean="0">
              <a:solidFill>
                <a:schemeClr val="bg2"/>
              </a:solidFill>
            </a:endParaRPr>
          </a:p>
        </p:txBody>
      </p:sp>
      <p:sp>
        <p:nvSpPr>
          <p:cNvPr id="11267" name="Content Placeholder 2"/>
          <p:cNvSpPr txBox="1">
            <a:spLocks/>
          </p:cNvSpPr>
          <p:nvPr/>
        </p:nvSpPr>
        <p:spPr bwMode="auto">
          <a:xfrm>
            <a:off x="323528" y="1196752"/>
            <a:ext cx="8681839" cy="54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buNone/>
              <a:defRPr/>
            </a:pPr>
            <a:r>
              <a:rPr lang="en-GB" sz="2000" kern="0" dirty="0">
                <a:latin typeface="Arial" charset="0"/>
              </a:rPr>
              <a:t>Wednesday </a:t>
            </a:r>
            <a:r>
              <a:rPr lang="en-GB" sz="2000" kern="0" dirty="0" smtClean="0">
                <a:latin typeface="Arial" charset="0"/>
              </a:rPr>
              <a:t>13:30, 120 min, Yorktown Room</a:t>
            </a:r>
            <a:br>
              <a:rPr lang="en-GB" sz="2000" kern="0" dirty="0" smtClean="0">
                <a:latin typeface="Arial" charset="0"/>
              </a:rPr>
            </a:br>
            <a:endParaRPr lang="en-GB" sz="1800" kern="0" dirty="0">
              <a:latin typeface="Arial" charset="0"/>
            </a:endParaRPr>
          </a:p>
          <a:p>
            <a:pPr>
              <a:spcBef>
                <a:spcPts val="1800"/>
              </a:spcBef>
              <a:buFont typeface="Arial" panose="020B0604020202020204" pitchFamily="34" charset="0"/>
              <a:buChar char="•"/>
              <a:defRPr/>
            </a:pPr>
            <a:r>
              <a:rPr lang="en-GB" sz="2000" kern="0" dirty="0" smtClean="0">
                <a:latin typeface="Arial" charset="0"/>
              </a:rPr>
              <a:t>Alan Sill to introduce OGF  (30 min)</a:t>
            </a:r>
          </a:p>
          <a:p>
            <a:pPr lvl="1">
              <a:spcBef>
                <a:spcPts val="1800"/>
              </a:spcBef>
              <a:buFont typeface="Arial" panose="020B0604020202020204" pitchFamily="34" charset="0"/>
              <a:buChar char="•"/>
              <a:defRPr/>
            </a:pPr>
            <a:r>
              <a:rPr lang="en-GB" sz="2000" kern="0" dirty="0" smtClean="0">
                <a:latin typeface="Arial" charset="0"/>
              </a:rPr>
              <a:t>Guy </a:t>
            </a:r>
            <a:r>
              <a:rPr lang="en-GB" sz="2000" kern="0" dirty="0">
                <a:latin typeface="Arial" charset="0"/>
              </a:rPr>
              <a:t>to introduce the </a:t>
            </a:r>
            <a:r>
              <a:rPr lang="en-GB" sz="2000" kern="0" dirty="0" smtClean="0">
                <a:latin typeface="Arial" charset="0"/>
              </a:rPr>
              <a:t>NSI </a:t>
            </a:r>
            <a:r>
              <a:rPr lang="en-GB" sz="2000" kern="0" dirty="0">
                <a:latin typeface="Arial" charset="0"/>
              </a:rPr>
              <a:t>working group sessions. NSI update and </a:t>
            </a:r>
            <a:r>
              <a:rPr lang="en-GB" sz="2000" kern="0" dirty="0" smtClean="0">
                <a:latin typeface="Arial" charset="0"/>
              </a:rPr>
              <a:t>roadmap (20 </a:t>
            </a:r>
            <a:r>
              <a:rPr lang="en-GB" sz="2000" kern="0" dirty="0">
                <a:latin typeface="Arial" charset="0"/>
              </a:rPr>
              <a:t>min</a:t>
            </a:r>
            <a:r>
              <a:rPr lang="en-GB" sz="2000" kern="0" dirty="0" smtClean="0">
                <a:latin typeface="Arial" charset="0"/>
              </a:rPr>
              <a:t>)</a:t>
            </a:r>
          </a:p>
          <a:p>
            <a:pPr lvl="1">
              <a:spcBef>
                <a:spcPts val="1800"/>
              </a:spcBef>
              <a:buFont typeface="Arial" panose="020B0604020202020204" pitchFamily="34" charset="0"/>
              <a:buChar char="•"/>
              <a:defRPr/>
            </a:pPr>
            <a:r>
              <a:rPr lang="en-GB" sz="2000" kern="0" dirty="0" smtClean="0">
                <a:latin typeface="Arial" charset="0"/>
              </a:rPr>
              <a:t>Chin to present NSI in a nutshell (20 min)</a:t>
            </a:r>
          </a:p>
          <a:p>
            <a:pPr lvl="0">
              <a:spcBef>
                <a:spcPts val="1800"/>
              </a:spcBef>
            </a:pPr>
            <a:r>
              <a:rPr lang="en-GB" sz="2000" dirty="0"/>
              <a:t>John to present summary of routing policy use cases. (30 min</a:t>
            </a:r>
            <a:r>
              <a:rPr lang="en-GB" sz="2000" dirty="0" smtClean="0"/>
              <a:t>)</a:t>
            </a:r>
          </a:p>
          <a:p>
            <a:pPr>
              <a:spcBef>
                <a:spcPts val="1800"/>
              </a:spcBef>
            </a:pPr>
            <a:r>
              <a:rPr lang="en-GB" sz="2000" dirty="0"/>
              <a:t>Henrik to present an analysis of the problem of applying transit policy when performing end-to-end </a:t>
            </a:r>
            <a:r>
              <a:rPr lang="en-GB" sz="2000" dirty="0" err="1"/>
              <a:t>pathfinding</a:t>
            </a:r>
            <a:r>
              <a:rPr lang="en-GB" sz="2000" dirty="0"/>
              <a:t>. </a:t>
            </a:r>
            <a:r>
              <a:rPr lang="en-GB" sz="2000" dirty="0" smtClean="0"/>
              <a:t>(</a:t>
            </a:r>
            <a:r>
              <a:rPr lang="en-GB" sz="2000" dirty="0"/>
              <a:t>20 min</a:t>
            </a:r>
            <a:r>
              <a:rPr lang="en-GB" sz="2000" dirty="0" smtClean="0"/>
              <a:t>)</a:t>
            </a: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&amp; GLIF Session </a:t>
            </a:r>
            <a:r>
              <a:rPr lang="en-US" sz="3500" kern="0" dirty="0">
                <a:latin typeface="+mj-lt"/>
                <a:ea typeface="+mj-ea"/>
                <a:cs typeface="+mj-cs"/>
              </a:rPr>
              <a:t>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7</a:t>
            </a:fld>
            <a:endParaRPr lang="en-US" altLang="ja-JP" sz="1100" smtClean="0">
              <a:solidFill>
                <a:schemeClr val="bg2"/>
              </a:solidFill>
            </a:endParaRPr>
          </a:p>
        </p:txBody>
      </p:sp>
      <p:sp>
        <p:nvSpPr>
          <p:cNvPr id="3" name="Content Placeholder 2"/>
          <p:cNvSpPr txBox="1">
            <a:spLocks/>
          </p:cNvSpPr>
          <p:nvPr/>
        </p:nvSpPr>
        <p:spPr bwMode="auto">
          <a:xfrm>
            <a:off x="595312" y="1295835"/>
            <a:ext cx="8105775" cy="4680991"/>
          </a:xfrm>
          <a:prstGeom prst="rect">
            <a:avLst/>
          </a:prstGeom>
          <a:noFill/>
          <a:ln w="9525">
            <a:noFill/>
            <a:miter lim="800000"/>
            <a:headEnd/>
            <a:tailEnd/>
          </a:ln>
        </p:spPr>
        <p:txBody>
          <a:bodyPr/>
          <a:lstStyle/>
          <a:p>
            <a:pPr>
              <a:defRPr/>
            </a:pPr>
            <a:r>
              <a:rPr lang="en-GB" sz="2000" kern="0" dirty="0">
                <a:latin typeface="Arial" charset="0"/>
              </a:rPr>
              <a:t>Wednesday </a:t>
            </a:r>
            <a:r>
              <a:rPr lang="en-GB" sz="2000" kern="0" dirty="0" smtClean="0">
                <a:latin typeface="Arial" charset="0"/>
              </a:rPr>
              <a:t>16:00, 120 </a:t>
            </a:r>
            <a:r>
              <a:rPr lang="en-GB" sz="2000" kern="0" dirty="0">
                <a:latin typeface="Arial" charset="0"/>
              </a:rPr>
              <a:t>min, Yorktown Room</a:t>
            </a:r>
          </a:p>
          <a:p>
            <a:pPr marL="342900" lvl="0" indent="-342900">
              <a:spcBef>
                <a:spcPts val="1800"/>
              </a:spcBef>
              <a:buFont typeface="Arial" panose="020B0604020202020204" pitchFamily="34" charset="0"/>
              <a:buChar char="•"/>
            </a:pPr>
            <a:r>
              <a:rPr lang="en-GB" sz="2000" dirty="0" smtClean="0"/>
              <a:t>Henrik</a:t>
            </a:r>
            <a:r>
              <a:rPr lang="en-GB" sz="2000" dirty="0"/>
              <a:t> to present an analysis of the problem of applying transit policy when performing end-to-end </a:t>
            </a:r>
            <a:r>
              <a:rPr lang="en-GB" sz="2000" dirty="0" err="1"/>
              <a:t>pathfinding</a:t>
            </a:r>
            <a:r>
              <a:rPr lang="en-GB" sz="2000" dirty="0"/>
              <a:t>. </a:t>
            </a:r>
            <a:r>
              <a:rPr lang="en-GB" sz="2000" dirty="0" smtClean="0"/>
              <a:t>Continued</a:t>
            </a:r>
            <a:r>
              <a:rPr lang="en-GB" sz="2000" dirty="0"/>
              <a:t/>
            </a:r>
            <a:br>
              <a:rPr lang="en-GB" sz="2000" dirty="0"/>
            </a:br>
            <a:r>
              <a:rPr lang="en-GB" sz="2000" dirty="0" smtClean="0"/>
              <a:t>(50 </a:t>
            </a:r>
            <a:r>
              <a:rPr lang="en-GB" sz="2000" dirty="0"/>
              <a:t>min)</a:t>
            </a:r>
          </a:p>
          <a:p>
            <a:pPr marL="342900" lvl="0" indent="-342900">
              <a:buFont typeface="Arial" panose="020B0604020202020204" pitchFamily="34" charset="0"/>
              <a:buChar char="•"/>
              <a:defRPr/>
            </a:pPr>
            <a:endParaRPr lang="en-GB" sz="2000" dirty="0" smtClean="0"/>
          </a:p>
          <a:p>
            <a:pPr marL="342900" lvl="0" indent="-342900">
              <a:buFont typeface="Arial" panose="020B0604020202020204" pitchFamily="34" charset="0"/>
              <a:buChar char="•"/>
              <a:defRPr/>
            </a:pPr>
            <a:r>
              <a:rPr lang="en-GB" sz="2000" dirty="0" smtClean="0"/>
              <a:t>John </a:t>
            </a:r>
            <a:r>
              <a:rPr lang="en-GB" sz="2000" dirty="0"/>
              <a:t>to present a proposal for full path acknowledgement for policy enforcement. (20 min)</a:t>
            </a: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Professor </a:t>
            </a:r>
            <a:r>
              <a:rPr lang="en-GB" sz="2000" kern="0" dirty="0">
                <a:latin typeface="Arial" charset="0"/>
              </a:rPr>
              <a:t>Gail-</a:t>
            </a:r>
            <a:r>
              <a:rPr lang="en-GB" sz="2000" kern="0" dirty="0" err="1">
                <a:latin typeface="Arial" charset="0"/>
              </a:rPr>
              <a:t>Joon</a:t>
            </a:r>
            <a:r>
              <a:rPr lang="en-GB" sz="2000" kern="0" dirty="0">
                <a:latin typeface="Arial" charset="0"/>
              </a:rPr>
              <a:t> </a:t>
            </a:r>
            <a:r>
              <a:rPr lang="en-GB" sz="2000" kern="0" dirty="0" err="1">
                <a:latin typeface="Arial" charset="0"/>
              </a:rPr>
              <a:t>Ahn</a:t>
            </a:r>
            <a:r>
              <a:rPr lang="en-GB" sz="2000" kern="0" dirty="0">
                <a:latin typeface="Arial" charset="0"/>
              </a:rPr>
              <a:t> to present </a:t>
            </a:r>
            <a:r>
              <a:rPr lang="en-GB" sz="2000" dirty="0"/>
              <a:t>security research models</a:t>
            </a:r>
            <a:r>
              <a:rPr lang="en-GB" sz="2000" kern="0" dirty="0">
                <a:latin typeface="Arial" charset="0"/>
              </a:rPr>
              <a:t/>
            </a:r>
            <a:br>
              <a:rPr lang="en-GB" sz="2000" kern="0" dirty="0">
                <a:latin typeface="Arial" charset="0"/>
              </a:rPr>
            </a:br>
            <a:r>
              <a:rPr lang="en-GB" sz="2000" kern="0" dirty="0">
                <a:latin typeface="Arial" charset="0"/>
              </a:rPr>
              <a:t>(30 min</a:t>
            </a:r>
            <a:r>
              <a:rPr lang="en-GB" sz="2000" kern="0" dirty="0" smtClean="0">
                <a:latin typeface="Arial" charset="0"/>
              </a:rPr>
              <a:t>)</a:t>
            </a: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t>NSI &amp; GLIF </a:t>
            </a:r>
            <a:r>
              <a:rPr lang="en-US" sz="3500" kern="0" dirty="0" smtClean="0">
                <a:latin typeface="+mj-lt"/>
                <a:ea typeface="+mj-ea"/>
                <a:cs typeface="+mj-cs"/>
              </a:rPr>
              <a:t>Session 2</a:t>
            </a:r>
            <a:endParaRPr lang="en-US" sz="3500" kern="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8</a:t>
            </a:fld>
            <a:endParaRPr lang="en-US" altLang="ja-JP" sz="1100" smtClean="0">
              <a:solidFill>
                <a:schemeClr val="bg2"/>
              </a:solidFill>
            </a:endParaRPr>
          </a:p>
        </p:txBody>
      </p:sp>
      <p:sp>
        <p:nvSpPr>
          <p:cNvPr id="13315" name="Content Placeholder 2"/>
          <p:cNvSpPr txBox="1">
            <a:spLocks/>
          </p:cNvSpPr>
          <p:nvPr/>
        </p:nvSpPr>
        <p:spPr bwMode="auto">
          <a:xfrm>
            <a:off x="395536" y="1277155"/>
            <a:ext cx="7819975" cy="8374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600"/>
              </a:spcBef>
              <a:buClrTx/>
              <a:buNone/>
            </a:pPr>
            <a:r>
              <a:rPr lang="en-GB" altLang="en-US" sz="2000" dirty="0" smtClean="0"/>
              <a:t>Time: </a:t>
            </a:r>
            <a:r>
              <a:rPr lang="en-GB" altLang="en-US" sz="2000" dirty="0" smtClean="0"/>
              <a:t>18:30 </a:t>
            </a:r>
            <a:r>
              <a:rPr lang="en-GB" altLang="en-US" sz="2000" dirty="0" smtClean="0"/>
              <a:t>Wednesday </a:t>
            </a:r>
            <a:r>
              <a:rPr lang="en-GB" altLang="en-US" sz="2000" dirty="0" smtClean="0"/>
              <a:t>25</a:t>
            </a:r>
            <a:r>
              <a:rPr lang="en-GB" altLang="en-US" sz="2000" baseline="30000" dirty="0" smtClean="0"/>
              <a:t>th</a:t>
            </a:r>
            <a:r>
              <a:rPr lang="en-GB" altLang="en-US" sz="2000" dirty="0" smtClean="0"/>
              <a:t>   Location</a:t>
            </a:r>
            <a:r>
              <a:rPr lang="en-GB" altLang="en-US" sz="2000" dirty="0" smtClean="0"/>
              <a:t>:  </a:t>
            </a:r>
            <a:r>
              <a:rPr lang="en-GB" altLang="en-US" sz="2000" dirty="0" smtClean="0"/>
              <a:t>Ted’s </a:t>
            </a:r>
            <a:r>
              <a:rPr lang="en-GB" altLang="en-US" sz="2000" dirty="0" err="1" smtClean="0"/>
              <a:t>Montanna</a:t>
            </a:r>
            <a:r>
              <a:rPr lang="en-GB" altLang="en-US" sz="2000" dirty="0" smtClean="0"/>
              <a:t> Grill</a:t>
            </a:r>
            <a:endParaRPr lang="en-GB" altLang="en-US" sz="2000" dirty="0" smtClean="0"/>
          </a:p>
          <a:p>
            <a:pPr marL="0" indent="0">
              <a:spcBef>
                <a:spcPts val="600"/>
              </a:spcBef>
              <a:buClrTx/>
              <a:buNone/>
            </a:pPr>
            <a:r>
              <a:rPr lang="en-GB" altLang="en-US" sz="2000" dirty="0" smtClean="0">
                <a:hlinkClick r:id="rId2"/>
              </a:rPr>
              <a:t>www.tedsmontanagrill.com</a:t>
            </a:r>
            <a:endParaRPr lang="en-GB" altLang="en-US" sz="2000" dirty="0" smtClean="0"/>
          </a:p>
          <a:p>
            <a:pPr marL="0" indent="0">
              <a:spcBef>
                <a:spcPts val="1800"/>
              </a:spcBef>
              <a:buClrTx/>
              <a:buNone/>
            </a:pPr>
            <a:endParaRPr lang="en-GB" altLang="en-US" sz="2400" dirty="0" smtClean="0"/>
          </a:p>
          <a:p>
            <a:pPr>
              <a:spcBef>
                <a:spcPts val="1800"/>
              </a:spcBef>
              <a:buClrTx/>
              <a:buFont typeface="Arial" panose="020B0604020202020204" pitchFamily="34" charset="0"/>
              <a:buChar char="•"/>
            </a:pPr>
            <a:endParaRPr lang="en-GB" altLang="en-US" sz="24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a:t>
            </a:r>
            <a:r>
              <a:rPr lang="en-US" sz="3500" kern="0" dirty="0" smtClean="0">
                <a:latin typeface="+mj-lt"/>
                <a:ea typeface="+mj-ea"/>
                <a:cs typeface="+mj-cs"/>
              </a:rPr>
              <a:t>Dinner</a:t>
            </a:r>
            <a:endParaRPr lang="en-US" sz="3500" kern="0" dirty="0">
              <a:latin typeface="+mj-lt"/>
              <a:ea typeface="+mj-ea"/>
              <a:cs typeface="+mj-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100824"/>
            <a:ext cx="6725702" cy="4743389"/>
          </a:xfrm>
          <a:prstGeom prst="rect">
            <a:avLst/>
          </a:prstGeom>
        </p:spPr>
      </p:pic>
    </p:spTree>
    <p:extLst>
      <p:ext uri="{BB962C8B-B14F-4D97-AF65-F5344CB8AC3E}">
        <p14:creationId xmlns:p14="http://schemas.microsoft.com/office/powerpoint/2010/main" val="1055849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DFC8308-0AEA-4B3C-82E2-A32216F6CC9B}"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3" name="Content Placeholder 2"/>
          <p:cNvSpPr txBox="1">
            <a:spLocks/>
          </p:cNvSpPr>
          <p:nvPr/>
        </p:nvSpPr>
        <p:spPr bwMode="auto">
          <a:xfrm>
            <a:off x="685800" y="1360240"/>
            <a:ext cx="8105775" cy="5040560"/>
          </a:xfrm>
          <a:prstGeom prst="rect">
            <a:avLst/>
          </a:prstGeom>
          <a:noFill/>
          <a:ln w="9525">
            <a:noFill/>
            <a:miter lim="800000"/>
            <a:headEnd/>
            <a:tailEnd/>
          </a:ln>
        </p:spPr>
        <p:txBody>
          <a:bodyPr/>
          <a:lstStyle/>
          <a:p>
            <a:pPr defTabSz="457200" eaLnBrk="1" hangingPunct="1">
              <a:lnSpc>
                <a:spcPct val="90000"/>
              </a:lnSpc>
              <a:spcBef>
                <a:spcPts val="2400"/>
              </a:spcBef>
              <a:buClr>
                <a:schemeClr val="accent2"/>
              </a:buClr>
              <a:defRPr/>
            </a:pPr>
            <a:r>
              <a:rPr lang="en-GB" sz="2000" kern="0" dirty="0" smtClean="0">
                <a:latin typeface="Arial" charset="0"/>
              </a:rPr>
              <a:t>Thursday 9:00, 90 min, Madison/Adams room</a:t>
            </a: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smtClean="0">
                <a:latin typeface="Arial" charset="0"/>
              </a:rPr>
              <a:t>John </a:t>
            </a:r>
            <a:r>
              <a:rPr lang="en-GB" sz="2000" kern="0" dirty="0">
                <a:latin typeface="Arial" charset="0"/>
              </a:rPr>
              <a:t>to present an overview of how to handle our users’ security requirements. </a:t>
            </a:r>
            <a:r>
              <a:rPr lang="en-GB" sz="2000" kern="0" dirty="0" smtClean="0">
                <a:latin typeface="Arial" charset="0"/>
              </a:rPr>
              <a:t>Hans </a:t>
            </a:r>
            <a:r>
              <a:rPr lang="en-GB" sz="2000" kern="0" dirty="0">
                <a:latin typeface="Arial" charset="0"/>
              </a:rPr>
              <a:t>to provide a refresher and update on the status of the NSI AA proposal  </a:t>
            </a:r>
            <a:r>
              <a:rPr lang="en-GB" sz="2000" kern="0" dirty="0" smtClean="0">
                <a:latin typeface="Arial" charset="0"/>
              </a:rPr>
              <a:t>(30 </a:t>
            </a:r>
            <a:r>
              <a:rPr lang="en-GB" sz="2000" kern="0" dirty="0">
                <a:latin typeface="Arial" charset="0"/>
              </a:rPr>
              <a:t>min)</a:t>
            </a: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smtClean="0">
                <a:latin typeface="Arial" charset="0"/>
              </a:rPr>
              <a:t>Stephen </a:t>
            </a:r>
            <a:r>
              <a:rPr lang="en-GB" sz="2000" kern="0" dirty="0">
                <a:latin typeface="Arial" charset="0"/>
              </a:rPr>
              <a:t>Schwab to present the ABAC security model </a:t>
            </a:r>
            <a:br>
              <a:rPr lang="en-GB" sz="2000" kern="0" dirty="0">
                <a:latin typeface="Arial" charset="0"/>
              </a:rPr>
            </a:br>
            <a:r>
              <a:rPr lang="en-GB" sz="2000" kern="0" dirty="0">
                <a:latin typeface="Arial" charset="0"/>
              </a:rPr>
              <a:t>(30 </a:t>
            </a:r>
            <a:r>
              <a:rPr lang="en-GB" sz="2000" kern="0" dirty="0" smtClean="0">
                <a:latin typeface="Arial" charset="0"/>
              </a:rPr>
              <a:t>min)</a:t>
            </a: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a:latin typeface="Arial" charset="0"/>
              </a:rPr>
              <a:t>Umar </a:t>
            </a:r>
            <a:r>
              <a:rPr lang="en-GB" sz="2000" kern="0" dirty="0" err="1">
                <a:latin typeface="Arial" charset="0"/>
              </a:rPr>
              <a:t>Toseef</a:t>
            </a:r>
            <a:r>
              <a:rPr lang="en-GB" sz="2000" kern="0" dirty="0">
                <a:latin typeface="Arial" charset="0"/>
              </a:rPr>
              <a:t> from EICT to introduce FELIX AAA  (remote presentation)</a:t>
            </a:r>
            <a:br>
              <a:rPr lang="en-GB" sz="2000" kern="0" dirty="0">
                <a:latin typeface="Arial" charset="0"/>
              </a:rPr>
            </a:br>
            <a:r>
              <a:rPr lang="en-GB" sz="2000" kern="0" dirty="0">
                <a:latin typeface="Arial" charset="0"/>
              </a:rPr>
              <a:t>(30 min)</a:t>
            </a:r>
          </a:p>
          <a:p>
            <a:pPr marL="342900" indent="-342900" defTabSz="457200" eaLnBrk="1" hangingPunct="1">
              <a:lnSpc>
                <a:spcPct val="90000"/>
              </a:lnSpc>
              <a:spcBef>
                <a:spcPts val="2400"/>
              </a:spcBef>
              <a:buClr>
                <a:schemeClr val="accent2"/>
              </a:buClr>
              <a:buFont typeface="Times" pitchFamily="18" charset="0"/>
              <a:buChar char="•"/>
              <a:defRPr/>
            </a:pPr>
            <a:endParaRPr lang="en-GB" sz="2000" kern="0" dirty="0" smtClean="0">
              <a:latin typeface="Arial" charset="0"/>
            </a:endParaRPr>
          </a:p>
          <a:p>
            <a:pPr marL="342900" indent="-342900" defTabSz="457200" eaLnBrk="1" hangingPunct="1">
              <a:lnSpc>
                <a:spcPct val="90000"/>
              </a:lnSpc>
              <a:spcBef>
                <a:spcPts val="2400"/>
              </a:spcBef>
              <a:buClr>
                <a:schemeClr val="accent2"/>
              </a:buClr>
              <a:buFont typeface="Times" pitchFamily="18" charset="0"/>
              <a:buChar char="•"/>
              <a:defRPr/>
            </a:pPr>
            <a:endParaRPr lang="en-GB" sz="2000" kern="0" dirty="0">
              <a:latin typeface="Arial" charset="0"/>
            </a:endParaRPr>
          </a:p>
          <a:p>
            <a:pPr marL="342900" indent="-342900" defTabSz="457200" eaLnBrk="1" hangingPunct="1">
              <a:lnSpc>
                <a:spcPct val="90000"/>
              </a:lnSpc>
              <a:spcBef>
                <a:spcPts val="2400"/>
              </a:spcBef>
              <a:buClr>
                <a:schemeClr val="accent2"/>
              </a:buClr>
              <a:buFont typeface="Times" pitchFamily="18" charset="0"/>
              <a:buChar char="•"/>
              <a:defRPr/>
            </a:pPr>
            <a:endParaRPr lang="en-GB" sz="2000" kern="0" dirty="0" smtClean="0">
              <a:latin typeface="Arial" charset="0"/>
            </a:endParaRPr>
          </a:p>
          <a:p>
            <a:pPr marL="342900" indent="-342900" defTabSz="457200" eaLnBrk="1" hangingPunct="1">
              <a:lnSpc>
                <a:spcPct val="90000"/>
              </a:lnSpc>
              <a:spcBef>
                <a:spcPts val="2400"/>
              </a:spcBef>
              <a:buClr>
                <a:schemeClr val="accent2"/>
              </a:buClr>
              <a:buFont typeface="Times" pitchFamily="18" charset="0"/>
              <a:buChar char="•"/>
              <a:defRPr/>
            </a:pPr>
            <a:endParaRPr lang="en-GB" sz="2000" kern="0" dirty="0">
              <a:latin typeface="Arial" charset="0"/>
            </a:endParaRPr>
          </a:p>
          <a:p>
            <a:pPr marL="342900" indent="-342900" defTabSz="457200" eaLnBrk="1" hangingPunct="1">
              <a:lnSpc>
                <a:spcPct val="90000"/>
              </a:lnSpc>
              <a:spcBef>
                <a:spcPts val="18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ts val="1800"/>
              </a:spcBef>
              <a:buClr>
                <a:schemeClr val="accent2"/>
              </a:buClr>
              <a:defRPr/>
            </a:pPr>
            <a:endParaRPr lang="en-GB" kern="0" dirty="0" smtClean="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t>NSI &amp; GLIF </a:t>
            </a:r>
            <a:r>
              <a:rPr lang="en-US" sz="3500" kern="0" dirty="0" smtClean="0">
                <a:latin typeface="+mj-lt"/>
                <a:ea typeface="+mj-ea"/>
                <a:cs typeface="+mj-cs"/>
              </a:rPr>
              <a:t>Session </a:t>
            </a:r>
            <a:r>
              <a:rPr lang="en-US" sz="3500" kern="0" dirty="0">
                <a:latin typeface="+mj-lt"/>
                <a:ea typeface="+mj-ea"/>
                <a:cs typeface="+mj-cs"/>
              </a:rPr>
              <a:t>3</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8881</TotalTime>
  <Words>1134</Words>
  <Application>Microsoft Office PowerPoint</Application>
  <PresentationFormat>On-screen Show (4:3)</PresentationFormat>
  <Paragraphs>443</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ＭＳ Ｐゴシック</vt:lpstr>
      <vt:lpstr>Arial</vt:lpstr>
      <vt:lpstr>Arial Narrow</vt:lpstr>
      <vt:lpstr>Calibri</vt:lpstr>
      <vt:lpstr>Times</vt:lpstr>
      <vt:lpstr>Verdana</vt:lpstr>
      <vt:lpstr>OGF PowerPoint Template v1.5</vt:lpstr>
      <vt:lpstr>Network Services Interface</vt:lpstr>
      <vt:lpstr>OGF IPR Policies Apply</vt:lpstr>
      <vt:lpstr>NSI Sessions @ GEC22</vt:lpstr>
      <vt:lpstr>NSI Sessions @ GEC22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NSI Roadmap</vt:lpstr>
      <vt:lpstr>NSI roadmap</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518</cp:revision>
  <cp:lastPrinted>2006-08-17T17:55:00Z</cp:lastPrinted>
  <dcterms:created xsi:type="dcterms:W3CDTF">2009-03-03T10:05:42Z</dcterms:created>
  <dcterms:modified xsi:type="dcterms:W3CDTF">2015-03-25T21:36:43Z</dcterms:modified>
</cp:coreProperties>
</file>