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17" r:id="rId1"/>
    <p:sldMasterId id="2147484143" r:id="rId2"/>
    <p:sldMasterId id="2147484202" r:id="rId3"/>
    <p:sldMasterId id="2147484214" r:id="rId4"/>
    <p:sldMasterId id="2147484227" r:id="rId5"/>
    <p:sldMasterId id="2147484239" r:id="rId6"/>
  </p:sldMasterIdLst>
  <p:notesMasterIdLst>
    <p:notesMasterId r:id="rId35"/>
  </p:notesMasterIdLst>
  <p:handoutMasterIdLst>
    <p:handoutMasterId r:id="rId36"/>
  </p:handoutMasterIdLst>
  <p:sldIdLst>
    <p:sldId id="329" r:id="rId7"/>
    <p:sldId id="521" r:id="rId8"/>
    <p:sldId id="524" r:id="rId9"/>
    <p:sldId id="526" r:id="rId10"/>
    <p:sldId id="525" r:id="rId11"/>
    <p:sldId id="527" r:id="rId12"/>
    <p:sldId id="494" r:id="rId13"/>
    <p:sldId id="506" r:id="rId14"/>
    <p:sldId id="498" r:id="rId15"/>
    <p:sldId id="496" r:id="rId16"/>
    <p:sldId id="528" r:id="rId17"/>
    <p:sldId id="529" r:id="rId18"/>
    <p:sldId id="499" r:id="rId19"/>
    <p:sldId id="500" r:id="rId20"/>
    <p:sldId id="501" r:id="rId21"/>
    <p:sldId id="502" r:id="rId22"/>
    <p:sldId id="503" r:id="rId23"/>
    <p:sldId id="504" r:id="rId24"/>
    <p:sldId id="509" r:id="rId25"/>
    <p:sldId id="515" r:id="rId26"/>
    <p:sldId id="530" r:id="rId27"/>
    <p:sldId id="510" r:id="rId28"/>
    <p:sldId id="495" r:id="rId29"/>
    <p:sldId id="438" r:id="rId30"/>
    <p:sldId id="514" r:id="rId31"/>
    <p:sldId id="518" r:id="rId32"/>
    <p:sldId id="520" r:id="rId33"/>
    <p:sldId id="533" r:id="rId34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E58FF"/>
    <a:srgbClr val="009900"/>
    <a:srgbClr val="00CC00"/>
    <a:srgbClr val="5DAD41"/>
    <a:srgbClr val="99FF66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5574" autoAdjust="0"/>
  </p:normalViewPr>
  <p:slideViewPr>
    <p:cSldViewPr>
      <p:cViewPr varScale="1">
        <p:scale>
          <a:sx n="84" d="100"/>
          <a:sy n="84" d="100"/>
        </p:scale>
        <p:origin x="-1080" y="-84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91C4D47-CB65-4A90-8E66-479A95CF631A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FEC8C71-BE97-4E04-871A-AC86CDB2F19B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ea typeface="ＭＳ Ｐゴシック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5BE01-9952-41E3-B3D7-670909068630}" type="slidenum">
              <a:rPr lang="en-US" altLang="ja-JP">
                <a:solidFill>
                  <a:srgbClr val="000000"/>
                </a:solidFill>
              </a:rPr>
              <a:pPr/>
              <a:t>5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13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14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15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16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17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>
                <a:solidFill>
                  <a:prstClr val="black"/>
                </a:solidFill>
              </a:rPr>
              <a:pPr/>
              <a:t>18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</a:rPr>
              <a:pPr/>
              <a:t>20</a:t>
            </a:fld>
            <a:endParaRPr lang="ja-JP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89373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328789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493279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25066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200828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2251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351731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011957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923436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562445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21/03/2013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7353805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60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rPr>
              <a:t>© 2007 Open Grid Forum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2298277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7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4CA92-19F1-40D2-96C3-EB96247C6C59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3100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/>
              <a:t>21/03/2013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7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4CA92-19F1-40D2-96C3-EB96247C6C59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3100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8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F3795C-D21D-45A1-8256-9C5BCA6BD54C}" type="slidenum">
              <a:rPr kumimoji="1" lang="en-US" altLang="ja-JP" sz="1400">
                <a:solidFill>
                  <a:prstClr val="black"/>
                </a:solidFill>
                <a:latin typeface="Verdana"/>
                <a:ea typeface="ＭＳ Ｐゴシック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&lt;#&gt;</a:t>
            </a:fld>
            <a:endParaRPr kumimoji="1" lang="en-US" altLang="ja-JP" sz="1400">
              <a:solidFill>
                <a:prstClr val="black"/>
              </a:solidFill>
              <a:latin typeface="Verdana"/>
              <a:ea typeface="ＭＳ Ｐゴシック"/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28775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altLang="ja-JP" dirty="0" smtClean="0"/>
              <a:t>Network Services Interface</a:t>
            </a:r>
            <a:br>
              <a:rPr lang="en-US" altLang="ja-JP" dirty="0" smtClean="0"/>
            </a:br>
            <a:r>
              <a:rPr lang="en-US" altLang="ja-JP" sz="2400" dirty="0" smtClean="0"/>
              <a:t>An Interface for Requesting Dynamic Inter-datacenter Networks</a:t>
            </a:r>
          </a:p>
        </p:txBody>
      </p:sp>
      <p:sp>
        <p:nvSpPr>
          <p:cNvPr id="4099" name="サブタイトル 2"/>
          <p:cNvSpPr>
            <a:spLocks noGrp="1"/>
          </p:cNvSpPr>
          <p:nvPr>
            <p:ph type="subTitle" idx="1"/>
          </p:nvPr>
        </p:nvSpPr>
        <p:spPr>
          <a:xfrm>
            <a:off x="1000125" y="3789040"/>
            <a:ext cx="7143750" cy="2351088"/>
          </a:xfrm>
        </p:spPr>
        <p:txBody>
          <a:bodyPr/>
          <a:lstStyle/>
          <a:p>
            <a:r>
              <a:rPr lang="en-US" altLang="ja-JP" dirty="0" smtClean="0"/>
              <a:t>Tomohiro </a:t>
            </a:r>
            <a:r>
              <a:rPr lang="en-US" altLang="ja-JP" dirty="0" err="1" smtClean="0"/>
              <a:t>Kudoh</a:t>
            </a:r>
            <a:r>
              <a:rPr lang="en-US" altLang="ja-JP" dirty="0" smtClean="0"/>
              <a:t> (AIST)</a:t>
            </a:r>
          </a:p>
          <a:p>
            <a:r>
              <a:rPr lang="en-US" altLang="ja-JP" dirty="0" smtClean="0"/>
              <a:t>Guy Roberts (DANTE)</a:t>
            </a:r>
          </a:p>
          <a:p>
            <a:r>
              <a:rPr lang="en-US" altLang="ja-JP" dirty="0" err="1" smtClean="0"/>
              <a:t>Inder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Monga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ESnet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(OGF NSI-WG co-chairs)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Two-phase reserve/modify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sz="2000" dirty="0" smtClean="0"/>
              <a:t>NSI is an </a:t>
            </a:r>
            <a:r>
              <a:rPr lang="en-US" altLang="ja-JP" sz="2000" dirty="0" smtClean="0">
                <a:solidFill>
                  <a:srgbClr val="FF0000"/>
                </a:solidFill>
              </a:rPr>
              <a:t>advance-reservation </a:t>
            </a:r>
            <a:r>
              <a:rPr lang="en-US" altLang="ja-JP" sz="2000" dirty="0" smtClean="0"/>
              <a:t>based protocol</a:t>
            </a:r>
          </a:p>
          <a:p>
            <a:pPr lvl="1"/>
            <a:r>
              <a:rPr lang="en-US" altLang="ja-JP" sz="2000" dirty="0" smtClean="0"/>
              <a:t>A reservation of a connection has properties such:</a:t>
            </a:r>
          </a:p>
          <a:p>
            <a:pPr lvl="2"/>
            <a:r>
              <a:rPr lang="en-US" altLang="ja-JP" sz="1800" dirty="0" smtClean="0"/>
              <a:t>A-point, Z-point (mandatory)</a:t>
            </a:r>
          </a:p>
          <a:p>
            <a:pPr lvl="2"/>
            <a:r>
              <a:rPr lang="en-US" altLang="ja-JP" sz="1800" dirty="0" smtClean="0"/>
              <a:t>Start-time, End-time (mandatory)</a:t>
            </a:r>
          </a:p>
          <a:p>
            <a:pPr lvl="2"/>
            <a:r>
              <a:rPr lang="en-US" altLang="ja-JP" sz="1800" dirty="0" smtClean="0"/>
              <a:t>Bandwidth, Labels (optional)</a:t>
            </a:r>
          </a:p>
          <a:p>
            <a:r>
              <a:rPr lang="en-US" altLang="ja-JP" sz="2000" dirty="0" smtClean="0"/>
              <a:t>A reservation is made in </a:t>
            </a:r>
            <a:r>
              <a:rPr lang="en-US" altLang="ja-JP" sz="2000" dirty="0" smtClean="0">
                <a:solidFill>
                  <a:srgbClr val="FF0000"/>
                </a:solidFill>
              </a:rPr>
              <a:t>two-phase</a:t>
            </a:r>
          </a:p>
          <a:p>
            <a:pPr lvl="1"/>
            <a:r>
              <a:rPr lang="en-US" altLang="ja-JP" sz="2000" dirty="0" smtClean="0"/>
              <a:t>First phase: availability is checked, if available resources are held</a:t>
            </a:r>
          </a:p>
          <a:p>
            <a:pPr lvl="1"/>
            <a:r>
              <a:rPr lang="en-US" altLang="ja-JP" sz="2000" dirty="0" smtClean="0"/>
              <a:t>Second phase: the requester either commit or abort a held reservation</a:t>
            </a:r>
          </a:p>
          <a:p>
            <a:pPr lvl="1"/>
            <a:r>
              <a:rPr lang="en-US" altLang="ja-JP" sz="2000" dirty="0" smtClean="0">
                <a:solidFill>
                  <a:srgbClr val="FF0000"/>
                </a:solidFill>
              </a:rPr>
              <a:t>Two-phase is convenient when a requester requests resources from multiple providers, including other resources such as computers and storages</a:t>
            </a:r>
          </a:p>
          <a:p>
            <a:pPr lvl="1"/>
            <a:r>
              <a:rPr lang="en-US" altLang="ja-JP" sz="2000" dirty="0" smtClean="0"/>
              <a:t>Timeout: If a requester does not commit a held reservation for a certain period of time, a provider can timeout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Modification</a:t>
            </a:r>
            <a:r>
              <a:rPr lang="en-US" altLang="ja-JP" sz="2000" dirty="0" smtClean="0"/>
              <a:t> of a reservation is supported.</a:t>
            </a:r>
          </a:p>
          <a:p>
            <a:pPr lvl="1"/>
            <a:r>
              <a:rPr lang="en-US" altLang="ja-JP" sz="2000" dirty="0" smtClean="0"/>
              <a:t>Currently, modification of </a:t>
            </a:r>
            <a:r>
              <a:rPr lang="en-US" altLang="ja-JP" sz="2000" dirty="0" err="1" smtClean="0"/>
              <a:t>start_time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end_time</a:t>
            </a:r>
            <a:r>
              <a:rPr lang="en-US" altLang="ja-JP" sz="2000" dirty="0" smtClean="0"/>
              <a:t> and bandwidth are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Reservation, Provisioning and Activation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1872208" cy="15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1607050" cy="111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107504" y="26369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Reservation State Machine</a:t>
            </a:r>
            <a:endParaRPr kumimoji="1" lang="ja-JP" altLang="en-US" sz="1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3290" y="450912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Provision State Machine</a:t>
            </a:r>
            <a:endParaRPr kumimoji="1" lang="ja-JP" altLang="en-US" sz="18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1916832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Committed</a:t>
            </a:r>
          </a:p>
          <a:p>
            <a:pPr algn="ctr"/>
            <a:r>
              <a:rPr kumimoji="1" lang="en-US" altLang="ja-JP" sz="2000" dirty="0" smtClean="0"/>
              <a:t>Reservation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79912" y="3645024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Provisioned</a:t>
            </a:r>
          </a:p>
          <a:p>
            <a:pPr algn="ctr"/>
            <a:r>
              <a:rPr kumimoji="1" lang="en-US" altLang="ja-JP" sz="2000" dirty="0" smtClean="0"/>
              <a:t>/Scheduled</a:t>
            </a:r>
          </a:p>
        </p:txBody>
      </p:sp>
      <p:sp>
        <p:nvSpPr>
          <p:cNvPr id="12" name="右矢印 11"/>
          <p:cNvSpPr/>
          <p:nvPr/>
        </p:nvSpPr>
        <p:spPr>
          <a:xfrm>
            <a:off x="2987824" y="213285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298782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23"/>
          <p:cNvGrpSpPr/>
          <p:nvPr/>
        </p:nvGrpSpPr>
        <p:grpSpPr>
          <a:xfrm>
            <a:off x="395536" y="5085184"/>
            <a:ext cx="1008112" cy="1008112"/>
            <a:chOff x="3347864" y="5085184"/>
            <a:chExt cx="1008112" cy="1008112"/>
          </a:xfrm>
        </p:grpSpPr>
        <p:sp>
          <p:nvSpPr>
            <p:cNvPr id="14" name="円/楕円 13"/>
            <p:cNvSpPr/>
            <p:nvPr/>
          </p:nvSpPr>
          <p:spPr>
            <a:xfrm>
              <a:off x="3347864" y="5085184"/>
              <a:ext cx="1008112" cy="10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 flipV="1">
              <a:off x="3563888" y="5373216"/>
              <a:ext cx="288032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3851920" y="5373216"/>
              <a:ext cx="36004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403648" y="5445224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start_time</a:t>
            </a:r>
            <a:r>
              <a:rPr kumimoji="1" lang="en-US" altLang="ja-JP" sz="2000" dirty="0" smtClean="0"/>
              <a:t> &lt; </a:t>
            </a:r>
            <a:r>
              <a:rPr kumimoji="1" lang="en-US" altLang="ja-JP" sz="2000" dirty="0" err="1" smtClean="0"/>
              <a:t>current_time</a:t>
            </a:r>
            <a:r>
              <a:rPr kumimoji="1" lang="en-US" altLang="ja-JP" sz="2000" dirty="0" smtClean="0"/>
              <a:t> &lt; </a:t>
            </a:r>
            <a:r>
              <a:rPr kumimoji="1" lang="en-US" altLang="ja-JP" sz="2000" dirty="0" err="1" smtClean="0"/>
              <a:t>end_time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99792" y="170080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11760" y="339938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transition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5868144" y="2204864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586814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5868144" y="537321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536" y="609329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timer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660232" y="1844824"/>
            <a:ext cx="2304256" cy="4320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Data Plane is activated according to the latest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committed reservation,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when PSM is in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“Provisioned”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state 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during a reservation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Reservation State Machine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Reservation State Machine maintains reservation/modification message sequences</a:t>
            </a:r>
          </a:p>
          <a:p>
            <a:r>
              <a:rPr lang="en-US" altLang="ja-JP" dirty="0" smtClean="0"/>
              <a:t>Reservation data base is updated when a reservation/modification is committed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reservation success case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Initial</a:t>
            </a: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>
            <a:stCxn id="84" idx="2"/>
            <a:endCxn id="85" idx="6"/>
          </p:cNvCxnSpPr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0"/>
          <p:cNvCxnSpPr>
            <a:stCxn id="140" idx="4"/>
          </p:cNvCxnSpPr>
          <p:nvPr/>
        </p:nvCxnSpPr>
        <p:spPr>
          <a:xfrm flipH="1">
            <a:off x="5724128" y="1834239"/>
            <a:ext cx="1151" cy="58665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20"/>
          <p:cNvCxnSpPr>
            <a:stCxn id="43" idx="6"/>
            <a:endCxn id="140" idx="2"/>
          </p:cNvCxnSpPr>
          <p:nvPr/>
        </p:nvCxnSpPr>
        <p:spPr>
          <a:xfrm>
            <a:off x="3347730" y="1412770"/>
            <a:ext cx="2017549" cy="61469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07504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72200" y="191683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Commit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resource not available and failed</a:t>
            </a: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Initial</a:t>
            </a: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/>
          <p:nvPr/>
        </p:nvCxnSpPr>
        <p:spPr>
          <a:xfrm flipV="1">
            <a:off x="2987824" y="3140968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07504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08132" y="314096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resource 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not available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aborted after resource was held</a:t>
            </a:r>
          </a:p>
          <a:p>
            <a:pPr algn="ctr" defTabSz="457200" eaLnBrk="0" hangingPunct="0">
              <a:defRPr/>
            </a:pPr>
            <a:endParaRPr lang="en-US" altLang="ja-JP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Initial</a:t>
            </a: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>
            <a:stCxn id="84" idx="2"/>
            <a:endCxn id="85" idx="6"/>
          </p:cNvCxnSpPr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0"/>
          <p:cNvCxnSpPr>
            <a:stCxn id="74" idx="7"/>
            <a:endCxn id="84" idx="3"/>
          </p:cNvCxnSpPr>
          <p:nvPr/>
        </p:nvCxnSpPr>
        <p:spPr>
          <a:xfrm flipV="1">
            <a:off x="3242288" y="3068164"/>
            <a:ext cx="2215635" cy="205049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07504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807933" y="3417888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abort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62" name="曲線コネクタ 46"/>
          <p:cNvCxnSpPr/>
          <p:nvPr/>
        </p:nvCxnSpPr>
        <p:spPr>
          <a:xfrm rot="10800000" flipH="1" flipV="1">
            <a:off x="2627785" y="1484784"/>
            <a:ext cx="2968" cy="3922131"/>
          </a:xfrm>
          <a:prstGeom prst="curvedConnector3">
            <a:avLst>
              <a:gd name="adj1" fmla="val -18542223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aborted after failed</a:t>
            </a:r>
          </a:p>
          <a:p>
            <a:pPr algn="ctr" defTabSz="457200" eaLnBrk="0" hangingPunct="0">
              <a:defRPr/>
            </a:pPr>
            <a:endParaRPr lang="en-US" altLang="ja-JP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Initial</a:t>
            </a: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/>
          <p:nvPr/>
        </p:nvCxnSpPr>
        <p:spPr>
          <a:xfrm flipV="1">
            <a:off x="2987824" y="3140968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07504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08132" y="314096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resource 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not available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20"/>
          <p:cNvCxnSpPr>
            <a:stCxn id="74" idx="0"/>
          </p:cNvCxnSpPr>
          <p:nvPr/>
        </p:nvCxnSpPr>
        <p:spPr>
          <a:xfrm flipV="1">
            <a:off x="2987730" y="4437112"/>
            <a:ext cx="94" cy="57610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316019" y="4509120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abort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cxnSp>
        <p:nvCxnSpPr>
          <p:cNvPr id="57" name="曲線コネクタ 46"/>
          <p:cNvCxnSpPr/>
          <p:nvPr/>
        </p:nvCxnSpPr>
        <p:spPr>
          <a:xfrm rot="10800000" flipH="1" flipV="1">
            <a:off x="2627785" y="1484784"/>
            <a:ext cx="2968" cy="3922131"/>
          </a:xfrm>
          <a:prstGeom prst="curvedConnector3">
            <a:avLst>
              <a:gd name="adj1" fmla="val -18542223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7938" y="0"/>
            <a:ext cx="9143999" cy="83671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altLang="ja-JP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timeout (no commit or abort for held resource)</a:t>
            </a:r>
          </a:p>
          <a:p>
            <a:pPr algn="ctr" defTabSz="457200" eaLnBrk="0" hangingPunct="0">
              <a:defRPr/>
            </a:pPr>
            <a:endParaRPr lang="en-US" altLang="ja-JP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  <a:p>
            <a:pPr algn="ctr" defTabSz="457200" eaLnBrk="0" hangingPunct="0">
              <a:defRPr/>
            </a:pPr>
            <a:endParaRPr lang="en-US" dirty="0" smtClean="0">
              <a:solidFill>
                <a:prstClr val="black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Initial</a:t>
            </a: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>
            <a:stCxn id="84" idx="2"/>
            <a:endCxn id="85" idx="6"/>
          </p:cNvCxnSpPr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0"/>
          <p:cNvCxnSpPr>
            <a:stCxn id="50" idx="0"/>
            <a:endCxn id="84" idx="4"/>
          </p:cNvCxnSpPr>
          <p:nvPr/>
        </p:nvCxnSpPr>
        <p:spPr>
          <a:xfrm flipH="1" flipV="1">
            <a:off x="5712481" y="3173605"/>
            <a:ext cx="11629" cy="1839615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07504" y="2060848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579938" y="3417888"/>
            <a:ext cx="100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Timeout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38360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RSM: Reservation State Machine</a:t>
            </a:r>
          </a:p>
          <a:p>
            <a:pPr algn="ctr" defTabSz="457200" eaLnBrk="0" hangingPunct="0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ea typeface="ＭＳ Ｐゴシック" pitchFamily="1" charset="-128"/>
                <a:cs typeface="Arial"/>
              </a:rPr>
              <a:t>modify (success case)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052736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Committing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43" idx="7"/>
            <a:endCxn id="50" idx="6"/>
          </p:cNvCxnSpPr>
          <p:nvPr/>
        </p:nvCxnSpPr>
        <p:spPr>
          <a:xfrm rot="16200000" flipH="1">
            <a:off x="2555694" y="1844804"/>
            <a:ext cx="4215009" cy="2841822"/>
          </a:xfrm>
          <a:prstGeom prst="curvedConnector4">
            <a:avLst>
              <a:gd name="adj1" fmla="val -7925"/>
              <a:gd name="adj2" fmla="val 13744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Reserved</a:t>
            </a: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5400000" flipH="1" flipV="1">
            <a:off x="4356487" y="553095"/>
            <a:ext cx="34" cy="2228433"/>
          </a:xfrm>
          <a:prstGeom prst="curvedConnector3">
            <a:avLst>
              <a:gd name="adj1" fmla="val -98247352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en-US" altLang="ja-JP" sz="1200" dirty="0" err="1" smtClean="0">
                <a:solidFill>
                  <a:prstClr val="black"/>
                </a:solidFill>
              </a:rPr>
              <a:t>uPA</a:t>
            </a:r>
            <a:r>
              <a:rPr kumimoji="1" lang="en-US" altLang="ja-JP" sz="1200" dirty="0" smtClean="0">
                <a:solidFill>
                  <a:prstClr val="black"/>
                </a:solidFill>
              </a:rPr>
              <a:t> only</a:t>
            </a:r>
            <a:endParaRPr kumimoji="1"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Initial</a:t>
            </a: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直線矢印コネクタ 20"/>
          <p:cNvCxnSpPr>
            <a:stCxn id="85" idx="0"/>
          </p:cNvCxnSpPr>
          <p:nvPr/>
        </p:nvCxnSpPr>
        <p:spPr>
          <a:xfrm flipV="1">
            <a:off x="2984762" y="1844824"/>
            <a:ext cx="3062" cy="60908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0"/>
          <p:cNvCxnSpPr>
            <a:stCxn id="84" idx="2"/>
            <a:endCxn id="85" idx="6"/>
          </p:cNvCxnSpPr>
          <p:nvPr/>
        </p:nvCxnSpPr>
        <p:spPr>
          <a:xfrm flipH="1">
            <a:off x="3344762" y="2813605"/>
            <a:ext cx="2007719" cy="303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20"/>
          <p:cNvCxnSpPr>
            <a:stCxn id="140" idx="4"/>
          </p:cNvCxnSpPr>
          <p:nvPr/>
        </p:nvCxnSpPr>
        <p:spPr>
          <a:xfrm flipH="1">
            <a:off x="5724128" y="1772736"/>
            <a:ext cx="1151" cy="58665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20"/>
          <p:cNvCxnSpPr>
            <a:stCxn id="43" idx="6"/>
            <a:endCxn id="140" idx="2"/>
          </p:cNvCxnSpPr>
          <p:nvPr/>
        </p:nvCxnSpPr>
        <p:spPr>
          <a:xfrm flipV="1">
            <a:off x="3347730" y="1412736"/>
            <a:ext cx="2017549" cy="34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07504" y="2204864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reserve (modify) request</a:t>
            </a:r>
          </a:p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(check availability)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72200" y="191683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dirty="0" smtClean="0">
                <a:solidFill>
                  <a:srgbClr val="FF0000"/>
                </a:solidFill>
              </a:rPr>
              <a:t>Commit request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8242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Provision State Machine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Simple state machine to explicitly provision / release a connection</a:t>
            </a:r>
          </a:p>
          <a:p>
            <a:r>
              <a:rPr lang="en-US" altLang="ja-JP" dirty="0" smtClean="0"/>
              <a:t>Provision state machine transits independently from the reservation state machine</a:t>
            </a:r>
          </a:p>
          <a:p>
            <a:r>
              <a:rPr lang="en-US" altLang="ja-JP" dirty="0" smtClean="0"/>
              <a:t>Provision state:</a:t>
            </a:r>
          </a:p>
          <a:p>
            <a:pPr lvl="1"/>
            <a:r>
              <a:rPr lang="en-US" altLang="ja-JP" dirty="0" smtClean="0"/>
              <a:t>Data plane is activated if the PSM is in “Provisioned” state AND </a:t>
            </a:r>
            <a:r>
              <a:rPr lang="en-US" altLang="ja-JP" dirty="0" err="1" smtClean="0"/>
              <a:t>start_time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current_time</a:t>
            </a:r>
            <a:r>
              <a:rPr lang="en-US" altLang="ja-JP" dirty="0" smtClean="0"/>
              <a:t> &lt; </a:t>
            </a:r>
            <a:r>
              <a:rPr lang="en-US" altLang="ja-JP" dirty="0" err="1" smtClean="0"/>
              <a:t>end_time</a:t>
            </a:r>
            <a:endParaRPr lang="en-US" altLang="ja-JP" dirty="0" smtClean="0"/>
          </a:p>
          <a:p>
            <a:r>
              <a:rPr lang="en-US" altLang="ja-JP" dirty="0" smtClean="0"/>
              <a:t>A connection can be repeatedly provisioned and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With the trend towards Big Data, the </a:t>
            </a:r>
            <a:r>
              <a:rPr lang="en-US" altLang="ja-JP" dirty="0" smtClean="0">
                <a:solidFill>
                  <a:srgbClr val="FF0000"/>
                </a:solidFill>
              </a:rPr>
              <a:t>federation of data and services provided by different clouds </a:t>
            </a:r>
            <a:r>
              <a:rPr lang="en-US" altLang="ja-JP" dirty="0" smtClean="0"/>
              <a:t>is becoming key to developing new services. </a:t>
            </a:r>
          </a:p>
          <a:p>
            <a:r>
              <a:rPr lang="en-US" altLang="ja-JP" dirty="0" smtClean="0"/>
              <a:t>To facilitate these new services, the efficient transfer of data between clouds is becoming more important, and </a:t>
            </a:r>
            <a:r>
              <a:rPr lang="en-US" altLang="ja-JP" dirty="0" smtClean="0">
                <a:solidFill>
                  <a:srgbClr val="FF0000"/>
                </a:solidFill>
              </a:rPr>
              <a:t>reliable network bandwidth between datacenters </a:t>
            </a:r>
            <a:r>
              <a:rPr lang="en-US" altLang="ja-JP" dirty="0" smtClean="0"/>
              <a:t>is critical to achieving a stable high performance service.  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Provision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6" name="円/楕円 16"/>
          <p:cNvSpPr/>
          <p:nvPr/>
        </p:nvSpPr>
        <p:spPr>
          <a:xfrm>
            <a:off x="3501924" y="452364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1648055" y="1556752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595061" y="1196752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1648054" y="3620311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4877203" y="2956564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2077737858"/>
              </p:ext>
            </p:extLst>
          </p:nvPr>
        </p:nvGraphicFramePr>
        <p:xfrm>
          <a:off x="2278653" y="1498821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8577371"/>
              </p:ext>
            </p:extLst>
          </p:nvPr>
        </p:nvGraphicFramePr>
        <p:xfrm>
          <a:off x="6207199" y="3908335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476629221"/>
              </p:ext>
            </p:extLst>
          </p:nvPr>
        </p:nvGraphicFramePr>
        <p:xfrm>
          <a:off x="2236324" y="4566490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4892130" y="979684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val="1388685114"/>
              </p:ext>
            </p:extLst>
          </p:nvPr>
        </p:nvGraphicFramePr>
        <p:xfrm>
          <a:off x="5246122" y="1428413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126" name="円/楕円 149"/>
          <p:cNvSpPr/>
          <p:nvPr/>
        </p:nvSpPr>
        <p:spPr>
          <a:xfrm>
            <a:off x="1288054" y="290031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Scheduled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6444288" y="2891843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6876320" y="623739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fld id="{6FDECC60-3DD3-AE49-BAB4-19F5E93B8770}" type="slidenum">
              <a:rPr lang="ja-JP" altLang="en-US" sz="1200" smtClean="0">
                <a:solidFill>
                  <a:srgbClr val="898989"/>
                </a:solidFill>
                <a:latin typeface="Calibri" charset="0"/>
              </a:rPr>
              <a:pPr algn="r"/>
              <a:t>20</a:t>
            </a:fld>
            <a:endParaRPr lang="ja-JP" altLang="en-US" sz="1200" dirty="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28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Transitional States</a:t>
              </a:r>
            </a:p>
          </p:txBody>
        </p:sp>
        <p:sp>
          <p:nvSpPr>
            <p:cNvPr id="30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1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2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Initial State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  <p:sp>
          <p:nvSpPr>
            <p:cNvPr id="34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200" dirty="0" smtClean="0">
                  <a:solidFill>
                    <a:prstClr val="black"/>
                  </a:solidFill>
                  <a:latin typeface="Arial" pitchFamily="1" charset="0"/>
                  <a:ea typeface="ＭＳ Ｐゴシック" pitchFamily="1" charset="-128"/>
                </a:rPr>
                <a:t>Stable States</a:t>
              </a:r>
              <a:endParaRPr lang="en-US" sz="1200" dirty="0">
                <a:solidFill>
                  <a:prstClr val="black"/>
                </a:solidFill>
                <a:latin typeface="Arial" pitchFamily="1" charset="0"/>
                <a:ea typeface="ＭＳ Ｐゴシック" pitchFamily="1" charset="-128"/>
              </a:endParaRPr>
            </a:p>
          </p:txBody>
        </p:sp>
      </p:grpSp>
      <p:cxnSp>
        <p:nvCxnSpPr>
          <p:cNvPr id="25" name="曲線コネクタ 46"/>
          <p:cNvCxnSpPr/>
          <p:nvPr/>
        </p:nvCxnSpPr>
        <p:spPr>
          <a:xfrm rot="10800000" flipV="1">
            <a:off x="1648014" y="1542263"/>
            <a:ext cx="1947007" cy="1343558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線コネクタ 46"/>
          <p:cNvCxnSpPr/>
          <p:nvPr/>
        </p:nvCxnSpPr>
        <p:spPr>
          <a:xfrm rot="16200000" flipV="1">
            <a:off x="4892089" y="965195"/>
            <a:ext cx="1335091" cy="2489227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線コネクタ 46"/>
          <p:cNvCxnSpPr/>
          <p:nvPr/>
        </p:nvCxnSpPr>
        <p:spPr>
          <a:xfrm flipV="1">
            <a:off x="4221883" y="3597354"/>
            <a:ext cx="2582364" cy="1271806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線コネクタ 46"/>
          <p:cNvCxnSpPr/>
          <p:nvPr/>
        </p:nvCxnSpPr>
        <p:spPr>
          <a:xfrm rot="16200000" flipH="1">
            <a:off x="1943279" y="3310555"/>
            <a:ext cx="1263339" cy="1853870"/>
          </a:xfrm>
          <a:prstGeom prst="curvedConnector2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val="16408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Reservation, Provisioning and Activation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1872208" cy="15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1607050" cy="111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107504" y="26369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prstClr val="black"/>
                </a:solidFill>
              </a:rPr>
              <a:t>Reservation State Machine</a:t>
            </a:r>
            <a:endParaRPr kumimoji="1"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3290" y="450912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prstClr val="black"/>
                </a:solidFill>
              </a:rPr>
              <a:t>Provision State Machine</a:t>
            </a:r>
            <a:endParaRPr kumimoji="1" lang="ja-JP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79912" y="1916832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Committed</a:t>
            </a:r>
          </a:p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Reservation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79912" y="3645024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Provisioned</a:t>
            </a:r>
          </a:p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/Scheduled</a:t>
            </a:r>
          </a:p>
        </p:txBody>
      </p:sp>
      <p:sp>
        <p:nvSpPr>
          <p:cNvPr id="12" name="右矢印 11"/>
          <p:cNvSpPr/>
          <p:nvPr/>
        </p:nvSpPr>
        <p:spPr>
          <a:xfrm>
            <a:off x="2987824" y="213285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98782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grpSp>
        <p:nvGrpSpPr>
          <p:cNvPr id="2" name="グループ化 23"/>
          <p:cNvGrpSpPr/>
          <p:nvPr/>
        </p:nvGrpSpPr>
        <p:grpSpPr>
          <a:xfrm>
            <a:off x="395536" y="5085184"/>
            <a:ext cx="1008112" cy="1008112"/>
            <a:chOff x="3347864" y="5085184"/>
            <a:chExt cx="1008112" cy="1008112"/>
          </a:xfrm>
        </p:grpSpPr>
        <p:sp>
          <p:nvSpPr>
            <p:cNvPr id="14" name="円/楕円 13"/>
            <p:cNvSpPr/>
            <p:nvPr/>
          </p:nvSpPr>
          <p:spPr>
            <a:xfrm>
              <a:off x="3347864" y="5085184"/>
              <a:ext cx="1008112" cy="10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 flipV="1">
              <a:off x="3563888" y="5373216"/>
              <a:ext cx="288032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3851920" y="5373216"/>
              <a:ext cx="36004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403648" y="5445224"/>
            <a:ext cx="4366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prstClr val="black"/>
                </a:solidFill>
              </a:rPr>
              <a:t>start_time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 &lt; </a:t>
            </a:r>
            <a:r>
              <a:rPr kumimoji="1" lang="en-US" altLang="ja-JP" sz="2000" dirty="0" err="1" smtClean="0">
                <a:solidFill>
                  <a:prstClr val="black"/>
                </a:solidFill>
              </a:rPr>
              <a:t>current_time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 &lt; </a:t>
            </a:r>
            <a:r>
              <a:rPr kumimoji="1" lang="en-US" altLang="ja-JP" sz="2000" dirty="0" err="1" smtClean="0">
                <a:solidFill>
                  <a:prstClr val="black"/>
                </a:solidFill>
              </a:rPr>
              <a:t>end_time</a:t>
            </a:r>
            <a:endParaRPr kumimoji="1"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99792" y="170080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prstClr val="black"/>
                </a:solidFill>
              </a:rPr>
              <a:t>update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11760" y="339938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prstClr val="black"/>
                </a:solidFill>
              </a:rPr>
              <a:t>transition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868144" y="2204864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5868144" y="3861048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5868144" y="537321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black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536" y="609329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prstClr val="black"/>
                </a:solidFill>
              </a:rPr>
              <a:t>timer</a:t>
            </a:r>
            <a:endParaRPr kumimoji="1" lang="ja-JP" altLang="en-US" dirty="0">
              <a:solidFill>
                <a:prstClr val="black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660232" y="1844824"/>
            <a:ext cx="2304256" cy="4320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Data Plane is activated according to the latest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committed reservation, 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when PSM is in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“Provisioned”</a:t>
            </a:r>
            <a:r>
              <a:rPr kumimoji="1" lang="en-US" altLang="ja-JP" sz="2000" dirty="0" smtClean="0">
                <a:solidFill>
                  <a:prstClr val="black"/>
                </a:solidFill>
              </a:rPr>
              <a:t> state </a:t>
            </a:r>
          </a:p>
          <a:p>
            <a:pPr algn="ctr"/>
            <a:r>
              <a:rPr kumimoji="1" lang="en-US" altLang="ja-JP" sz="2000" dirty="0" smtClean="0">
                <a:solidFill>
                  <a:prstClr val="black"/>
                </a:solidFill>
              </a:rPr>
              <a:t>AND</a:t>
            </a:r>
          </a:p>
          <a:p>
            <a:pPr algn="ctr"/>
            <a:r>
              <a:rPr kumimoji="1" lang="en-US" altLang="ja-JP" sz="2000" dirty="0" smtClean="0">
                <a:solidFill>
                  <a:srgbClr val="FF0000"/>
                </a:solidFill>
              </a:rPr>
              <a:t>during the  reservation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plane activation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052736"/>
            <a:ext cx="8435400" cy="5073427"/>
          </a:xfrm>
        </p:spPr>
        <p:txBody>
          <a:bodyPr/>
          <a:lstStyle/>
          <a:p>
            <a:r>
              <a:rPr kumimoji="1" lang="en-US" altLang="ja-JP" sz="2000" dirty="0" smtClean="0"/>
              <a:t>Activation may happen at the timing of following events (if the condition is met), using </a:t>
            </a:r>
            <a:r>
              <a:rPr kumimoji="1" lang="en-US" altLang="ja-JP" sz="2000" u="sng" dirty="0" smtClean="0"/>
              <a:t>the latest </a:t>
            </a:r>
            <a:r>
              <a:rPr kumimoji="1" lang="en-US" altLang="ja-JP" sz="2000" u="sng" dirty="0" err="1" smtClean="0"/>
              <a:t>commited</a:t>
            </a:r>
            <a:r>
              <a:rPr kumimoji="1" lang="en-US" altLang="ja-JP" sz="2000" u="sng" dirty="0" smtClean="0"/>
              <a:t> reservation information</a:t>
            </a:r>
          </a:p>
          <a:p>
            <a:pPr lvl="1"/>
            <a:r>
              <a:rPr kumimoji="1" lang="en-US" altLang="ja-JP" sz="1600" dirty="0" smtClean="0"/>
              <a:t>PSM transits to “Provisioned”</a:t>
            </a:r>
          </a:p>
          <a:p>
            <a:pPr lvl="1"/>
            <a:r>
              <a:rPr kumimoji="1" lang="en-US" altLang="ja-JP" sz="1600" dirty="0" smtClean="0"/>
              <a:t>At the </a:t>
            </a:r>
            <a:r>
              <a:rPr kumimoji="1" lang="en-US" altLang="ja-JP" sz="1600" dirty="0" err="1" smtClean="0"/>
              <a:t>start_time</a:t>
            </a:r>
            <a:endParaRPr kumimoji="1" lang="en-US" altLang="ja-JP" sz="1600" dirty="0" smtClean="0"/>
          </a:p>
          <a:p>
            <a:pPr lvl="1"/>
            <a:r>
              <a:rPr kumimoji="1" lang="en-US" altLang="ja-JP" sz="1600" dirty="0" smtClean="0"/>
              <a:t>Reservation is updated (by commit of a reservation/modify)</a:t>
            </a:r>
          </a:p>
          <a:p>
            <a:pPr lvl="1"/>
            <a:r>
              <a:rPr kumimoji="1" lang="en-US" altLang="ja-JP" sz="1600" dirty="0" smtClean="0"/>
              <a:t>Data plane is recovered from an error</a:t>
            </a:r>
          </a:p>
          <a:p>
            <a:r>
              <a:rPr kumimoji="1" lang="en-US" altLang="ja-JP" sz="2000" dirty="0" smtClean="0"/>
              <a:t>Data plane activation/deactivation are notified by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DataPlaneStateChange.nt</a:t>
            </a:r>
            <a:r>
              <a:rPr kumimoji="1" lang="en-US" altLang="ja-JP" sz="2000" dirty="0" smtClean="0"/>
              <a:t> notification messages. </a:t>
            </a:r>
          </a:p>
          <a:p>
            <a:r>
              <a:rPr kumimoji="1" lang="en-US" altLang="ja-JP" sz="2000" dirty="0" smtClean="0"/>
              <a:t>Errors are notified by a generic error message</a:t>
            </a:r>
          </a:p>
          <a:p>
            <a:pPr lvl="1"/>
            <a:r>
              <a:rPr lang="en-US" altLang="ja-JP" sz="1600" dirty="0" err="1" smtClean="0"/>
              <a:t>activateFailed</a:t>
            </a:r>
            <a:r>
              <a:rPr lang="en-US" altLang="ja-JP" sz="1600" dirty="0" smtClean="0"/>
              <a:t>: Activation failed at the time when </a:t>
            </a:r>
            <a:r>
              <a:rPr lang="en-US" altLang="ja-JP" sz="1600" dirty="0" err="1" smtClean="0"/>
              <a:t>uPA</a:t>
            </a:r>
            <a:r>
              <a:rPr lang="en-US" altLang="ja-JP" sz="1600" dirty="0" smtClean="0"/>
              <a:t> should activate its data plane</a:t>
            </a:r>
          </a:p>
          <a:p>
            <a:pPr lvl="1"/>
            <a:r>
              <a:rPr lang="en-US" altLang="ja-JP" sz="1600" dirty="0" err="1" smtClean="0"/>
              <a:t>deactivateFailed</a:t>
            </a:r>
            <a:r>
              <a:rPr lang="en-US" altLang="ja-JP" sz="1600" dirty="0" smtClean="0"/>
              <a:t>: Deactivation failed at the time when </a:t>
            </a:r>
            <a:r>
              <a:rPr lang="en-US" altLang="ja-JP" sz="1600" dirty="0" err="1" smtClean="0"/>
              <a:t>uPA</a:t>
            </a:r>
            <a:r>
              <a:rPr lang="en-US" altLang="ja-JP" sz="1600" dirty="0" smtClean="0"/>
              <a:t> should deactivate its data plane</a:t>
            </a:r>
          </a:p>
          <a:p>
            <a:pPr lvl="1"/>
            <a:r>
              <a:rPr lang="en-US" altLang="ja-JP" sz="1600" dirty="0" err="1" smtClean="0"/>
              <a:t>dataplaneError</a:t>
            </a:r>
            <a:r>
              <a:rPr lang="en-US" altLang="ja-JP" sz="1600" dirty="0" smtClean="0"/>
              <a:t>: Data plane is deactivate when deactivation is not expected. The error is recoverable.</a:t>
            </a:r>
          </a:p>
          <a:p>
            <a:pPr lvl="1"/>
            <a:r>
              <a:rPr lang="en-US" altLang="ja-JP" sz="1600" dirty="0" err="1" smtClean="0"/>
              <a:t>forcedEnd</a:t>
            </a:r>
            <a:r>
              <a:rPr lang="en-US" altLang="ja-JP" sz="1600" dirty="0" smtClean="0"/>
              <a:t>: Something unrecoverable is happened in </a:t>
            </a:r>
            <a:r>
              <a:rPr lang="en-US" altLang="ja-JP" sz="1600" dirty="0" err="1" smtClean="0"/>
              <a:t>uPA</a:t>
            </a:r>
            <a:r>
              <a:rPr lang="en-US" altLang="ja-JP" sz="1600" dirty="0" smtClean="0"/>
              <a:t>/NRM </a:t>
            </a:r>
          </a:p>
          <a:p>
            <a:pPr lvl="1"/>
            <a:endParaRPr lang="en-US" altLang="ja-JP" sz="2000" dirty="0" smtClean="0"/>
          </a:p>
          <a:p>
            <a:pPr lvl="1"/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pPr lvl="1"/>
            <a:endParaRPr kumimoji="1"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Provisioning Sequences</a:t>
            </a:r>
            <a:endParaRPr kumimoji="1" lang="ja-JP" altLang="en-US" dirty="0"/>
          </a:p>
        </p:txBody>
      </p:sp>
      <p:cxnSp>
        <p:nvCxnSpPr>
          <p:cNvPr id="3" name="Straight Arrow Connector 4"/>
          <p:cNvCxnSpPr/>
          <p:nvPr/>
        </p:nvCxnSpPr>
        <p:spPr>
          <a:xfrm rot="5400000">
            <a:off x="2921719" y="4140994"/>
            <a:ext cx="4787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5"/>
          <p:cNvCxnSpPr/>
          <p:nvPr/>
        </p:nvCxnSpPr>
        <p:spPr>
          <a:xfrm rot="5400000">
            <a:off x="4235375" y="4141788"/>
            <a:ext cx="4787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6"/>
          <p:cNvCxnSpPr/>
          <p:nvPr/>
        </p:nvCxnSpPr>
        <p:spPr>
          <a:xfrm>
            <a:off x="5314875" y="2282996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7"/>
          <p:cNvCxnSpPr/>
          <p:nvPr/>
        </p:nvCxnSpPr>
        <p:spPr>
          <a:xfrm rot="10800000" flipV="1">
            <a:off x="5314875" y="2597321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/>
          <p:nvPr/>
        </p:nvCxnSpPr>
        <p:spPr>
          <a:xfrm>
            <a:off x="5314875" y="5118271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3"/>
          <p:cNvCxnSpPr/>
          <p:nvPr/>
        </p:nvCxnSpPr>
        <p:spPr>
          <a:xfrm rot="10800000" flipV="1">
            <a:off x="5314875" y="5432596"/>
            <a:ext cx="1320800" cy="1905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5270425" y="1985108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19" name="TextBox 29"/>
          <p:cNvSpPr txBox="1">
            <a:spLocks noChangeArrowheads="1"/>
          </p:cNvSpPr>
          <p:nvPr/>
        </p:nvSpPr>
        <p:spPr bwMode="auto">
          <a:xfrm>
            <a:off x="5270425" y="2362996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20" name="TextBox 30"/>
          <p:cNvSpPr txBox="1">
            <a:spLocks noChangeArrowheads="1"/>
          </p:cNvSpPr>
          <p:nvPr/>
        </p:nvSpPr>
        <p:spPr bwMode="auto">
          <a:xfrm>
            <a:off x="5270425" y="2929826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24" name="TextBox 34"/>
          <p:cNvSpPr txBox="1">
            <a:spLocks noChangeArrowheads="1"/>
          </p:cNvSpPr>
          <p:nvPr/>
        </p:nvSpPr>
        <p:spPr bwMode="auto">
          <a:xfrm>
            <a:off x="5270425" y="4820651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 err="1">
                <a:latin typeface="Calibri" pitchFamily="34" charset="0"/>
              </a:rPr>
              <a:t>terminate.rq</a:t>
            </a:r>
            <a:endParaRPr lang="en-GB" altLang="ja-JP" sz="1600" b="1" dirty="0">
              <a:latin typeface="Calibri" pitchFamily="34" charset="0"/>
            </a:endParaRPr>
          </a:p>
        </p:txBody>
      </p:sp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5270425" y="5198538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terminate.cf</a:t>
            </a:r>
          </a:p>
        </p:txBody>
      </p:sp>
      <p:cxnSp>
        <p:nvCxnSpPr>
          <p:cNvPr id="26" name="Straight Arrow Connector 36"/>
          <p:cNvCxnSpPr/>
          <p:nvPr/>
        </p:nvCxnSpPr>
        <p:spPr>
          <a:xfrm>
            <a:off x="6975401" y="2219496"/>
            <a:ext cx="1132" cy="3470101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/>
          <p:cNvCxnSpPr/>
          <p:nvPr/>
        </p:nvCxnSpPr>
        <p:spPr>
          <a:xfrm>
            <a:off x="6903963" y="2219496"/>
            <a:ext cx="554037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0"/>
          <p:cNvCxnSpPr/>
          <p:nvPr/>
        </p:nvCxnSpPr>
        <p:spPr>
          <a:xfrm>
            <a:off x="6629325" y="2597321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6"/>
          <p:cNvCxnSpPr/>
          <p:nvPr/>
        </p:nvCxnSpPr>
        <p:spPr>
          <a:xfrm flipH="1">
            <a:off x="7596114" y="2597321"/>
            <a:ext cx="9599" cy="2835275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7"/>
          <p:cNvCxnSpPr/>
          <p:nvPr/>
        </p:nvCxnSpPr>
        <p:spPr>
          <a:xfrm>
            <a:off x="6629325" y="5432596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8"/>
          <p:cNvSpPr txBox="1">
            <a:spLocks noChangeArrowheads="1"/>
          </p:cNvSpPr>
          <p:nvPr/>
        </p:nvSpPr>
        <p:spPr bwMode="auto">
          <a:xfrm>
            <a:off x="6697588" y="1924221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35" name="TextBox 49"/>
          <p:cNvSpPr txBox="1">
            <a:spLocks noChangeArrowheads="1"/>
          </p:cNvSpPr>
          <p:nvPr/>
        </p:nvSpPr>
        <p:spPr bwMode="auto">
          <a:xfrm>
            <a:off x="4694163" y="1370013"/>
            <a:ext cx="1174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6143550" y="1370013"/>
            <a:ext cx="1176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 rot="16200000">
            <a:off x="7211136" y="3910964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39" name="TextBox 54"/>
          <p:cNvSpPr txBox="1">
            <a:spLocks noChangeArrowheads="1"/>
          </p:cNvSpPr>
          <p:nvPr/>
        </p:nvSpPr>
        <p:spPr bwMode="auto">
          <a:xfrm rot="16200000">
            <a:off x="6561063" y="3886371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cxnSp>
        <p:nvCxnSpPr>
          <p:cNvPr id="40" name="Straight Arrow Connector 38"/>
          <p:cNvCxnSpPr/>
          <p:nvPr/>
        </p:nvCxnSpPr>
        <p:spPr>
          <a:xfrm rot="5400000">
            <a:off x="-459654" y="4135172"/>
            <a:ext cx="47879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rot="5400000">
            <a:off x="853208" y="4136760"/>
            <a:ext cx="4786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/>
          <p:cNvCxnSpPr/>
          <p:nvPr/>
        </p:nvCxnSpPr>
        <p:spPr>
          <a:xfrm>
            <a:off x="1933502" y="2278762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/>
          <p:cNvCxnSpPr/>
          <p:nvPr/>
        </p:nvCxnSpPr>
        <p:spPr>
          <a:xfrm rot="10800000" flipV="1">
            <a:off x="1933502" y="2568981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1874764" y="1990066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56" name="TextBox 29"/>
          <p:cNvSpPr txBox="1">
            <a:spLocks noChangeArrowheads="1"/>
          </p:cNvSpPr>
          <p:nvPr/>
        </p:nvSpPr>
        <p:spPr bwMode="auto">
          <a:xfrm>
            <a:off x="1874764" y="2388879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cxnSp>
        <p:nvCxnSpPr>
          <p:cNvPr id="63" name="Straight Arrow Connector 67"/>
          <p:cNvCxnSpPr/>
          <p:nvPr/>
        </p:nvCxnSpPr>
        <p:spPr>
          <a:xfrm>
            <a:off x="3581153" y="3059285"/>
            <a:ext cx="11286" cy="2367489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8"/>
          <p:cNvCxnSpPr/>
          <p:nvPr/>
        </p:nvCxnSpPr>
        <p:spPr>
          <a:xfrm>
            <a:off x="3246364" y="3052935"/>
            <a:ext cx="110648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2"/>
          <p:cNvCxnSpPr/>
          <p:nvPr/>
        </p:nvCxnSpPr>
        <p:spPr>
          <a:xfrm flipH="1">
            <a:off x="4214813" y="3059282"/>
            <a:ext cx="9806" cy="2371726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/>
          <p:nvPr/>
        </p:nvCxnSpPr>
        <p:spPr>
          <a:xfrm>
            <a:off x="3246364" y="5426774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8"/>
          <p:cNvSpPr txBox="1">
            <a:spLocks noChangeArrowheads="1"/>
          </p:cNvSpPr>
          <p:nvPr/>
        </p:nvSpPr>
        <p:spPr bwMode="auto">
          <a:xfrm>
            <a:off x="3260299" y="2762949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71" name="TextBox 49"/>
          <p:cNvSpPr txBox="1">
            <a:spLocks noChangeArrowheads="1"/>
          </p:cNvSpPr>
          <p:nvPr/>
        </p:nvSpPr>
        <p:spPr bwMode="auto">
          <a:xfrm>
            <a:off x="1311202" y="1364191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2762177" y="1364191"/>
            <a:ext cx="117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73" name="TextBox 51"/>
          <p:cNvSpPr txBox="1">
            <a:spLocks noChangeArrowheads="1"/>
          </p:cNvSpPr>
          <p:nvPr/>
        </p:nvSpPr>
        <p:spPr bwMode="auto">
          <a:xfrm rot="16200000">
            <a:off x="3813091" y="3799668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5" name="TextBox 54"/>
          <p:cNvSpPr txBox="1">
            <a:spLocks noChangeArrowheads="1"/>
          </p:cNvSpPr>
          <p:nvPr/>
        </p:nvSpPr>
        <p:spPr bwMode="auto">
          <a:xfrm rot="16200000">
            <a:off x="3222549" y="3813874"/>
            <a:ext cx="1017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76" name="TextBox 50"/>
          <p:cNvSpPr txBox="1">
            <a:spLocks noChangeArrowheads="1"/>
          </p:cNvSpPr>
          <p:nvPr/>
        </p:nvSpPr>
        <p:spPr bwMode="auto">
          <a:xfrm>
            <a:off x="4760838" y="1052513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Manual Provisioning</a:t>
            </a:r>
          </a:p>
        </p:txBody>
      </p:sp>
      <p:sp>
        <p:nvSpPr>
          <p:cNvPr id="77" name="TextBox 50"/>
          <p:cNvSpPr txBox="1">
            <a:spLocks noChangeArrowheads="1"/>
          </p:cNvSpPr>
          <p:nvPr/>
        </p:nvSpPr>
        <p:spPr bwMode="auto">
          <a:xfrm>
            <a:off x="1223889" y="1048279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Automatic Provisioning</a:t>
            </a:r>
          </a:p>
        </p:txBody>
      </p:sp>
      <p:sp>
        <p:nvSpPr>
          <p:cNvPr id="81" name="TextBox 48"/>
          <p:cNvSpPr txBox="1">
            <a:spLocks noChangeArrowheads="1"/>
          </p:cNvSpPr>
          <p:nvPr/>
        </p:nvSpPr>
        <p:spPr bwMode="auto">
          <a:xfrm>
            <a:off x="3299809" y="5365062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  <p:cxnSp>
        <p:nvCxnSpPr>
          <p:cNvPr id="79" name="Straight Connector 74"/>
          <p:cNvCxnSpPr/>
          <p:nvPr/>
        </p:nvCxnSpPr>
        <p:spPr>
          <a:xfrm>
            <a:off x="6683863" y="5680775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6737308" y="5619063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67544" y="2924944"/>
            <a:ext cx="6336704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On-demand reservation / provisioning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start_time</a:t>
            </a:r>
            <a:r>
              <a:rPr kumimoji="1" lang="en-US" altLang="ja-JP" dirty="0" smtClean="0"/>
              <a:t> is same as or before the time a reservation is made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provision.rq</a:t>
            </a:r>
            <a:r>
              <a:rPr kumimoji="1" lang="en-US" altLang="ja-JP" dirty="0" smtClean="0"/>
              <a:t> is issued immediately after a reservation is made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517703"/>
            <a:ext cx="8713787" cy="504825"/>
          </a:xfrm>
        </p:spPr>
        <p:txBody>
          <a:bodyPr/>
          <a:lstStyle/>
          <a:p>
            <a:r>
              <a:rPr kumimoji="1" lang="en-US" altLang="ja-JP" dirty="0" smtClean="0"/>
              <a:t>Provisioning Sequences (release and re-provision)</a:t>
            </a:r>
            <a:endParaRPr kumimoji="1" lang="ja-JP" altLang="en-US" dirty="0"/>
          </a:p>
        </p:txBody>
      </p:sp>
      <p:cxnSp>
        <p:nvCxnSpPr>
          <p:cNvPr id="40" name="Straight Arrow Connector 38"/>
          <p:cNvCxnSpPr/>
          <p:nvPr/>
        </p:nvCxnSpPr>
        <p:spPr>
          <a:xfrm rot="5400000">
            <a:off x="-459654" y="4135172"/>
            <a:ext cx="47879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rot="5400000">
            <a:off x="853208" y="4136760"/>
            <a:ext cx="4786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/>
          <p:cNvCxnSpPr/>
          <p:nvPr/>
        </p:nvCxnSpPr>
        <p:spPr>
          <a:xfrm>
            <a:off x="1933502" y="2290051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0"/>
          <p:cNvCxnSpPr/>
          <p:nvPr/>
        </p:nvCxnSpPr>
        <p:spPr>
          <a:xfrm rot="10800000" flipV="1">
            <a:off x="1933502" y="2580270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1"/>
          <p:cNvCxnSpPr/>
          <p:nvPr/>
        </p:nvCxnSpPr>
        <p:spPr>
          <a:xfrm>
            <a:off x="1933502" y="3234613"/>
            <a:ext cx="1312862" cy="1254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2"/>
          <p:cNvCxnSpPr/>
          <p:nvPr/>
        </p:nvCxnSpPr>
        <p:spPr>
          <a:xfrm rot="10800000" flipV="1">
            <a:off x="1933502" y="3548938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3"/>
          <p:cNvCxnSpPr/>
          <p:nvPr/>
        </p:nvCxnSpPr>
        <p:spPr>
          <a:xfrm>
            <a:off x="1933502" y="4179176"/>
            <a:ext cx="1312862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4"/>
          <p:cNvCxnSpPr/>
          <p:nvPr/>
        </p:nvCxnSpPr>
        <p:spPr>
          <a:xfrm rot="10800000" flipV="1">
            <a:off x="1933502" y="4493501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1874764" y="2001355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56" name="TextBox 29"/>
          <p:cNvSpPr txBox="1">
            <a:spLocks noChangeArrowheads="1"/>
          </p:cNvSpPr>
          <p:nvPr/>
        </p:nvSpPr>
        <p:spPr bwMode="auto">
          <a:xfrm>
            <a:off x="1874764" y="2400168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57" name="TextBox 30"/>
          <p:cNvSpPr txBox="1">
            <a:spLocks noChangeArrowheads="1"/>
          </p:cNvSpPr>
          <p:nvPr/>
        </p:nvSpPr>
        <p:spPr bwMode="auto">
          <a:xfrm>
            <a:off x="1874764" y="2945761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58" name="TextBox 31"/>
          <p:cNvSpPr txBox="1">
            <a:spLocks noChangeArrowheads="1"/>
          </p:cNvSpPr>
          <p:nvPr/>
        </p:nvSpPr>
        <p:spPr bwMode="auto">
          <a:xfrm>
            <a:off x="1874764" y="3323524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release.cf</a:t>
            </a:r>
          </a:p>
        </p:txBody>
      </p:sp>
      <p:sp>
        <p:nvSpPr>
          <p:cNvPr id="59" name="TextBox 32"/>
          <p:cNvSpPr txBox="1">
            <a:spLocks noChangeArrowheads="1"/>
          </p:cNvSpPr>
          <p:nvPr/>
        </p:nvSpPr>
        <p:spPr bwMode="auto">
          <a:xfrm>
            <a:off x="1874764" y="3890167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1874764" y="4269319"/>
            <a:ext cx="1439863" cy="5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provision.cf</a:t>
            </a:r>
          </a:p>
        </p:txBody>
      </p:sp>
      <p:cxnSp>
        <p:nvCxnSpPr>
          <p:cNvPr id="63" name="Straight Arrow Connector 67"/>
          <p:cNvCxnSpPr/>
          <p:nvPr/>
        </p:nvCxnSpPr>
        <p:spPr>
          <a:xfrm>
            <a:off x="3581153" y="3070574"/>
            <a:ext cx="11286" cy="2367489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8"/>
          <p:cNvCxnSpPr/>
          <p:nvPr/>
        </p:nvCxnSpPr>
        <p:spPr>
          <a:xfrm>
            <a:off x="3246364" y="3064224"/>
            <a:ext cx="110648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70"/>
          <p:cNvCxnSpPr/>
          <p:nvPr/>
        </p:nvCxnSpPr>
        <p:spPr>
          <a:xfrm>
            <a:off x="3246364" y="3548938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71"/>
          <p:cNvCxnSpPr/>
          <p:nvPr/>
        </p:nvCxnSpPr>
        <p:spPr>
          <a:xfrm>
            <a:off x="3246364" y="4493501"/>
            <a:ext cx="117475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2"/>
          <p:cNvCxnSpPr/>
          <p:nvPr/>
        </p:nvCxnSpPr>
        <p:spPr>
          <a:xfrm flipH="1">
            <a:off x="4213152" y="3070571"/>
            <a:ext cx="11465" cy="47836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3"/>
          <p:cNvCxnSpPr/>
          <p:nvPr/>
        </p:nvCxnSpPr>
        <p:spPr>
          <a:xfrm rot="5400000">
            <a:off x="3741665" y="4964988"/>
            <a:ext cx="944562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/>
          <p:nvPr/>
        </p:nvCxnSpPr>
        <p:spPr>
          <a:xfrm>
            <a:off x="3246364" y="5438063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8"/>
          <p:cNvSpPr txBox="1">
            <a:spLocks noChangeArrowheads="1"/>
          </p:cNvSpPr>
          <p:nvPr/>
        </p:nvSpPr>
        <p:spPr bwMode="auto">
          <a:xfrm>
            <a:off x="3260299" y="2774238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71" name="TextBox 49"/>
          <p:cNvSpPr txBox="1">
            <a:spLocks noChangeArrowheads="1"/>
          </p:cNvSpPr>
          <p:nvPr/>
        </p:nvSpPr>
        <p:spPr bwMode="auto">
          <a:xfrm>
            <a:off x="1311202" y="1364191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2762177" y="1364191"/>
            <a:ext cx="117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73" name="TextBox 51"/>
          <p:cNvSpPr txBox="1">
            <a:spLocks noChangeArrowheads="1"/>
          </p:cNvSpPr>
          <p:nvPr/>
        </p:nvSpPr>
        <p:spPr bwMode="auto">
          <a:xfrm rot="16200000">
            <a:off x="3908351" y="3039351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4" name="TextBox 52"/>
          <p:cNvSpPr txBox="1">
            <a:spLocks noChangeArrowheads="1"/>
          </p:cNvSpPr>
          <p:nvPr/>
        </p:nvSpPr>
        <p:spPr bwMode="auto">
          <a:xfrm rot="16200000">
            <a:off x="3905971" y="4864182"/>
            <a:ext cx="1079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75" name="TextBox 54"/>
          <p:cNvSpPr txBox="1">
            <a:spLocks noChangeArrowheads="1"/>
          </p:cNvSpPr>
          <p:nvPr/>
        </p:nvSpPr>
        <p:spPr bwMode="auto">
          <a:xfrm rot="16200000">
            <a:off x="3246364" y="3825163"/>
            <a:ext cx="1017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77" name="TextBox 50"/>
          <p:cNvSpPr txBox="1">
            <a:spLocks noChangeArrowheads="1"/>
          </p:cNvSpPr>
          <p:nvPr/>
        </p:nvSpPr>
        <p:spPr bwMode="auto">
          <a:xfrm>
            <a:off x="1223889" y="1048279"/>
            <a:ext cx="266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Automatic Provisioning</a:t>
            </a:r>
          </a:p>
        </p:txBody>
      </p:sp>
      <p:sp>
        <p:nvSpPr>
          <p:cNvPr id="81" name="TextBox 48"/>
          <p:cNvSpPr txBox="1">
            <a:spLocks noChangeArrowheads="1"/>
          </p:cNvSpPr>
          <p:nvPr/>
        </p:nvSpPr>
        <p:spPr bwMode="auto">
          <a:xfrm>
            <a:off x="3299809" y="5376351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  <p:cxnSp>
        <p:nvCxnSpPr>
          <p:cNvPr id="82" name="Straight Arrow Connector 4"/>
          <p:cNvCxnSpPr/>
          <p:nvPr/>
        </p:nvCxnSpPr>
        <p:spPr>
          <a:xfrm rot="5400000">
            <a:off x="2921719" y="4140994"/>
            <a:ext cx="4787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"/>
          <p:cNvCxnSpPr/>
          <p:nvPr/>
        </p:nvCxnSpPr>
        <p:spPr>
          <a:xfrm rot="5400000">
            <a:off x="4235375" y="4141788"/>
            <a:ext cx="47879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6"/>
          <p:cNvCxnSpPr/>
          <p:nvPr/>
        </p:nvCxnSpPr>
        <p:spPr>
          <a:xfrm>
            <a:off x="5314875" y="2294285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7"/>
          <p:cNvCxnSpPr/>
          <p:nvPr/>
        </p:nvCxnSpPr>
        <p:spPr>
          <a:xfrm rot="10800000" flipV="1">
            <a:off x="5314875" y="2608610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8"/>
          <p:cNvCxnSpPr/>
          <p:nvPr/>
        </p:nvCxnSpPr>
        <p:spPr>
          <a:xfrm>
            <a:off x="5314875" y="3238847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9"/>
          <p:cNvCxnSpPr/>
          <p:nvPr/>
        </p:nvCxnSpPr>
        <p:spPr>
          <a:xfrm rot="10800000" flipV="1">
            <a:off x="5314875" y="3554760"/>
            <a:ext cx="1320800" cy="1889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0"/>
          <p:cNvCxnSpPr/>
          <p:nvPr/>
        </p:nvCxnSpPr>
        <p:spPr>
          <a:xfrm>
            <a:off x="5314875" y="4183410"/>
            <a:ext cx="1314450" cy="1270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1"/>
          <p:cNvCxnSpPr/>
          <p:nvPr/>
        </p:nvCxnSpPr>
        <p:spPr>
          <a:xfrm rot="10800000" flipV="1">
            <a:off x="5314875" y="4499322"/>
            <a:ext cx="1320800" cy="18891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2"/>
          <p:cNvCxnSpPr/>
          <p:nvPr/>
        </p:nvCxnSpPr>
        <p:spPr>
          <a:xfrm>
            <a:off x="5314875" y="5129560"/>
            <a:ext cx="1314450" cy="12541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23"/>
          <p:cNvCxnSpPr/>
          <p:nvPr/>
        </p:nvCxnSpPr>
        <p:spPr>
          <a:xfrm rot="10800000" flipV="1">
            <a:off x="5314875" y="5443885"/>
            <a:ext cx="1320800" cy="1905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28"/>
          <p:cNvSpPr txBox="1">
            <a:spLocks noChangeArrowheads="1"/>
          </p:cNvSpPr>
          <p:nvPr/>
        </p:nvSpPr>
        <p:spPr bwMode="auto">
          <a:xfrm>
            <a:off x="5270425" y="1996397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97" name="TextBox 29"/>
          <p:cNvSpPr txBox="1">
            <a:spLocks noChangeArrowheads="1"/>
          </p:cNvSpPr>
          <p:nvPr/>
        </p:nvSpPr>
        <p:spPr bwMode="auto">
          <a:xfrm>
            <a:off x="5270425" y="2374285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>
                <a:latin typeface="Calibri" pitchFamily="34" charset="0"/>
              </a:rPr>
              <a:t>provision.cf</a:t>
            </a:r>
          </a:p>
        </p:txBody>
      </p:sp>
      <p:sp>
        <p:nvSpPr>
          <p:cNvPr id="98" name="TextBox 30"/>
          <p:cNvSpPr txBox="1">
            <a:spLocks noChangeArrowheads="1"/>
          </p:cNvSpPr>
          <p:nvPr/>
        </p:nvSpPr>
        <p:spPr bwMode="auto">
          <a:xfrm>
            <a:off x="5270425" y="2941115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release.rq</a:t>
            </a:r>
          </a:p>
        </p:txBody>
      </p:sp>
      <p:sp>
        <p:nvSpPr>
          <p:cNvPr id="99" name="TextBox 31"/>
          <p:cNvSpPr txBox="1">
            <a:spLocks noChangeArrowheads="1"/>
          </p:cNvSpPr>
          <p:nvPr/>
        </p:nvSpPr>
        <p:spPr bwMode="auto">
          <a:xfrm>
            <a:off x="5270425" y="3319002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release.cf</a:t>
            </a:r>
          </a:p>
        </p:txBody>
      </p:sp>
      <p:sp>
        <p:nvSpPr>
          <p:cNvPr id="100" name="TextBox 32"/>
          <p:cNvSpPr txBox="1">
            <a:spLocks noChangeArrowheads="1"/>
          </p:cNvSpPr>
          <p:nvPr/>
        </p:nvSpPr>
        <p:spPr bwMode="auto">
          <a:xfrm>
            <a:off x="5270425" y="3885833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provision.rq</a:t>
            </a:r>
          </a:p>
        </p:txBody>
      </p:sp>
      <p:sp>
        <p:nvSpPr>
          <p:cNvPr id="101" name="TextBox 33"/>
          <p:cNvSpPr txBox="1">
            <a:spLocks noChangeArrowheads="1"/>
          </p:cNvSpPr>
          <p:nvPr/>
        </p:nvSpPr>
        <p:spPr bwMode="auto">
          <a:xfrm>
            <a:off x="5270425" y="4265109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provision.cf</a:t>
            </a:r>
          </a:p>
        </p:txBody>
      </p:sp>
      <p:sp>
        <p:nvSpPr>
          <p:cNvPr id="102" name="TextBox 34"/>
          <p:cNvSpPr txBox="1">
            <a:spLocks noChangeArrowheads="1"/>
          </p:cNvSpPr>
          <p:nvPr/>
        </p:nvSpPr>
        <p:spPr bwMode="auto">
          <a:xfrm>
            <a:off x="5270425" y="4831940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 dirty="0" err="1">
                <a:latin typeface="Calibri" pitchFamily="34" charset="0"/>
              </a:rPr>
              <a:t>terminate.rq</a:t>
            </a:r>
            <a:endParaRPr lang="en-GB" altLang="ja-JP" sz="1600" b="1" dirty="0">
              <a:latin typeface="Calibri" pitchFamily="34" charset="0"/>
            </a:endParaRPr>
          </a:p>
        </p:txBody>
      </p:sp>
      <p:sp>
        <p:nvSpPr>
          <p:cNvPr id="103" name="TextBox 35"/>
          <p:cNvSpPr txBox="1">
            <a:spLocks noChangeArrowheads="1"/>
          </p:cNvSpPr>
          <p:nvPr/>
        </p:nvSpPr>
        <p:spPr bwMode="auto">
          <a:xfrm>
            <a:off x="5270425" y="5209827"/>
            <a:ext cx="1439863" cy="58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600" b="1">
                <a:latin typeface="Calibri" pitchFamily="34" charset="0"/>
              </a:rPr>
              <a:t>terminate.cf</a:t>
            </a:r>
          </a:p>
        </p:txBody>
      </p:sp>
      <p:cxnSp>
        <p:nvCxnSpPr>
          <p:cNvPr id="104" name="Straight Arrow Connector 36"/>
          <p:cNvCxnSpPr/>
          <p:nvPr/>
        </p:nvCxnSpPr>
        <p:spPr>
          <a:xfrm>
            <a:off x="6975401" y="2230785"/>
            <a:ext cx="1132" cy="3470101"/>
          </a:xfrm>
          <a:prstGeom prst="straightConnector1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39"/>
          <p:cNvCxnSpPr/>
          <p:nvPr/>
        </p:nvCxnSpPr>
        <p:spPr>
          <a:xfrm>
            <a:off x="6903963" y="2230785"/>
            <a:ext cx="554037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40"/>
          <p:cNvCxnSpPr/>
          <p:nvPr/>
        </p:nvCxnSpPr>
        <p:spPr>
          <a:xfrm>
            <a:off x="6629325" y="2608610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42"/>
          <p:cNvCxnSpPr/>
          <p:nvPr/>
        </p:nvCxnSpPr>
        <p:spPr>
          <a:xfrm>
            <a:off x="6629325" y="3554760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43"/>
          <p:cNvCxnSpPr/>
          <p:nvPr/>
        </p:nvCxnSpPr>
        <p:spPr>
          <a:xfrm>
            <a:off x="6629325" y="4499322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44"/>
          <p:cNvCxnSpPr/>
          <p:nvPr/>
        </p:nvCxnSpPr>
        <p:spPr>
          <a:xfrm rot="5400000">
            <a:off x="7123832" y="3080891"/>
            <a:ext cx="946150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46"/>
          <p:cNvCxnSpPr/>
          <p:nvPr/>
        </p:nvCxnSpPr>
        <p:spPr>
          <a:xfrm rot="5400000">
            <a:off x="7124625" y="4970810"/>
            <a:ext cx="944563" cy="1587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47"/>
          <p:cNvCxnSpPr/>
          <p:nvPr/>
        </p:nvCxnSpPr>
        <p:spPr>
          <a:xfrm>
            <a:off x="6629325" y="5443885"/>
            <a:ext cx="11731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48"/>
          <p:cNvSpPr txBox="1">
            <a:spLocks noChangeArrowheads="1"/>
          </p:cNvSpPr>
          <p:nvPr/>
        </p:nvSpPr>
        <p:spPr bwMode="auto">
          <a:xfrm>
            <a:off x="6697588" y="1935510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Start time</a:t>
            </a:r>
          </a:p>
        </p:txBody>
      </p:sp>
      <p:sp>
        <p:nvSpPr>
          <p:cNvPr id="113" name="TextBox 49"/>
          <p:cNvSpPr txBox="1">
            <a:spLocks noChangeArrowheads="1"/>
          </p:cNvSpPr>
          <p:nvPr/>
        </p:nvSpPr>
        <p:spPr bwMode="auto">
          <a:xfrm>
            <a:off x="4694163" y="1370013"/>
            <a:ext cx="1174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Requester</a:t>
            </a:r>
          </a:p>
        </p:txBody>
      </p:sp>
      <p:sp>
        <p:nvSpPr>
          <p:cNvPr id="114" name="TextBox 50"/>
          <p:cNvSpPr txBox="1">
            <a:spLocks noChangeArrowheads="1"/>
          </p:cNvSpPr>
          <p:nvPr/>
        </p:nvSpPr>
        <p:spPr bwMode="auto">
          <a:xfrm>
            <a:off x="6143550" y="1370013"/>
            <a:ext cx="1176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Provider</a:t>
            </a:r>
          </a:p>
        </p:txBody>
      </p:sp>
      <p:sp>
        <p:nvSpPr>
          <p:cNvPr id="115" name="TextBox 51"/>
          <p:cNvSpPr txBox="1">
            <a:spLocks noChangeArrowheads="1"/>
          </p:cNvSpPr>
          <p:nvPr/>
        </p:nvSpPr>
        <p:spPr bwMode="auto">
          <a:xfrm rot="16200000">
            <a:off x="7288137" y="2916585"/>
            <a:ext cx="1077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116" name="TextBox 52"/>
          <p:cNvSpPr txBox="1">
            <a:spLocks noChangeArrowheads="1"/>
          </p:cNvSpPr>
          <p:nvPr/>
        </p:nvSpPr>
        <p:spPr bwMode="auto">
          <a:xfrm rot="16200000">
            <a:off x="7287344" y="4870003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FF0000"/>
                </a:solidFill>
                <a:latin typeface="Calibri" pitchFamily="34" charset="0"/>
              </a:rPr>
              <a:t>In service</a:t>
            </a:r>
          </a:p>
        </p:txBody>
      </p:sp>
      <p:sp>
        <p:nvSpPr>
          <p:cNvPr id="117" name="TextBox 54"/>
          <p:cNvSpPr txBox="1">
            <a:spLocks noChangeArrowheads="1"/>
          </p:cNvSpPr>
          <p:nvPr/>
        </p:nvSpPr>
        <p:spPr bwMode="auto">
          <a:xfrm rot="16200000">
            <a:off x="6561063" y="3897660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>
                <a:solidFill>
                  <a:srgbClr val="0070C0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118" name="TextBox 50"/>
          <p:cNvSpPr txBox="1">
            <a:spLocks noChangeArrowheads="1"/>
          </p:cNvSpPr>
          <p:nvPr/>
        </p:nvSpPr>
        <p:spPr bwMode="auto">
          <a:xfrm>
            <a:off x="4760838" y="1052513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altLang="ja-JP" sz="1800" b="1">
                <a:latin typeface="Calibri" pitchFamily="34" charset="0"/>
              </a:rPr>
              <a:t>Manual Provisioning</a:t>
            </a:r>
          </a:p>
        </p:txBody>
      </p:sp>
      <p:cxnSp>
        <p:nvCxnSpPr>
          <p:cNvPr id="119" name="Straight Connector 74"/>
          <p:cNvCxnSpPr/>
          <p:nvPr/>
        </p:nvCxnSpPr>
        <p:spPr>
          <a:xfrm>
            <a:off x="6683863" y="5692064"/>
            <a:ext cx="1174750" cy="0"/>
          </a:xfrm>
          <a:prstGeom prst="line">
            <a:avLst/>
          </a:prstGeom>
          <a:ln w="15875">
            <a:solidFill>
              <a:srgbClr val="1E58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48"/>
          <p:cNvSpPr txBox="1">
            <a:spLocks noChangeArrowheads="1"/>
          </p:cNvSpPr>
          <p:nvPr/>
        </p:nvSpPr>
        <p:spPr bwMode="auto">
          <a:xfrm>
            <a:off x="6737308" y="5630352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600" b="1" dirty="0" smtClean="0">
                <a:solidFill>
                  <a:srgbClr val="0070C0"/>
                </a:solidFill>
                <a:latin typeface="Calibri" pitchFamily="34" charset="0"/>
              </a:rPr>
              <a:t>End </a:t>
            </a:r>
            <a:r>
              <a:rPr lang="en-GB" altLang="ja-JP" sz="1600" b="1" dirty="0">
                <a:solidFill>
                  <a:srgbClr val="0070C0"/>
                </a:solidFill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Robustness of NSI CS2.0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223044" y="1052736"/>
            <a:ext cx="8713787" cy="5474411"/>
          </a:xfrm>
        </p:spPr>
        <p:txBody>
          <a:bodyPr/>
          <a:lstStyle/>
          <a:p>
            <a:r>
              <a:rPr kumimoji="1" lang="en-US" altLang="ja-JP" sz="2000" dirty="0" smtClean="0"/>
              <a:t>Error scenarios</a:t>
            </a:r>
            <a:r>
              <a:rPr lang="en-US" altLang="ja-JP" sz="2000" dirty="0" smtClean="0"/>
              <a:t> were carefully considered and supported</a:t>
            </a:r>
          </a:p>
          <a:p>
            <a:pPr lvl="1"/>
            <a:r>
              <a:rPr lang="en-US" altLang="ja-JP" sz="2000" dirty="0" smtClean="0"/>
              <a:t>Supported scenarios include:</a:t>
            </a:r>
          </a:p>
          <a:p>
            <a:pPr lvl="2"/>
            <a:r>
              <a:rPr lang="en-US" altLang="ja-JP" sz="1800" dirty="0" smtClean="0"/>
              <a:t>NSI message delivery failure (transport error of management plane)</a:t>
            </a:r>
          </a:p>
          <a:p>
            <a:pPr lvl="2"/>
            <a:r>
              <a:rPr kumimoji="1" lang="en-US" altLang="ja-JP" sz="1800" dirty="0" err="1" smtClean="0"/>
              <a:t>uPA</a:t>
            </a:r>
            <a:r>
              <a:rPr kumimoji="1" lang="en-US" altLang="ja-JP" sz="1800" dirty="0" smtClean="0"/>
              <a:t> cannot provide data plane as reserved</a:t>
            </a:r>
          </a:p>
          <a:p>
            <a:pPr lvl="3"/>
            <a:r>
              <a:rPr lang="en-US" altLang="ja-JP" sz="1800" dirty="0" err="1" smtClean="0"/>
              <a:t>Temporaly</a:t>
            </a:r>
            <a:r>
              <a:rPr lang="en-US" altLang="ja-JP" sz="1800" dirty="0" smtClean="0"/>
              <a:t> and permanent failure scenarios</a:t>
            </a:r>
          </a:p>
          <a:p>
            <a:pPr lvl="1"/>
            <a:r>
              <a:rPr lang="en-US" altLang="ja-JP" sz="2000" dirty="0" smtClean="0"/>
              <a:t>Error notification messages are provided to notify errors from children to parents.</a:t>
            </a:r>
          </a:p>
          <a:p>
            <a:r>
              <a:rPr lang="en-US" altLang="ja-JP" sz="2000" dirty="0" err="1" smtClean="0"/>
              <a:t>uPA</a:t>
            </a:r>
            <a:r>
              <a:rPr lang="en-US" altLang="ja-JP" sz="2000" dirty="0" smtClean="0"/>
              <a:t> initiated commit timeout is supported</a:t>
            </a:r>
          </a:p>
          <a:p>
            <a:pPr lvl="1"/>
            <a:r>
              <a:rPr kumimoji="1" lang="en-US" altLang="ja-JP" sz="2000" dirty="0" err="1" smtClean="0"/>
              <a:t>uPA</a:t>
            </a:r>
            <a:r>
              <a:rPr kumimoji="1" lang="en-US" altLang="ja-JP" sz="2000" dirty="0" smtClean="0"/>
              <a:t> does not have to hold resources forever </a:t>
            </a:r>
            <a:r>
              <a:rPr lang="en-US" altLang="ja-JP" sz="2000" dirty="0" smtClean="0"/>
              <a:t>when</a:t>
            </a:r>
            <a:r>
              <a:rPr kumimoji="1" lang="en-US" altLang="ja-JP" sz="2000" dirty="0" smtClean="0"/>
              <a:t> no commit or abort message is received.</a:t>
            </a:r>
          </a:p>
          <a:p>
            <a:r>
              <a:rPr lang="en-US" altLang="ja-JP" sz="2000" dirty="0" err="1" smtClean="0"/>
              <a:t>uRA</a:t>
            </a:r>
            <a:r>
              <a:rPr lang="en-US" altLang="ja-JP" sz="2000" dirty="0" smtClean="0"/>
              <a:t> can get statuses of children NSAs by query requests.</a:t>
            </a:r>
          </a:p>
          <a:p>
            <a:pPr lvl="1"/>
            <a:r>
              <a:rPr kumimoji="1" lang="en-US" altLang="ja-JP" sz="2000" dirty="0" smtClean="0"/>
              <a:t>Simple (one level) and recursive (multi level) query operations are provided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NSI Development &amp;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OGF NSI-CS version 2.0 is in draft now (Mar. 2013)</a:t>
            </a:r>
          </a:p>
          <a:p>
            <a:pPr lvl="1"/>
            <a:r>
              <a:rPr lang="en-US" dirty="0" smtClean="0"/>
              <a:t>At the OGF meeting held in Charlottesville last week, most of the features were agreed upon and finalized.</a:t>
            </a:r>
          </a:p>
          <a:p>
            <a:r>
              <a:rPr lang="en-US" dirty="0" smtClean="0"/>
              <a:t>Version 2 implementations are under development:</a:t>
            </a:r>
          </a:p>
          <a:p>
            <a:r>
              <a:rPr lang="en-US" dirty="0" smtClean="0"/>
              <a:t>First production services planned for 2013:</a:t>
            </a:r>
          </a:p>
          <a:p>
            <a:pPr lvl="1"/>
            <a:r>
              <a:rPr lang="en-US" dirty="0" err="1" smtClean="0"/>
              <a:t>NetherLight</a:t>
            </a:r>
            <a:endParaRPr lang="en-US" dirty="0" smtClean="0"/>
          </a:p>
          <a:p>
            <a:pPr lvl="1"/>
            <a:r>
              <a:rPr lang="en-US" dirty="0" err="1" smtClean="0"/>
              <a:t>StarLight</a:t>
            </a:r>
            <a:endParaRPr lang="en-US" dirty="0" smtClean="0"/>
          </a:p>
          <a:p>
            <a:pPr lvl="1"/>
            <a:r>
              <a:rPr lang="en-US" dirty="0" err="1" smtClean="0"/>
              <a:t>NORDUnet</a:t>
            </a:r>
            <a:endParaRPr lang="en-US" dirty="0" smtClean="0"/>
          </a:p>
          <a:p>
            <a:pPr lvl="1"/>
            <a:r>
              <a:rPr lang="en-US" dirty="0" smtClean="0"/>
              <a:t>GEANT</a:t>
            </a:r>
          </a:p>
          <a:p>
            <a:pPr lvl="1"/>
            <a:r>
              <a:rPr lang="en-US" dirty="0" err="1" smtClean="0"/>
              <a:t>KRLight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78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NSI Connection Service protocol has been developed to allow dynamic service networks to inter-operate in a multi-provider environment. </a:t>
            </a:r>
          </a:p>
          <a:p>
            <a:r>
              <a:rPr lang="en-US" dirty="0" smtClean="0"/>
              <a:t>Version 2.0 of the NSI protocol is now being finalized. </a:t>
            </a:r>
          </a:p>
          <a:p>
            <a:r>
              <a:rPr lang="en-US" dirty="0" smtClean="0"/>
              <a:t>NSI v2.0 can be used as a key building block for the delivery of distributed virtual infrastructures over an inter-cloud environment.</a:t>
            </a:r>
          </a:p>
          <a:p>
            <a:r>
              <a:rPr lang="en-US" dirty="0" smtClean="0"/>
              <a:t>The OGF NSI WG is an Open working group </a:t>
            </a:r>
          </a:p>
          <a:p>
            <a:pPr lvl="1"/>
            <a:r>
              <a:rPr lang="en-US" dirty="0" smtClean="0"/>
              <a:t>Contributions – ask ,comment, propose – are welcome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12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Networks in Clouds</a:t>
            </a:r>
            <a:endParaRPr lang="ja-JP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dirty="0" smtClean="0"/>
              <a:t>Networks are often been taken for granted by Clouds.</a:t>
            </a:r>
          </a:p>
          <a:p>
            <a:r>
              <a:rPr lang="en-GB" altLang="ja-JP" dirty="0" smtClean="0"/>
              <a:t>Activities to make network a manageable resource are on-going</a:t>
            </a:r>
          </a:p>
          <a:p>
            <a:r>
              <a:rPr lang="en-GB" altLang="ja-JP" dirty="0" smtClean="0"/>
              <a:t>Longer distances may require using more than one provider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Multi-provider network should be just another resource – easy integration with scheduling of computing/storage resources is important</a:t>
            </a:r>
          </a:p>
          <a:p>
            <a:endParaRPr lang="en-US" dirty="0" smtClean="0"/>
          </a:p>
          <a:p>
            <a:endParaRPr lang="en-GB" altLang="ja-JP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539750" y="152400"/>
            <a:ext cx="7772400" cy="1143000"/>
          </a:xfrm>
        </p:spPr>
        <p:txBody>
          <a:bodyPr/>
          <a:lstStyle/>
          <a:p>
            <a:r>
              <a:rPr lang="en-US" altLang="ja-JP" dirty="0" smtClean="0"/>
              <a:t>Multi-domain cloud</a:t>
            </a:r>
            <a:endParaRPr lang="ja-JP" altLang="en-US" dirty="0" smtClean="0"/>
          </a:p>
        </p:txBody>
      </p:sp>
      <p:sp>
        <p:nvSpPr>
          <p:cNvPr id="112" name="角丸四角形 111"/>
          <p:cNvSpPr/>
          <p:nvPr/>
        </p:nvSpPr>
        <p:spPr bwMode="auto">
          <a:xfrm>
            <a:off x="3132138" y="1773238"/>
            <a:ext cx="5759450" cy="4608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endParaRPr kumimoji="1" lang="ja-JP" altLang="en-US" sz="2800" b="1">
              <a:solidFill>
                <a:schemeClr val="accent1"/>
              </a:solidFill>
            </a:endParaRPr>
          </a:p>
        </p:txBody>
      </p:sp>
      <p:pic>
        <p:nvPicPr>
          <p:cNvPr id="5124" name="Picture 50" descr="j0292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1628775"/>
            <a:ext cx="152558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25" name="直線コネクタ 161"/>
          <p:cNvCxnSpPr>
            <a:cxnSpLocks noChangeShapeType="1"/>
            <a:stCxn id="56" idx="2"/>
          </p:cNvCxnSpPr>
          <p:nvPr/>
        </p:nvCxnSpPr>
        <p:spPr bwMode="auto">
          <a:xfrm rot="10800000">
            <a:off x="4283075" y="3746500"/>
            <a:ext cx="584200" cy="258763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6" name="直線コネクタ 161"/>
          <p:cNvCxnSpPr>
            <a:cxnSpLocks noChangeShapeType="1"/>
          </p:cNvCxnSpPr>
          <p:nvPr/>
        </p:nvCxnSpPr>
        <p:spPr bwMode="auto">
          <a:xfrm rot="16200000" flipV="1">
            <a:off x="7150100" y="3486151"/>
            <a:ext cx="388937" cy="792162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7" name="直線コネクタ 161"/>
          <p:cNvCxnSpPr>
            <a:cxnSpLocks noChangeShapeType="1"/>
            <a:stCxn id="56" idx="1"/>
          </p:cNvCxnSpPr>
          <p:nvPr/>
        </p:nvCxnSpPr>
        <p:spPr bwMode="auto">
          <a:xfrm rot="16200000" flipH="1">
            <a:off x="5738018" y="4853782"/>
            <a:ext cx="620713" cy="21590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8" name="直線コネクタ 161"/>
          <p:cNvCxnSpPr>
            <a:cxnSpLocks noChangeShapeType="1"/>
          </p:cNvCxnSpPr>
          <p:nvPr/>
        </p:nvCxnSpPr>
        <p:spPr bwMode="auto">
          <a:xfrm>
            <a:off x="4991100" y="3930650"/>
            <a:ext cx="889000" cy="0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9" name="テキスト ボックス 49"/>
          <p:cNvSpPr txBox="1">
            <a:spLocks noChangeArrowheads="1"/>
          </p:cNvSpPr>
          <p:nvPr/>
        </p:nvSpPr>
        <p:spPr bwMode="auto">
          <a:xfrm>
            <a:off x="1131888" y="35306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(3)</a:t>
            </a:r>
            <a:r>
              <a:rPr kumimoji="1" lang="ja-JP" altLang="en-US"/>
              <a:t> </a:t>
            </a:r>
            <a:r>
              <a:rPr kumimoji="1" lang="en-US" altLang="ja-JP"/>
              <a:t>Use</a:t>
            </a:r>
            <a:endParaRPr kumimoji="1" lang="ja-JP" altLang="en-US"/>
          </a:p>
        </p:txBody>
      </p:sp>
      <p:sp>
        <p:nvSpPr>
          <p:cNvPr id="279" name="左右矢印 278"/>
          <p:cNvSpPr/>
          <p:nvPr/>
        </p:nvSpPr>
        <p:spPr>
          <a:xfrm rot="5400000">
            <a:off x="396082" y="3499644"/>
            <a:ext cx="935037" cy="504825"/>
          </a:xfrm>
          <a:prstGeom prst="left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280" name="下矢印 279"/>
          <p:cNvSpPr/>
          <p:nvPr/>
        </p:nvSpPr>
        <p:spPr>
          <a:xfrm rot="5400000">
            <a:off x="2518569" y="4977607"/>
            <a:ext cx="504825" cy="719137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5132" name="テキスト ボックス 53"/>
          <p:cNvSpPr txBox="1">
            <a:spLocks noChangeArrowheads="1"/>
          </p:cNvSpPr>
          <p:nvPr/>
        </p:nvSpPr>
        <p:spPr bwMode="auto">
          <a:xfrm>
            <a:off x="1590675" y="1989138"/>
            <a:ext cx="1884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(1)</a:t>
            </a:r>
            <a:r>
              <a:rPr kumimoji="1" lang="ja-JP" altLang="en-US"/>
              <a:t> Ｒｅｑｕｅｓｔ</a:t>
            </a:r>
          </a:p>
        </p:txBody>
      </p:sp>
      <p:sp>
        <p:nvSpPr>
          <p:cNvPr id="5133" name="テキスト ボックス 52"/>
          <p:cNvSpPr txBox="1">
            <a:spLocks noChangeArrowheads="1"/>
          </p:cNvSpPr>
          <p:nvPr/>
        </p:nvSpPr>
        <p:spPr bwMode="auto">
          <a:xfrm>
            <a:off x="1547813" y="5661025"/>
            <a:ext cx="1690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(2) Provide</a:t>
            </a:r>
            <a:endParaRPr kumimoji="1" lang="ja-JP" altLang="en-US"/>
          </a:p>
        </p:txBody>
      </p:sp>
      <p:grpSp>
        <p:nvGrpSpPr>
          <p:cNvPr id="2" name="グループ化 283"/>
          <p:cNvGrpSpPr>
            <a:grpSpLocks/>
          </p:cNvGrpSpPr>
          <p:nvPr/>
        </p:nvGrpSpPr>
        <p:grpSpPr bwMode="auto">
          <a:xfrm>
            <a:off x="149225" y="4437063"/>
            <a:ext cx="2411413" cy="1008062"/>
            <a:chOff x="3231258" y="2068513"/>
            <a:chExt cx="3868737" cy="1677987"/>
          </a:xfrm>
        </p:grpSpPr>
        <p:sp>
          <p:nvSpPr>
            <p:cNvPr id="285" name="雲 284"/>
            <p:cNvSpPr/>
            <p:nvPr/>
          </p:nvSpPr>
          <p:spPr bwMode="auto">
            <a:xfrm>
              <a:off x="3231258" y="2068513"/>
              <a:ext cx="3868737" cy="167798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5145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09395" y="2422525"/>
              <a:ext cx="566738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6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44245" y="2422525"/>
              <a:ext cx="56515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7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7508" y="2422525"/>
              <a:ext cx="566737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8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0770" y="2422525"/>
              <a:ext cx="566738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9" name="Picture 5" descr="C:\Documents and Settings\kudoh\Local Settings\Temporary Internet Files\Content.IE5\Q1H0EVPY\MCj043484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5620" y="2422525"/>
              <a:ext cx="56515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グループ化 36"/>
            <p:cNvGrpSpPr>
              <a:grpSpLocks/>
            </p:cNvGrpSpPr>
            <p:nvPr/>
          </p:nvGrpSpPr>
          <p:grpSpPr bwMode="auto">
            <a:xfrm>
              <a:off x="5453758" y="3117850"/>
              <a:ext cx="236537" cy="220663"/>
              <a:chOff x="6643702" y="1571612"/>
              <a:chExt cx="571504" cy="500066"/>
            </a:xfrm>
          </p:grpSpPr>
          <p:sp>
            <p:nvSpPr>
              <p:cNvPr id="300" name="円柱 299"/>
              <p:cNvSpPr/>
              <p:nvPr/>
            </p:nvSpPr>
            <p:spPr>
              <a:xfrm>
                <a:off x="6645977" y="1870433"/>
                <a:ext cx="572287" cy="203606"/>
              </a:xfrm>
              <a:prstGeom prst="can">
                <a:avLst>
                  <a:gd name="adj" fmla="val 381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1" name="円柱 300"/>
              <p:cNvSpPr/>
              <p:nvPr/>
            </p:nvSpPr>
            <p:spPr>
              <a:xfrm>
                <a:off x="6645977" y="1720725"/>
                <a:ext cx="572287" cy="197616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2" name="円柱 301"/>
              <p:cNvSpPr/>
              <p:nvPr/>
            </p:nvSpPr>
            <p:spPr>
              <a:xfrm>
                <a:off x="6645977" y="1571012"/>
                <a:ext cx="572287" cy="197620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グループ化 37"/>
            <p:cNvGrpSpPr>
              <a:grpSpLocks/>
            </p:cNvGrpSpPr>
            <p:nvPr/>
          </p:nvGrpSpPr>
          <p:grpSpPr bwMode="auto">
            <a:xfrm>
              <a:off x="4793358" y="3117850"/>
              <a:ext cx="236537" cy="220663"/>
              <a:chOff x="6643702" y="1571612"/>
              <a:chExt cx="571504" cy="500066"/>
            </a:xfrm>
          </p:grpSpPr>
          <p:sp>
            <p:nvSpPr>
              <p:cNvPr id="297" name="円柱 296"/>
              <p:cNvSpPr/>
              <p:nvPr/>
            </p:nvSpPr>
            <p:spPr>
              <a:xfrm>
                <a:off x="6641644" y="1870433"/>
                <a:ext cx="572287" cy="203606"/>
              </a:xfrm>
              <a:prstGeom prst="can">
                <a:avLst>
                  <a:gd name="adj" fmla="val 381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8" name="円柱 297"/>
              <p:cNvSpPr/>
              <p:nvPr/>
            </p:nvSpPr>
            <p:spPr>
              <a:xfrm>
                <a:off x="6641644" y="1720725"/>
                <a:ext cx="572287" cy="197616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9" name="円柱 298"/>
              <p:cNvSpPr/>
              <p:nvPr/>
            </p:nvSpPr>
            <p:spPr>
              <a:xfrm>
                <a:off x="6641644" y="1571012"/>
                <a:ext cx="572287" cy="197620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グループ化 41"/>
            <p:cNvGrpSpPr>
              <a:grpSpLocks/>
            </p:cNvGrpSpPr>
            <p:nvPr/>
          </p:nvGrpSpPr>
          <p:grpSpPr bwMode="auto">
            <a:xfrm>
              <a:off x="4132958" y="3117850"/>
              <a:ext cx="236537" cy="220663"/>
              <a:chOff x="6643702" y="1571612"/>
              <a:chExt cx="571504" cy="500066"/>
            </a:xfrm>
          </p:grpSpPr>
          <p:sp>
            <p:nvSpPr>
              <p:cNvPr id="294" name="円柱 293"/>
              <p:cNvSpPr/>
              <p:nvPr/>
            </p:nvSpPr>
            <p:spPr>
              <a:xfrm>
                <a:off x="6643466" y="1870433"/>
                <a:ext cx="572291" cy="203606"/>
              </a:xfrm>
              <a:prstGeom prst="can">
                <a:avLst>
                  <a:gd name="adj" fmla="val 381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円柱 294"/>
              <p:cNvSpPr/>
              <p:nvPr/>
            </p:nvSpPr>
            <p:spPr>
              <a:xfrm>
                <a:off x="6643466" y="1720725"/>
                <a:ext cx="572291" cy="197616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円柱 295"/>
              <p:cNvSpPr/>
              <p:nvPr/>
            </p:nvSpPr>
            <p:spPr>
              <a:xfrm>
                <a:off x="6643466" y="1571012"/>
                <a:ext cx="572291" cy="197620"/>
              </a:xfrm>
              <a:prstGeom prst="can">
                <a:avLst>
                  <a:gd name="adj" fmla="val 381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ja-JP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03" name="下矢印 302"/>
          <p:cNvSpPr/>
          <p:nvPr/>
        </p:nvSpPr>
        <p:spPr>
          <a:xfrm rot="16200000" flipH="1">
            <a:off x="2447131" y="2385219"/>
            <a:ext cx="504825" cy="719138"/>
          </a:xfrm>
          <a:prstGeom prst="down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5136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1773238"/>
            <a:ext cx="1960563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800" y="5272088"/>
            <a:ext cx="2305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8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2138" y="2781300"/>
            <a:ext cx="230346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25" y="4076700"/>
            <a:ext cx="230346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Cloud 55"/>
          <p:cNvSpPr/>
          <p:nvPr/>
        </p:nvSpPr>
        <p:spPr bwMode="auto">
          <a:xfrm>
            <a:off x="4859338" y="3357563"/>
            <a:ext cx="2160587" cy="1295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5141" name="テキスト ボックス 163"/>
          <p:cNvSpPr txBox="1">
            <a:spLocks noChangeArrowheads="1"/>
          </p:cNvSpPr>
          <p:nvPr/>
        </p:nvSpPr>
        <p:spPr bwMode="auto">
          <a:xfrm>
            <a:off x="5292725" y="3429000"/>
            <a:ext cx="13477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Inter-DC</a:t>
            </a:r>
            <a:br>
              <a:rPr kumimoji="1" lang="en-US" altLang="ja-JP"/>
            </a:br>
            <a:r>
              <a:rPr kumimoji="1" lang="en-US" altLang="ja-JP"/>
              <a:t> network</a:t>
            </a:r>
            <a:endParaRPr kumimoji="1" lang="ja-JP" altLang="en-US"/>
          </a:p>
        </p:txBody>
      </p:sp>
      <p:cxnSp>
        <p:nvCxnSpPr>
          <p:cNvPr id="5143" name="直線コネクタ 161"/>
          <p:cNvCxnSpPr>
            <a:cxnSpLocks noChangeShapeType="1"/>
            <a:endCxn id="5141" idx="0"/>
          </p:cNvCxnSpPr>
          <p:nvPr/>
        </p:nvCxnSpPr>
        <p:spPr bwMode="auto">
          <a:xfrm rot="5400000">
            <a:off x="5594350" y="2965450"/>
            <a:ext cx="835025" cy="92075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Services Interface (1)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An open standard for dynamic circuit service interoperability</a:t>
            </a:r>
          </a:p>
          <a:p>
            <a:pPr lvl="1"/>
            <a:r>
              <a:rPr lang="en-US" altLang="ja-JP" dirty="0" smtClean="0"/>
              <a:t>A simple API to support connectivity management</a:t>
            </a:r>
          </a:p>
          <a:p>
            <a:pPr lvl="1"/>
            <a:r>
              <a:rPr lang="en-US" altLang="ja-JP" dirty="0" smtClean="0"/>
              <a:t>Dynamic assignment of bandwidth, VLAN ids etc. </a:t>
            </a:r>
          </a:p>
          <a:p>
            <a:pPr lvl="1"/>
            <a:r>
              <a:rPr lang="en-US" altLang="ja-JP" dirty="0" smtClean="0"/>
              <a:t>Global reach: multi-provider enabled solution</a:t>
            </a:r>
          </a:p>
          <a:p>
            <a:r>
              <a:rPr lang="en-US" altLang="ja-JP" dirty="0" smtClean="0"/>
              <a:t>Being defined at  OGF(Open Grid Forum) NSI-WG</a:t>
            </a:r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Services Interface 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Currently, NSI-WG is working to finalize version </a:t>
            </a:r>
            <a:r>
              <a:rPr lang="en-US" altLang="ja-JP" dirty="0" smtClean="0">
                <a:solidFill>
                  <a:srgbClr val="FF0000"/>
                </a:solidFill>
              </a:rPr>
              <a:t>2.0 of the Connection Service</a:t>
            </a:r>
            <a:r>
              <a:rPr lang="en-US" altLang="ja-JP" dirty="0" smtClean="0"/>
              <a:t> document, in which a service architecture and protocol for </a:t>
            </a:r>
            <a:r>
              <a:rPr lang="en-US" altLang="ja-JP" dirty="0" smtClean="0">
                <a:solidFill>
                  <a:srgbClr val="FF0000"/>
                </a:solidFill>
              </a:rPr>
              <a:t>end-to-end circuit provisioning interface</a:t>
            </a:r>
            <a:r>
              <a:rPr lang="en-US" altLang="ja-JP" dirty="0" smtClean="0"/>
              <a:t> is described. </a:t>
            </a:r>
          </a:p>
          <a:p>
            <a:r>
              <a:rPr lang="en-US" altLang="ja-JP" dirty="0" smtClean="0"/>
              <a:t>Complementary services, such as a </a:t>
            </a:r>
            <a:r>
              <a:rPr lang="en-US" altLang="ja-JP" dirty="0" smtClean="0">
                <a:solidFill>
                  <a:srgbClr val="FF0000"/>
                </a:solidFill>
              </a:rPr>
              <a:t>Topology Service</a:t>
            </a:r>
            <a:r>
              <a:rPr lang="en-US" altLang="ja-JP" dirty="0" smtClean="0"/>
              <a:t> and a </a:t>
            </a:r>
            <a:r>
              <a:rPr lang="en-US" altLang="ja-JP" dirty="0" smtClean="0">
                <a:solidFill>
                  <a:srgbClr val="FF0000"/>
                </a:solidFill>
              </a:rPr>
              <a:t>Discovery Service</a:t>
            </a:r>
            <a:r>
              <a:rPr lang="en-US" altLang="ja-JP" dirty="0" smtClean="0"/>
              <a:t>, are being standardized to support the NSI Connection Service.</a:t>
            </a:r>
          </a:p>
          <a:p>
            <a:r>
              <a:rPr lang="en-US" altLang="ja-JP" dirty="0" smtClean="0"/>
              <a:t>To provide not just a connection but a dynamic network, </a:t>
            </a:r>
            <a:r>
              <a:rPr lang="en-US" altLang="ja-JP" dirty="0" smtClean="0">
                <a:solidFill>
                  <a:srgbClr val="FF0000"/>
                </a:solidFill>
              </a:rPr>
              <a:t>Switching Service</a:t>
            </a:r>
            <a:r>
              <a:rPr lang="en-US" altLang="ja-JP" dirty="0" smtClean="0"/>
              <a:t> has been proposed and under discussion.</a:t>
            </a:r>
          </a:p>
          <a:p>
            <a:r>
              <a:rPr lang="en-US" altLang="ja-JP" dirty="0" smtClean="0"/>
              <a:t>NSI provides </a:t>
            </a:r>
            <a:r>
              <a:rPr lang="en-US" altLang="ja-JP" dirty="0" smtClean="0">
                <a:solidFill>
                  <a:srgbClr val="FF0000"/>
                </a:solidFill>
              </a:rPr>
              <a:t>abstracted view of networks</a:t>
            </a:r>
            <a:r>
              <a:rPr lang="en-US" altLang="ja-JP" dirty="0" smtClean="0"/>
              <a:t>, hiding underlying physical infrastructure</a:t>
            </a:r>
          </a:p>
          <a:p>
            <a:pPr lvl="1"/>
            <a:r>
              <a:rPr lang="en-US" altLang="ja-JP" dirty="0" smtClean="0"/>
              <a:t>Any control plane such as GMPLS or OpenFlow can be used under NSI</a:t>
            </a:r>
            <a:endParaRPr lang="ja-JP" altLang="en-US" dirty="0" smtClean="0"/>
          </a:p>
          <a:p>
            <a:pPr>
              <a:buNone/>
            </a:pPr>
            <a:endParaRPr lang="ja-JP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NSI architecture and connection service (CS)</a:t>
            </a:r>
            <a:endParaRPr kumimoji="1" lang="ja-JP" altLang="en-US" dirty="0"/>
          </a:p>
        </p:txBody>
      </p:sp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192461" y="4718051"/>
            <a:ext cx="1063625" cy="1306513"/>
          </a:xfrm>
          <a:custGeom>
            <a:avLst/>
            <a:gdLst/>
            <a:ahLst/>
            <a:cxnLst>
              <a:cxn ang="0">
                <a:pos x="9" y="290"/>
              </a:cxn>
              <a:cxn ang="0">
                <a:pos x="61" y="164"/>
              </a:cxn>
              <a:cxn ang="0">
                <a:pos x="109" y="106"/>
              </a:cxn>
              <a:cxn ang="0">
                <a:pos x="222" y="30"/>
              </a:cxn>
              <a:cxn ang="0">
                <a:pos x="295" y="8"/>
              </a:cxn>
              <a:cxn ang="0">
                <a:pos x="1803" y="8"/>
              </a:cxn>
              <a:cxn ang="0">
                <a:pos x="1876" y="30"/>
              </a:cxn>
              <a:cxn ang="0">
                <a:pos x="1988" y="106"/>
              </a:cxn>
              <a:cxn ang="0">
                <a:pos x="2036" y="164"/>
              </a:cxn>
              <a:cxn ang="0">
                <a:pos x="2088" y="290"/>
              </a:cxn>
              <a:cxn ang="0">
                <a:pos x="2096" y="2211"/>
              </a:cxn>
              <a:cxn ang="0">
                <a:pos x="2068" y="2352"/>
              </a:cxn>
              <a:cxn ang="0">
                <a:pos x="2033" y="2418"/>
              </a:cxn>
              <a:cxn ang="0">
                <a:pos x="1938" y="2513"/>
              </a:cxn>
              <a:cxn ang="0">
                <a:pos x="1872" y="2548"/>
              </a:cxn>
              <a:cxn ang="0">
                <a:pos x="1734" y="2576"/>
              </a:cxn>
              <a:cxn ang="0">
                <a:pos x="290" y="2568"/>
              </a:cxn>
              <a:cxn ang="0">
                <a:pos x="164" y="2516"/>
              </a:cxn>
              <a:cxn ang="0">
                <a:pos x="106" y="2468"/>
              </a:cxn>
              <a:cxn ang="0">
                <a:pos x="30" y="2356"/>
              </a:cxn>
              <a:cxn ang="0">
                <a:pos x="8" y="2283"/>
              </a:cxn>
              <a:cxn ang="0">
                <a:pos x="48" y="2209"/>
              </a:cxn>
              <a:cxn ang="0">
                <a:pos x="74" y="2337"/>
              </a:cxn>
              <a:cxn ang="0">
                <a:pos x="101" y="2387"/>
              </a:cxn>
              <a:cxn ang="0">
                <a:pos x="191" y="2476"/>
              </a:cxn>
              <a:cxn ang="0">
                <a:pos x="241" y="2503"/>
              </a:cxn>
              <a:cxn ang="0">
                <a:pos x="366" y="2528"/>
              </a:cxn>
              <a:cxn ang="0">
                <a:pos x="1793" y="2523"/>
              </a:cxn>
              <a:cxn ang="0">
                <a:pos x="1911" y="2473"/>
              </a:cxn>
              <a:cxn ang="0">
                <a:pos x="1954" y="2437"/>
              </a:cxn>
              <a:cxn ang="0">
                <a:pos x="2024" y="2333"/>
              </a:cxn>
              <a:cxn ang="0">
                <a:pos x="2042" y="2278"/>
              </a:cxn>
              <a:cxn ang="0">
                <a:pos x="2042" y="300"/>
              </a:cxn>
              <a:cxn ang="0">
                <a:pos x="2024" y="245"/>
              </a:cxn>
              <a:cxn ang="0">
                <a:pos x="1954" y="140"/>
              </a:cxn>
              <a:cxn ang="0">
                <a:pos x="1911" y="104"/>
              </a:cxn>
              <a:cxn ang="0">
                <a:pos x="1793" y="54"/>
              </a:cxn>
              <a:cxn ang="0">
                <a:pos x="369" y="48"/>
              </a:cxn>
              <a:cxn ang="0">
                <a:pos x="241" y="74"/>
              </a:cxn>
              <a:cxn ang="0">
                <a:pos x="191" y="101"/>
              </a:cxn>
              <a:cxn ang="0">
                <a:pos x="101" y="191"/>
              </a:cxn>
              <a:cxn ang="0">
                <a:pos x="74" y="241"/>
              </a:cxn>
              <a:cxn ang="0">
                <a:pos x="48" y="366"/>
              </a:cxn>
            </a:cxnLst>
            <a:rect l="0" t="0" r="r" b="b"/>
            <a:pathLst>
              <a:path w="2096" h="2576">
                <a:moveTo>
                  <a:pt x="0" y="366"/>
                </a:moveTo>
                <a:lnTo>
                  <a:pt x="8" y="295"/>
                </a:lnTo>
                <a:cubicBezTo>
                  <a:pt x="8" y="293"/>
                  <a:pt x="8" y="292"/>
                  <a:pt x="9" y="290"/>
                </a:cubicBezTo>
                <a:lnTo>
                  <a:pt x="29" y="226"/>
                </a:lnTo>
                <a:cubicBezTo>
                  <a:pt x="29" y="225"/>
                  <a:pt x="30" y="223"/>
                  <a:pt x="30" y="222"/>
                </a:cubicBezTo>
                <a:lnTo>
                  <a:pt x="61" y="164"/>
                </a:lnTo>
                <a:cubicBezTo>
                  <a:pt x="62" y="163"/>
                  <a:pt x="63" y="161"/>
                  <a:pt x="64" y="160"/>
                </a:cubicBezTo>
                <a:lnTo>
                  <a:pt x="106" y="109"/>
                </a:lnTo>
                <a:cubicBezTo>
                  <a:pt x="107" y="108"/>
                  <a:pt x="108" y="107"/>
                  <a:pt x="109" y="106"/>
                </a:cubicBezTo>
                <a:lnTo>
                  <a:pt x="160" y="64"/>
                </a:lnTo>
                <a:cubicBezTo>
                  <a:pt x="161" y="63"/>
                  <a:pt x="163" y="62"/>
                  <a:pt x="164" y="61"/>
                </a:cubicBezTo>
                <a:lnTo>
                  <a:pt x="222" y="30"/>
                </a:lnTo>
                <a:cubicBezTo>
                  <a:pt x="223" y="30"/>
                  <a:pt x="225" y="29"/>
                  <a:pt x="226" y="29"/>
                </a:cubicBezTo>
                <a:lnTo>
                  <a:pt x="290" y="9"/>
                </a:lnTo>
                <a:cubicBezTo>
                  <a:pt x="292" y="8"/>
                  <a:pt x="293" y="8"/>
                  <a:pt x="295" y="8"/>
                </a:cubicBezTo>
                <a:lnTo>
                  <a:pt x="364" y="1"/>
                </a:lnTo>
                <a:lnTo>
                  <a:pt x="1731" y="0"/>
                </a:lnTo>
                <a:lnTo>
                  <a:pt x="1803" y="8"/>
                </a:lnTo>
                <a:cubicBezTo>
                  <a:pt x="1804" y="8"/>
                  <a:pt x="1806" y="8"/>
                  <a:pt x="1808" y="9"/>
                </a:cubicBezTo>
                <a:lnTo>
                  <a:pt x="1872" y="29"/>
                </a:lnTo>
                <a:cubicBezTo>
                  <a:pt x="1873" y="29"/>
                  <a:pt x="1874" y="30"/>
                  <a:pt x="1876" y="30"/>
                </a:cubicBezTo>
                <a:lnTo>
                  <a:pt x="1934" y="61"/>
                </a:lnTo>
                <a:cubicBezTo>
                  <a:pt x="1935" y="62"/>
                  <a:pt x="1937" y="63"/>
                  <a:pt x="1938" y="64"/>
                </a:cubicBezTo>
                <a:lnTo>
                  <a:pt x="1988" y="106"/>
                </a:lnTo>
                <a:cubicBezTo>
                  <a:pt x="1989" y="107"/>
                  <a:pt x="1990" y="108"/>
                  <a:pt x="1991" y="109"/>
                </a:cubicBezTo>
                <a:lnTo>
                  <a:pt x="2033" y="160"/>
                </a:lnTo>
                <a:cubicBezTo>
                  <a:pt x="2034" y="161"/>
                  <a:pt x="2035" y="163"/>
                  <a:pt x="2036" y="164"/>
                </a:cubicBezTo>
                <a:lnTo>
                  <a:pt x="2067" y="222"/>
                </a:lnTo>
                <a:cubicBezTo>
                  <a:pt x="2067" y="223"/>
                  <a:pt x="2068" y="225"/>
                  <a:pt x="2068" y="226"/>
                </a:cubicBezTo>
                <a:lnTo>
                  <a:pt x="2088" y="290"/>
                </a:lnTo>
                <a:cubicBezTo>
                  <a:pt x="2089" y="292"/>
                  <a:pt x="2089" y="293"/>
                  <a:pt x="2089" y="295"/>
                </a:cubicBezTo>
                <a:lnTo>
                  <a:pt x="2096" y="364"/>
                </a:lnTo>
                <a:lnTo>
                  <a:pt x="2096" y="2211"/>
                </a:lnTo>
                <a:lnTo>
                  <a:pt x="2089" y="2283"/>
                </a:lnTo>
                <a:cubicBezTo>
                  <a:pt x="2089" y="2284"/>
                  <a:pt x="2089" y="2286"/>
                  <a:pt x="2088" y="2288"/>
                </a:cubicBezTo>
                <a:lnTo>
                  <a:pt x="2068" y="2352"/>
                </a:lnTo>
                <a:cubicBezTo>
                  <a:pt x="2068" y="2353"/>
                  <a:pt x="2067" y="2354"/>
                  <a:pt x="2067" y="2356"/>
                </a:cubicBezTo>
                <a:lnTo>
                  <a:pt x="2036" y="2414"/>
                </a:lnTo>
                <a:cubicBezTo>
                  <a:pt x="2035" y="2415"/>
                  <a:pt x="2034" y="2417"/>
                  <a:pt x="2033" y="2418"/>
                </a:cubicBezTo>
                <a:lnTo>
                  <a:pt x="1991" y="2468"/>
                </a:lnTo>
                <a:cubicBezTo>
                  <a:pt x="1990" y="2469"/>
                  <a:pt x="1989" y="2470"/>
                  <a:pt x="1988" y="2471"/>
                </a:cubicBezTo>
                <a:lnTo>
                  <a:pt x="1938" y="2513"/>
                </a:lnTo>
                <a:cubicBezTo>
                  <a:pt x="1937" y="2514"/>
                  <a:pt x="1935" y="2515"/>
                  <a:pt x="1934" y="2516"/>
                </a:cubicBezTo>
                <a:lnTo>
                  <a:pt x="1876" y="2547"/>
                </a:lnTo>
                <a:cubicBezTo>
                  <a:pt x="1874" y="2547"/>
                  <a:pt x="1873" y="2548"/>
                  <a:pt x="1872" y="2548"/>
                </a:cubicBezTo>
                <a:lnTo>
                  <a:pt x="1808" y="2568"/>
                </a:lnTo>
                <a:cubicBezTo>
                  <a:pt x="1806" y="2569"/>
                  <a:pt x="1804" y="2569"/>
                  <a:pt x="1803" y="2569"/>
                </a:cubicBezTo>
                <a:lnTo>
                  <a:pt x="1734" y="2576"/>
                </a:lnTo>
                <a:lnTo>
                  <a:pt x="366" y="2576"/>
                </a:lnTo>
                <a:lnTo>
                  <a:pt x="295" y="2569"/>
                </a:lnTo>
                <a:cubicBezTo>
                  <a:pt x="293" y="2569"/>
                  <a:pt x="292" y="2569"/>
                  <a:pt x="290" y="2568"/>
                </a:cubicBezTo>
                <a:lnTo>
                  <a:pt x="226" y="2548"/>
                </a:lnTo>
                <a:cubicBezTo>
                  <a:pt x="225" y="2548"/>
                  <a:pt x="223" y="2547"/>
                  <a:pt x="222" y="2547"/>
                </a:cubicBezTo>
                <a:lnTo>
                  <a:pt x="164" y="2516"/>
                </a:lnTo>
                <a:cubicBezTo>
                  <a:pt x="163" y="2515"/>
                  <a:pt x="161" y="2514"/>
                  <a:pt x="160" y="2513"/>
                </a:cubicBezTo>
                <a:lnTo>
                  <a:pt x="109" y="2471"/>
                </a:lnTo>
                <a:cubicBezTo>
                  <a:pt x="108" y="2470"/>
                  <a:pt x="107" y="2469"/>
                  <a:pt x="106" y="2468"/>
                </a:cubicBezTo>
                <a:lnTo>
                  <a:pt x="64" y="2418"/>
                </a:lnTo>
                <a:cubicBezTo>
                  <a:pt x="63" y="2417"/>
                  <a:pt x="62" y="2415"/>
                  <a:pt x="61" y="2414"/>
                </a:cubicBezTo>
                <a:lnTo>
                  <a:pt x="30" y="2356"/>
                </a:lnTo>
                <a:cubicBezTo>
                  <a:pt x="30" y="2354"/>
                  <a:pt x="29" y="2353"/>
                  <a:pt x="29" y="2352"/>
                </a:cubicBezTo>
                <a:lnTo>
                  <a:pt x="9" y="2288"/>
                </a:lnTo>
                <a:cubicBezTo>
                  <a:pt x="8" y="2286"/>
                  <a:pt x="8" y="2284"/>
                  <a:pt x="8" y="2283"/>
                </a:cubicBezTo>
                <a:lnTo>
                  <a:pt x="1" y="2214"/>
                </a:lnTo>
                <a:lnTo>
                  <a:pt x="0" y="366"/>
                </a:lnTo>
                <a:close/>
                <a:moveTo>
                  <a:pt x="48" y="2209"/>
                </a:moveTo>
                <a:lnTo>
                  <a:pt x="55" y="2278"/>
                </a:lnTo>
                <a:lnTo>
                  <a:pt x="54" y="2273"/>
                </a:lnTo>
                <a:lnTo>
                  <a:pt x="74" y="2337"/>
                </a:lnTo>
                <a:lnTo>
                  <a:pt x="73" y="2333"/>
                </a:lnTo>
                <a:lnTo>
                  <a:pt x="104" y="2391"/>
                </a:lnTo>
                <a:lnTo>
                  <a:pt x="101" y="2387"/>
                </a:lnTo>
                <a:lnTo>
                  <a:pt x="143" y="2437"/>
                </a:lnTo>
                <a:lnTo>
                  <a:pt x="140" y="2434"/>
                </a:lnTo>
                <a:lnTo>
                  <a:pt x="191" y="2476"/>
                </a:lnTo>
                <a:lnTo>
                  <a:pt x="187" y="2473"/>
                </a:lnTo>
                <a:lnTo>
                  <a:pt x="245" y="2504"/>
                </a:lnTo>
                <a:lnTo>
                  <a:pt x="241" y="2503"/>
                </a:lnTo>
                <a:lnTo>
                  <a:pt x="305" y="2523"/>
                </a:lnTo>
                <a:lnTo>
                  <a:pt x="300" y="2522"/>
                </a:lnTo>
                <a:lnTo>
                  <a:pt x="366" y="2528"/>
                </a:lnTo>
                <a:lnTo>
                  <a:pt x="1729" y="2529"/>
                </a:lnTo>
                <a:lnTo>
                  <a:pt x="1798" y="2522"/>
                </a:lnTo>
                <a:lnTo>
                  <a:pt x="1793" y="2523"/>
                </a:lnTo>
                <a:lnTo>
                  <a:pt x="1857" y="2503"/>
                </a:lnTo>
                <a:lnTo>
                  <a:pt x="1853" y="2504"/>
                </a:lnTo>
                <a:lnTo>
                  <a:pt x="1911" y="2473"/>
                </a:lnTo>
                <a:lnTo>
                  <a:pt x="1907" y="2476"/>
                </a:lnTo>
                <a:lnTo>
                  <a:pt x="1957" y="2434"/>
                </a:lnTo>
                <a:lnTo>
                  <a:pt x="1954" y="2437"/>
                </a:lnTo>
                <a:lnTo>
                  <a:pt x="1996" y="2387"/>
                </a:lnTo>
                <a:lnTo>
                  <a:pt x="1993" y="2391"/>
                </a:lnTo>
                <a:lnTo>
                  <a:pt x="2024" y="2333"/>
                </a:lnTo>
                <a:lnTo>
                  <a:pt x="2023" y="2337"/>
                </a:lnTo>
                <a:lnTo>
                  <a:pt x="2043" y="2273"/>
                </a:lnTo>
                <a:lnTo>
                  <a:pt x="2042" y="2278"/>
                </a:lnTo>
                <a:lnTo>
                  <a:pt x="2048" y="2211"/>
                </a:lnTo>
                <a:lnTo>
                  <a:pt x="2049" y="369"/>
                </a:lnTo>
                <a:lnTo>
                  <a:pt x="2042" y="300"/>
                </a:lnTo>
                <a:lnTo>
                  <a:pt x="2043" y="305"/>
                </a:lnTo>
                <a:lnTo>
                  <a:pt x="2023" y="241"/>
                </a:lnTo>
                <a:lnTo>
                  <a:pt x="2024" y="245"/>
                </a:lnTo>
                <a:lnTo>
                  <a:pt x="1993" y="187"/>
                </a:lnTo>
                <a:lnTo>
                  <a:pt x="1996" y="191"/>
                </a:lnTo>
                <a:lnTo>
                  <a:pt x="1954" y="140"/>
                </a:lnTo>
                <a:lnTo>
                  <a:pt x="1957" y="143"/>
                </a:lnTo>
                <a:lnTo>
                  <a:pt x="1907" y="101"/>
                </a:lnTo>
                <a:lnTo>
                  <a:pt x="1911" y="104"/>
                </a:lnTo>
                <a:lnTo>
                  <a:pt x="1853" y="73"/>
                </a:lnTo>
                <a:lnTo>
                  <a:pt x="1857" y="74"/>
                </a:lnTo>
                <a:lnTo>
                  <a:pt x="1793" y="54"/>
                </a:lnTo>
                <a:lnTo>
                  <a:pt x="1798" y="55"/>
                </a:lnTo>
                <a:lnTo>
                  <a:pt x="1731" y="48"/>
                </a:lnTo>
                <a:lnTo>
                  <a:pt x="369" y="48"/>
                </a:lnTo>
                <a:lnTo>
                  <a:pt x="300" y="55"/>
                </a:lnTo>
                <a:lnTo>
                  <a:pt x="305" y="54"/>
                </a:lnTo>
                <a:lnTo>
                  <a:pt x="241" y="74"/>
                </a:lnTo>
                <a:lnTo>
                  <a:pt x="245" y="73"/>
                </a:lnTo>
                <a:lnTo>
                  <a:pt x="187" y="104"/>
                </a:lnTo>
                <a:lnTo>
                  <a:pt x="191" y="101"/>
                </a:lnTo>
                <a:lnTo>
                  <a:pt x="140" y="143"/>
                </a:lnTo>
                <a:lnTo>
                  <a:pt x="143" y="140"/>
                </a:lnTo>
                <a:lnTo>
                  <a:pt x="101" y="191"/>
                </a:lnTo>
                <a:lnTo>
                  <a:pt x="104" y="187"/>
                </a:lnTo>
                <a:lnTo>
                  <a:pt x="73" y="245"/>
                </a:lnTo>
                <a:lnTo>
                  <a:pt x="74" y="241"/>
                </a:lnTo>
                <a:lnTo>
                  <a:pt x="54" y="305"/>
                </a:lnTo>
                <a:lnTo>
                  <a:pt x="55" y="300"/>
                </a:lnTo>
                <a:lnTo>
                  <a:pt x="48" y="366"/>
                </a:lnTo>
                <a:lnTo>
                  <a:pt x="48" y="220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124698" y="5891213"/>
            <a:ext cx="130175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0"/>
              </a:cxn>
              <a:cxn ang="0">
                <a:pos x="256" y="120"/>
              </a:cxn>
              <a:cxn ang="0">
                <a:pos x="256" y="120"/>
              </a:cxn>
              <a:cxn ang="0">
                <a:pos x="128" y="240"/>
              </a:cxn>
              <a:cxn ang="0">
                <a:pos x="128" y="240"/>
              </a:cxn>
              <a:cxn ang="0">
                <a:pos x="128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56" h="240">
                <a:moveTo>
                  <a:pt x="0" y="120"/>
                </a:moveTo>
                <a:cubicBezTo>
                  <a:pt x="0" y="54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4"/>
                  <a:pt x="256" y="120"/>
                </a:cubicBezTo>
                <a:cubicBezTo>
                  <a:pt x="256" y="120"/>
                  <a:pt x="256" y="120"/>
                  <a:pt x="256" y="120"/>
                </a:cubicBezTo>
                <a:lnTo>
                  <a:pt x="256" y="120"/>
                </a:lnTo>
                <a:cubicBezTo>
                  <a:pt x="256" y="187"/>
                  <a:pt x="199" y="240"/>
                  <a:pt x="128" y="240"/>
                </a:cubicBezTo>
                <a:cubicBezTo>
                  <a:pt x="128" y="240"/>
                  <a:pt x="128" y="240"/>
                  <a:pt x="128" y="240"/>
                </a:cubicBezTo>
                <a:lnTo>
                  <a:pt x="128" y="240"/>
                </a:lnTo>
                <a:cubicBezTo>
                  <a:pt x="58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5119935" y="5886451"/>
            <a:ext cx="139700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77"/>
              </a:cxn>
              <a:cxn ang="0">
                <a:pos x="42" y="37"/>
              </a:cxn>
              <a:cxn ang="0">
                <a:pos x="85" y="10"/>
              </a:cxn>
              <a:cxn ang="0">
                <a:pos x="138" y="1"/>
              </a:cxn>
              <a:cxn ang="0">
                <a:pos x="191" y="11"/>
              </a:cxn>
              <a:cxn ang="0">
                <a:pos x="234" y="39"/>
              </a:cxn>
              <a:cxn ang="0">
                <a:pos x="262" y="80"/>
              </a:cxn>
              <a:cxn ang="0">
                <a:pos x="272" y="130"/>
              </a:cxn>
              <a:cxn ang="0">
                <a:pos x="261" y="180"/>
              </a:cxn>
              <a:cxn ang="0">
                <a:pos x="232" y="220"/>
              </a:cxn>
              <a:cxn ang="0">
                <a:pos x="188" y="247"/>
              </a:cxn>
              <a:cxn ang="0">
                <a:pos x="135" y="256"/>
              </a:cxn>
              <a:cxn ang="0">
                <a:pos x="82" y="246"/>
              </a:cxn>
              <a:cxn ang="0">
                <a:pos x="40" y="218"/>
              </a:cxn>
              <a:cxn ang="0">
                <a:pos x="11" y="177"/>
              </a:cxn>
              <a:cxn ang="0">
                <a:pos x="26" y="174"/>
              </a:cxn>
              <a:cxn ang="0">
                <a:pos x="53" y="209"/>
              </a:cxn>
              <a:cxn ang="0">
                <a:pos x="91" y="233"/>
              </a:cxn>
              <a:cxn ang="0">
                <a:pos x="138" y="241"/>
              </a:cxn>
              <a:cxn ang="0">
                <a:pos x="185" y="232"/>
              </a:cxn>
              <a:cxn ang="0">
                <a:pos x="223" y="207"/>
              </a:cxn>
              <a:cxn ang="0">
                <a:pos x="248" y="171"/>
              </a:cxn>
              <a:cxn ang="0">
                <a:pos x="257" y="127"/>
              </a:cxn>
              <a:cxn ang="0">
                <a:pos x="247" y="83"/>
              </a:cxn>
              <a:cxn ang="0">
                <a:pos x="221" y="48"/>
              </a:cxn>
              <a:cxn ang="0">
                <a:pos x="182" y="24"/>
              </a:cxn>
              <a:cxn ang="0">
                <a:pos x="135" y="16"/>
              </a:cxn>
              <a:cxn ang="0">
                <a:pos x="88" y="25"/>
              </a:cxn>
              <a:cxn ang="0">
                <a:pos x="51" y="50"/>
              </a:cxn>
              <a:cxn ang="0">
                <a:pos x="25" y="86"/>
              </a:cxn>
              <a:cxn ang="0">
                <a:pos x="16" y="130"/>
              </a:cxn>
              <a:cxn ang="0">
                <a:pos x="26" y="174"/>
              </a:cxn>
            </a:cxnLst>
            <a:rect l="0" t="0" r="r" b="b"/>
            <a:pathLst>
              <a:path w="273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1" y="80"/>
                </a:lnTo>
                <a:cubicBezTo>
                  <a:pt x="11" y="79"/>
                  <a:pt x="11" y="78"/>
                  <a:pt x="12" y="77"/>
                </a:cubicBezTo>
                <a:lnTo>
                  <a:pt x="40" y="39"/>
                </a:lnTo>
                <a:cubicBezTo>
                  <a:pt x="41" y="38"/>
                  <a:pt x="41" y="37"/>
                  <a:pt x="42" y="37"/>
                </a:cubicBezTo>
                <a:lnTo>
                  <a:pt x="82" y="11"/>
                </a:lnTo>
                <a:cubicBezTo>
                  <a:pt x="83" y="10"/>
                  <a:pt x="84" y="10"/>
                  <a:pt x="85" y="10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0"/>
                </a:lnTo>
                <a:cubicBezTo>
                  <a:pt x="189" y="10"/>
                  <a:pt x="190" y="10"/>
                  <a:pt x="191" y="11"/>
                </a:cubicBezTo>
                <a:lnTo>
                  <a:pt x="232" y="37"/>
                </a:lnTo>
                <a:cubicBezTo>
                  <a:pt x="233" y="37"/>
                  <a:pt x="233" y="38"/>
                  <a:pt x="234" y="39"/>
                </a:cubicBezTo>
                <a:lnTo>
                  <a:pt x="261" y="77"/>
                </a:lnTo>
                <a:cubicBezTo>
                  <a:pt x="262" y="78"/>
                  <a:pt x="262" y="79"/>
                  <a:pt x="262" y="80"/>
                </a:cubicBezTo>
                <a:lnTo>
                  <a:pt x="272" y="127"/>
                </a:lnTo>
                <a:cubicBezTo>
                  <a:pt x="273" y="128"/>
                  <a:pt x="273" y="129"/>
                  <a:pt x="272" y="130"/>
                </a:cubicBezTo>
                <a:lnTo>
                  <a:pt x="262" y="177"/>
                </a:lnTo>
                <a:cubicBezTo>
                  <a:pt x="262" y="178"/>
                  <a:pt x="262" y="179"/>
                  <a:pt x="261" y="180"/>
                </a:cubicBezTo>
                <a:lnTo>
                  <a:pt x="234" y="218"/>
                </a:lnTo>
                <a:cubicBezTo>
                  <a:pt x="233" y="219"/>
                  <a:pt x="233" y="220"/>
                  <a:pt x="232" y="220"/>
                </a:cubicBezTo>
                <a:lnTo>
                  <a:pt x="191" y="246"/>
                </a:lnTo>
                <a:cubicBezTo>
                  <a:pt x="190" y="247"/>
                  <a:pt x="189" y="247"/>
                  <a:pt x="188" y="247"/>
                </a:cubicBezTo>
                <a:lnTo>
                  <a:pt x="138" y="256"/>
                </a:lnTo>
                <a:cubicBezTo>
                  <a:pt x="137" y="257"/>
                  <a:pt x="136" y="257"/>
                  <a:pt x="135" y="256"/>
                </a:cubicBezTo>
                <a:lnTo>
                  <a:pt x="85" y="247"/>
                </a:lnTo>
                <a:cubicBezTo>
                  <a:pt x="84" y="247"/>
                  <a:pt x="83" y="247"/>
                  <a:pt x="82" y="246"/>
                </a:cubicBezTo>
                <a:lnTo>
                  <a:pt x="42" y="220"/>
                </a:lnTo>
                <a:cubicBezTo>
                  <a:pt x="41" y="220"/>
                  <a:pt x="41" y="219"/>
                  <a:pt x="40" y="218"/>
                </a:cubicBezTo>
                <a:lnTo>
                  <a:pt x="12" y="180"/>
                </a:lnTo>
                <a:cubicBezTo>
                  <a:pt x="11" y="179"/>
                  <a:pt x="11" y="178"/>
                  <a:pt x="11" y="177"/>
                </a:cubicBezTo>
                <a:lnTo>
                  <a:pt x="1" y="130"/>
                </a:lnTo>
                <a:close/>
                <a:moveTo>
                  <a:pt x="26" y="174"/>
                </a:moveTo>
                <a:lnTo>
                  <a:pt x="25" y="171"/>
                </a:lnTo>
                <a:lnTo>
                  <a:pt x="53" y="209"/>
                </a:lnTo>
                <a:lnTo>
                  <a:pt x="51" y="207"/>
                </a:lnTo>
                <a:lnTo>
                  <a:pt x="91" y="233"/>
                </a:lnTo>
                <a:lnTo>
                  <a:pt x="88" y="232"/>
                </a:lnTo>
                <a:lnTo>
                  <a:pt x="138" y="241"/>
                </a:lnTo>
                <a:lnTo>
                  <a:pt x="135" y="241"/>
                </a:lnTo>
                <a:lnTo>
                  <a:pt x="185" y="232"/>
                </a:lnTo>
                <a:lnTo>
                  <a:pt x="182" y="233"/>
                </a:lnTo>
                <a:lnTo>
                  <a:pt x="223" y="207"/>
                </a:lnTo>
                <a:lnTo>
                  <a:pt x="221" y="209"/>
                </a:lnTo>
                <a:lnTo>
                  <a:pt x="248" y="171"/>
                </a:lnTo>
                <a:lnTo>
                  <a:pt x="247" y="174"/>
                </a:lnTo>
                <a:lnTo>
                  <a:pt x="257" y="127"/>
                </a:lnTo>
                <a:lnTo>
                  <a:pt x="257" y="130"/>
                </a:lnTo>
                <a:lnTo>
                  <a:pt x="247" y="83"/>
                </a:lnTo>
                <a:lnTo>
                  <a:pt x="248" y="86"/>
                </a:lnTo>
                <a:lnTo>
                  <a:pt x="221" y="48"/>
                </a:lnTo>
                <a:lnTo>
                  <a:pt x="223" y="50"/>
                </a:lnTo>
                <a:lnTo>
                  <a:pt x="182" y="24"/>
                </a:lnTo>
                <a:lnTo>
                  <a:pt x="185" y="25"/>
                </a:lnTo>
                <a:lnTo>
                  <a:pt x="135" y="16"/>
                </a:lnTo>
                <a:lnTo>
                  <a:pt x="138" y="16"/>
                </a:lnTo>
                <a:lnTo>
                  <a:pt x="88" y="25"/>
                </a:lnTo>
                <a:lnTo>
                  <a:pt x="91" y="24"/>
                </a:lnTo>
                <a:lnTo>
                  <a:pt x="51" y="50"/>
                </a:lnTo>
                <a:lnTo>
                  <a:pt x="53" y="48"/>
                </a:lnTo>
                <a:lnTo>
                  <a:pt x="25" y="86"/>
                </a:lnTo>
                <a:lnTo>
                  <a:pt x="26" y="83"/>
                </a:lnTo>
                <a:lnTo>
                  <a:pt x="16" y="130"/>
                </a:lnTo>
                <a:lnTo>
                  <a:pt x="16" y="127"/>
                </a:lnTo>
                <a:lnTo>
                  <a:pt x="26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269160" y="5843588"/>
            <a:ext cx="2628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STP (Service Termination Point)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2608511" y="5030788"/>
            <a:ext cx="130175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0"/>
              </a:cxn>
              <a:cxn ang="0">
                <a:pos x="256" y="120"/>
              </a:cxn>
              <a:cxn ang="0">
                <a:pos x="256" y="120"/>
              </a:cxn>
              <a:cxn ang="0">
                <a:pos x="128" y="240"/>
              </a:cxn>
              <a:cxn ang="0">
                <a:pos x="128" y="240"/>
              </a:cxn>
              <a:cxn ang="0">
                <a:pos x="128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56" h="240">
                <a:moveTo>
                  <a:pt x="0" y="120"/>
                </a:moveTo>
                <a:cubicBezTo>
                  <a:pt x="0" y="54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4"/>
                  <a:pt x="256" y="120"/>
                </a:cubicBezTo>
                <a:cubicBezTo>
                  <a:pt x="256" y="120"/>
                  <a:pt x="256" y="120"/>
                  <a:pt x="256" y="120"/>
                </a:cubicBezTo>
                <a:lnTo>
                  <a:pt x="256" y="120"/>
                </a:lnTo>
                <a:cubicBezTo>
                  <a:pt x="256" y="187"/>
                  <a:pt x="199" y="240"/>
                  <a:pt x="128" y="240"/>
                </a:cubicBezTo>
                <a:cubicBezTo>
                  <a:pt x="128" y="240"/>
                  <a:pt x="128" y="240"/>
                  <a:pt x="128" y="240"/>
                </a:cubicBezTo>
                <a:lnTo>
                  <a:pt x="128" y="240"/>
                </a:lnTo>
                <a:cubicBezTo>
                  <a:pt x="58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Freeform 10"/>
          <p:cNvSpPr>
            <a:spLocks noEditPoints="1"/>
          </p:cNvSpPr>
          <p:nvPr/>
        </p:nvSpPr>
        <p:spPr bwMode="auto">
          <a:xfrm>
            <a:off x="2605336" y="5026026"/>
            <a:ext cx="138112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77"/>
              </a:cxn>
              <a:cxn ang="0">
                <a:pos x="42" y="37"/>
              </a:cxn>
              <a:cxn ang="0">
                <a:pos x="85" y="10"/>
              </a:cxn>
              <a:cxn ang="0">
                <a:pos x="138" y="1"/>
              </a:cxn>
              <a:cxn ang="0">
                <a:pos x="191" y="11"/>
              </a:cxn>
              <a:cxn ang="0">
                <a:pos x="234" y="39"/>
              </a:cxn>
              <a:cxn ang="0">
                <a:pos x="262" y="80"/>
              </a:cxn>
              <a:cxn ang="0">
                <a:pos x="272" y="130"/>
              </a:cxn>
              <a:cxn ang="0">
                <a:pos x="261" y="180"/>
              </a:cxn>
              <a:cxn ang="0">
                <a:pos x="232" y="220"/>
              </a:cxn>
              <a:cxn ang="0">
                <a:pos x="188" y="247"/>
              </a:cxn>
              <a:cxn ang="0">
                <a:pos x="135" y="256"/>
              </a:cxn>
              <a:cxn ang="0">
                <a:pos x="82" y="246"/>
              </a:cxn>
              <a:cxn ang="0">
                <a:pos x="40" y="218"/>
              </a:cxn>
              <a:cxn ang="0">
                <a:pos x="11" y="177"/>
              </a:cxn>
              <a:cxn ang="0">
                <a:pos x="26" y="174"/>
              </a:cxn>
              <a:cxn ang="0">
                <a:pos x="53" y="209"/>
              </a:cxn>
              <a:cxn ang="0">
                <a:pos x="91" y="233"/>
              </a:cxn>
              <a:cxn ang="0">
                <a:pos x="138" y="241"/>
              </a:cxn>
              <a:cxn ang="0">
                <a:pos x="185" y="232"/>
              </a:cxn>
              <a:cxn ang="0">
                <a:pos x="223" y="207"/>
              </a:cxn>
              <a:cxn ang="0">
                <a:pos x="248" y="171"/>
              </a:cxn>
              <a:cxn ang="0">
                <a:pos x="257" y="127"/>
              </a:cxn>
              <a:cxn ang="0">
                <a:pos x="247" y="83"/>
              </a:cxn>
              <a:cxn ang="0">
                <a:pos x="221" y="48"/>
              </a:cxn>
              <a:cxn ang="0">
                <a:pos x="182" y="24"/>
              </a:cxn>
              <a:cxn ang="0">
                <a:pos x="135" y="16"/>
              </a:cxn>
              <a:cxn ang="0">
                <a:pos x="88" y="25"/>
              </a:cxn>
              <a:cxn ang="0">
                <a:pos x="51" y="50"/>
              </a:cxn>
              <a:cxn ang="0">
                <a:pos x="25" y="86"/>
              </a:cxn>
              <a:cxn ang="0">
                <a:pos x="16" y="130"/>
              </a:cxn>
              <a:cxn ang="0">
                <a:pos x="26" y="174"/>
              </a:cxn>
            </a:cxnLst>
            <a:rect l="0" t="0" r="r" b="b"/>
            <a:pathLst>
              <a:path w="273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1" y="80"/>
                </a:lnTo>
                <a:cubicBezTo>
                  <a:pt x="11" y="79"/>
                  <a:pt x="11" y="78"/>
                  <a:pt x="12" y="77"/>
                </a:cubicBezTo>
                <a:lnTo>
                  <a:pt x="40" y="39"/>
                </a:lnTo>
                <a:cubicBezTo>
                  <a:pt x="41" y="38"/>
                  <a:pt x="41" y="37"/>
                  <a:pt x="42" y="37"/>
                </a:cubicBezTo>
                <a:lnTo>
                  <a:pt x="82" y="11"/>
                </a:lnTo>
                <a:cubicBezTo>
                  <a:pt x="83" y="10"/>
                  <a:pt x="84" y="10"/>
                  <a:pt x="85" y="10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0"/>
                </a:lnTo>
                <a:cubicBezTo>
                  <a:pt x="189" y="10"/>
                  <a:pt x="190" y="10"/>
                  <a:pt x="191" y="11"/>
                </a:cubicBezTo>
                <a:lnTo>
                  <a:pt x="232" y="37"/>
                </a:lnTo>
                <a:cubicBezTo>
                  <a:pt x="233" y="37"/>
                  <a:pt x="233" y="38"/>
                  <a:pt x="234" y="39"/>
                </a:cubicBezTo>
                <a:lnTo>
                  <a:pt x="261" y="77"/>
                </a:lnTo>
                <a:cubicBezTo>
                  <a:pt x="262" y="78"/>
                  <a:pt x="262" y="79"/>
                  <a:pt x="262" y="80"/>
                </a:cubicBezTo>
                <a:lnTo>
                  <a:pt x="272" y="127"/>
                </a:lnTo>
                <a:cubicBezTo>
                  <a:pt x="273" y="128"/>
                  <a:pt x="273" y="129"/>
                  <a:pt x="272" y="130"/>
                </a:cubicBezTo>
                <a:lnTo>
                  <a:pt x="262" y="177"/>
                </a:lnTo>
                <a:cubicBezTo>
                  <a:pt x="262" y="178"/>
                  <a:pt x="262" y="179"/>
                  <a:pt x="261" y="180"/>
                </a:cubicBezTo>
                <a:lnTo>
                  <a:pt x="234" y="218"/>
                </a:lnTo>
                <a:cubicBezTo>
                  <a:pt x="233" y="219"/>
                  <a:pt x="233" y="220"/>
                  <a:pt x="232" y="220"/>
                </a:cubicBezTo>
                <a:lnTo>
                  <a:pt x="191" y="246"/>
                </a:lnTo>
                <a:cubicBezTo>
                  <a:pt x="190" y="247"/>
                  <a:pt x="189" y="247"/>
                  <a:pt x="188" y="247"/>
                </a:cubicBezTo>
                <a:lnTo>
                  <a:pt x="138" y="256"/>
                </a:lnTo>
                <a:cubicBezTo>
                  <a:pt x="137" y="257"/>
                  <a:pt x="136" y="257"/>
                  <a:pt x="135" y="256"/>
                </a:cubicBezTo>
                <a:lnTo>
                  <a:pt x="85" y="247"/>
                </a:lnTo>
                <a:cubicBezTo>
                  <a:pt x="84" y="247"/>
                  <a:pt x="83" y="247"/>
                  <a:pt x="82" y="246"/>
                </a:cubicBezTo>
                <a:lnTo>
                  <a:pt x="42" y="220"/>
                </a:lnTo>
                <a:cubicBezTo>
                  <a:pt x="41" y="220"/>
                  <a:pt x="41" y="219"/>
                  <a:pt x="40" y="218"/>
                </a:cubicBezTo>
                <a:lnTo>
                  <a:pt x="12" y="180"/>
                </a:lnTo>
                <a:cubicBezTo>
                  <a:pt x="11" y="179"/>
                  <a:pt x="11" y="178"/>
                  <a:pt x="11" y="177"/>
                </a:cubicBezTo>
                <a:lnTo>
                  <a:pt x="1" y="130"/>
                </a:lnTo>
                <a:close/>
                <a:moveTo>
                  <a:pt x="26" y="174"/>
                </a:moveTo>
                <a:lnTo>
                  <a:pt x="25" y="171"/>
                </a:lnTo>
                <a:lnTo>
                  <a:pt x="53" y="209"/>
                </a:lnTo>
                <a:lnTo>
                  <a:pt x="51" y="207"/>
                </a:lnTo>
                <a:lnTo>
                  <a:pt x="91" y="233"/>
                </a:lnTo>
                <a:lnTo>
                  <a:pt x="88" y="232"/>
                </a:lnTo>
                <a:lnTo>
                  <a:pt x="138" y="241"/>
                </a:lnTo>
                <a:lnTo>
                  <a:pt x="135" y="241"/>
                </a:lnTo>
                <a:lnTo>
                  <a:pt x="185" y="232"/>
                </a:lnTo>
                <a:lnTo>
                  <a:pt x="182" y="233"/>
                </a:lnTo>
                <a:lnTo>
                  <a:pt x="223" y="207"/>
                </a:lnTo>
                <a:lnTo>
                  <a:pt x="221" y="209"/>
                </a:lnTo>
                <a:lnTo>
                  <a:pt x="248" y="171"/>
                </a:lnTo>
                <a:lnTo>
                  <a:pt x="247" y="174"/>
                </a:lnTo>
                <a:lnTo>
                  <a:pt x="257" y="127"/>
                </a:lnTo>
                <a:lnTo>
                  <a:pt x="257" y="130"/>
                </a:lnTo>
                <a:lnTo>
                  <a:pt x="247" y="83"/>
                </a:lnTo>
                <a:lnTo>
                  <a:pt x="248" y="86"/>
                </a:lnTo>
                <a:lnTo>
                  <a:pt x="221" y="48"/>
                </a:lnTo>
                <a:lnTo>
                  <a:pt x="223" y="50"/>
                </a:lnTo>
                <a:lnTo>
                  <a:pt x="182" y="24"/>
                </a:lnTo>
                <a:lnTo>
                  <a:pt x="185" y="25"/>
                </a:lnTo>
                <a:lnTo>
                  <a:pt x="135" y="16"/>
                </a:lnTo>
                <a:lnTo>
                  <a:pt x="138" y="16"/>
                </a:lnTo>
                <a:lnTo>
                  <a:pt x="88" y="25"/>
                </a:lnTo>
                <a:lnTo>
                  <a:pt x="91" y="24"/>
                </a:lnTo>
                <a:lnTo>
                  <a:pt x="51" y="50"/>
                </a:lnTo>
                <a:lnTo>
                  <a:pt x="53" y="48"/>
                </a:lnTo>
                <a:lnTo>
                  <a:pt x="25" y="86"/>
                </a:lnTo>
                <a:lnTo>
                  <a:pt x="26" y="83"/>
                </a:lnTo>
                <a:lnTo>
                  <a:pt x="16" y="130"/>
                </a:lnTo>
                <a:lnTo>
                  <a:pt x="16" y="127"/>
                </a:lnTo>
                <a:lnTo>
                  <a:pt x="26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2187823" y="5030788"/>
            <a:ext cx="120650" cy="1301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8"/>
              </a:cxn>
              <a:cxn ang="0">
                <a:pos x="240" y="128"/>
              </a:cxn>
              <a:cxn ang="0">
                <a:pos x="240" y="128"/>
              </a:cxn>
              <a:cxn ang="0">
                <a:pos x="120" y="256"/>
              </a:cxn>
              <a:cxn ang="0">
                <a:pos x="120" y="256"/>
              </a:cxn>
              <a:cxn ang="0">
                <a:pos x="120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40" h="256">
                <a:moveTo>
                  <a:pt x="0" y="128"/>
                </a:moveTo>
                <a:cubicBezTo>
                  <a:pt x="0" y="58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8"/>
                  <a:pt x="240" y="128"/>
                </a:cubicBezTo>
                <a:cubicBezTo>
                  <a:pt x="240" y="128"/>
                  <a:pt x="240" y="128"/>
                  <a:pt x="240" y="128"/>
                </a:cubicBezTo>
                <a:lnTo>
                  <a:pt x="240" y="128"/>
                </a:lnTo>
                <a:cubicBezTo>
                  <a:pt x="240" y="199"/>
                  <a:pt x="187" y="256"/>
                  <a:pt x="120" y="256"/>
                </a:cubicBezTo>
                <a:cubicBezTo>
                  <a:pt x="120" y="256"/>
                  <a:pt x="120" y="256"/>
                  <a:pt x="120" y="256"/>
                </a:cubicBezTo>
                <a:lnTo>
                  <a:pt x="120" y="256"/>
                </a:lnTo>
                <a:cubicBezTo>
                  <a:pt x="54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6" name="Freeform 12"/>
          <p:cNvSpPr>
            <a:spLocks noEditPoints="1"/>
          </p:cNvSpPr>
          <p:nvPr/>
        </p:nvSpPr>
        <p:spPr bwMode="auto">
          <a:xfrm>
            <a:off x="2183061" y="5026026"/>
            <a:ext cx="130175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1" y="82"/>
              </a:cxn>
              <a:cxn ang="0">
                <a:pos x="39" y="40"/>
              </a:cxn>
              <a:cxn ang="0">
                <a:pos x="80" y="11"/>
              </a:cxn>
              <a:cxn ang="0">
                <a:pos x="130" y="1"/>
              </a:cxn>
              <a:cxn ang="0">
                <a:pos x="180" y="12"/>
              </a:cxn>
              <a:cxn ang="0">
                <a:pos x="220" y="42"/>
              </a:cxn>
              <a:cxn ang="0">
                <a:pos x="247" y="85"/>
              </a:cxn>
              <a:cxn ang="0">
                <a:pos x="256" y="138"/>
              </a:cxn>
              <a:cxn ang="0">
                <a:pos x="246" y="191"/>
              </a:cxn>
              <a:cxn ang="0">
                <a:pos x="218" y="234"/>
              </a:cxn>
              <a:cxn ang="0">
                <a:pos x="177" y="262"/>
              </a:cxn>
              <a:cxn ang="0">
                <a:pos x="127" y="272"/>
              </a:cxn>
              <a:cxn ang="0">
                <a:pos x="77" y="261"/>
              </a:cxn>
              <a:cxn ang="0">
                <a:pos x="37" y="232"/>
              </a:cxn>
              <a:cxn ang="0">
                <a:pos x="10" y="188"/>
              </a:cxn>
              <a:cxn ang="0">
                <a:pos x="25" y="185"/>
              </a:cxn>
              <a:cxn ang="0">
                <a:pos x="50" y="223"/>
              </a:cxn>
              <a:cxn ang="0">
                <a:pos x="86" y="248"/>
              </a:cxn>
              <a:cxn ang="0">
                <a:pos x="130" y="257"/>
              </a:cxn>
              <a:cxn ang="0">
                <a:pos x="174" y="247"/>
              </a:cxn>
              <a:cxn ang="0">
                <a:pos x="209" y="221"/>
              </a:cxn>
              <a:cxn ang="0">
                <a:pos x="233" y="182"/>
              </a:cxn>
              <a:cxn ang="0">
                <a:pos x="241" y="135"/>
              </a:cxn>
              <a:cxn ang="0">
                <a:pos x="232" y="88"/>
              </a:cxn>
              <a:cxn ang="0">
                <a:pos x="207" y="51"/>
              </a:cxn>
              <a:cxn ang="0">
                <a:pos x="171" y="25"/>
              </a:cxn>
              <a:cxn ang="0">
                <a:pos x="127" y="16"/>
              </a:cxn>
              <a:cxn ang="0">
                <a:pos x="83" y="26"/>
              </a:cxn>
              <a:cxn ang="0">
                <a:pos x="48" y="53"/>
              </a:cxn>
              <a:cxn ang="0">
                <a:pos x="24" y="91"/>
              </a:cxn>
              <a:cxn ang="0">
                <a:pos x="16" y="138"/>
              </a:cxn>
              <a:cxn ang="0">
                <a:pos x="25" y="185"/>
              </a:cxn>
            </a:cxnLst>
            <a:rect l="0" t="0" r="r" b="b"/>
            <a:pathLst>
              <a:path w="257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0" y="85"/>
                </a:lnTo>
                <a:cubicBezTo>
                  <a:pt x="10" y="84"/>
                  <a:pt x="10" y="83"/>
                  <a:pt x="11" y="82"/>
                </a:cubicBezTo>
                <a:lnTo>
                  <a:pt x="37" y="42"/>
                </a:lnTo>
                <a:cubicBezTo>
                  <a:pt x="37" y="41"/>
                  <a:pt x="38" y="41"/>
                  <a:pt x="39" y="40"/>
                </a:cubicBezTo>
                <a:lnTo>
                  <a:pt x="77" y="12"/>
                </a:lnTo>
                <a:cubicBezTo>
                  <a:pt x="78" y="11"/>
                  <a:pt x="79" y="11"/>
                  <a:pt x="80" y="11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1"/>
                </a:lnTo>
                <a:cubicBezTo>
                  <a:pt x="178" y="11"/>
                  <a:pt x="179" y="11"/>
                  <a:pt x="180" y="12"/>
                </a:cubicBezTo>
                <a:lnTo>
                  <a:pt x="218" y="40"/>
                </a:lnTo>
                <a:cubicBezTo>
                  <a:pt x="219" y="41"/>
                  <a:pt x="220" y="41"/>
                  <a:pt x="220" y="42"/>
                </a:cubicBezTo>
                <a:lnTo>
                  <a:pt x="246" y="82"/>
                </a:lnTo>
                <a:cubicBezTo>
                  <a:pt x="247" y="83"/>
                  <a:pt x="247" y="84"/>
                  <a:pt x="247" y="85"/>
                </a:cubicBezTo>
                <a:lnTo>
                  <a:pt x="256" y="135"/>
                </a:lnTo>
                <a:cubicBezTo>
                  <a:pt x="257" y="136"/>
                  <a:pt x="257" y="137"/>
                  <a:pt x="256" y="138"/>
                </a:cubicBezTo>
                <a:lnTo>
                  <a:pt x="247" y="188"/>
                </a:lnTo>
                <a:cubicBezTo>
                  <a:pt x="247" y="189"/>
                  <a:pt x="247" y="190"/>
                  <a:pt x="246" y="191"/>
                </a:cubicBezTo>
                <a:lnTo>
                  <a:pt x="220" y="232"/>
                </a:lnTo>
                <a:cubicBezTo>
                  <a:pt x="220" y="233"/>
                  <a:pt x="219" y="233"/>
                  <a:pt x="218" y="234"/>
                </a:cubicBezTo>
                <a:lnTo>
                  <a:pt x="180" y="261"/>
                </a:lnTo>
                <a:cubicBezTo>
                  <a:pt x="179" y="262"/>
                  <a:pt x="178" y="262"/>
                  <a:pt x="177" y="262"/>
                </a:cubicBezTo>
                <a:lnTo>
                  <a:pt x="130" y="272"/>
                </a:lnTo>
                <a:cubicBezTo>
                  <a:pt x="129" y="273"/>
                  <a:pt x="128" y="273"/>
                  <a:pt x="127" y="272"/>
                </a:cubicBezTo>
                <a:lnTo>
                  <a:pt x="80" y="262"/>
                </a:lnTo>
                <a:cubicBezTo>
                  <a:pt x="79" y="262"/>
                  <a:pt x="78" y="262"/>
                  <a:pt x="77" y="261"/>
                </a:cubicBezTo>
                <a:lnTo>
                  <a:pt x="39" y="234"/>
                </a:lnTo>
                <a:cubicBezTo>
                  <a:pt x="38" y="233"/>
                  <a:pt x="37" y="233"/>
                  <a:pt x="37" y="232"/>
                </a:cubicBezTo>
                <a:lnTo>
                  <a:pt x="11" y="191"/>
                </a:lnTo>
                <a:cubicBezTo>
                  <a:pt x="10" y="190"/>
                  <a:pt x="10" y="189"/>
                  <a:pt x="10" y="188"/>
                </a:cubicBezTo>
                <a:lnTo>
                  <a:pt x="1" y="138"/>
                </a:lnTo>
                <a:close/>
                <a:moveTo>
                  <a:pt x="25" y="185"/>
                </a:moveTo>
                <a:lnTo>
                  <a:pt x="24" y="182"/>
                </a:lnTo>
                <a:lnTo>
                  <a:pt x="50" y="223"/>
                </a:lnTo>
                <a:lnTo>
                  <a:pt x="48" y="221"/>
                </a:lnTo>
                <a:lnTo>
                  <a:pt x="86" y="248"/>
                </a:lnTo>
                <a:lnTo>
                  <a:pt x="83" y="247"/>
                </a:lnTo>
                <a:lnTo>
                  <a:pt x="130" y="257"/>
                </a:lnTo>
                <a:lnTo>
                  <a:pt x="127" y="257"/>
                </a:lnTo>
                <a:lnTo>
                  <a:pt x="174" y="247"/>
                </a:lnTo>
                <a:lnTo>
                  <a:pt x="171" y="248"/>
                </a:lnTo>
                <a:lnTo>
                  <a:pt x="209" y="221"/>
                </a:lnTo>
                <a:lnTo>
                  <a:pt x="207" y="223"/>
                </a:lnTo>
                <a:lnTo>
                  <a:pt x="233" y="182"/>
                </a:lnTo>
                <a:lnTo>
                  <a:pt x="232" y="185"/>
                </a:lnTo>
                <a:lnTo>
                  <a:pt x="241" y="135"/>
                </a:lnTo>
                <a:lnTo>
                  <a:pt x="241" y="138"/>
                </a:lnTo>
                <a:lnTo>
                  <a:pt x="232" y="88"/>
                </a:lnTo>
                <a:lnTo>
                  <a:pt x="233" y="91"/>
                </a:lnTo>
                <a:lnTo>
                  <a:pt x="207" y="51"/>
                </a:lnTo>
                <a:lnTo>
                  <a:pt x="209" y="53"/>
                </a:lnTo>
                <a:lnTo>
                  <a:pt x="171" y="25"/>
                </a:lnTo>
                <a:lnTo>
                  <a:pt x="174" y="26"/>
                </a:lnTo>
                <a:lnTo>
                  <a:pt x="127" y="16"/>
                </a:lnTo>
                <a:lnTo>
                  <a:pt x="130" y="16"/>
                </a:lnTo>
                <a:lnTo>
                  <a:pt x="83" y="26"/>
                </a:lnTo>
                <a:lnTo>
                  <a:pt x="86" y="25"/>
                </a:lnTo>
                <a:lnTo>
                  <a:pt x="48" y="53"/>
                </a:lnTo>
                <a:lnTo>
                  <a:pt x="50" y="51"/>
                </a:lnTo>
                <a:lnTo>
                  <a:pt x="24" y="91"/>
                </a:lnTo>
                <a:lnTo>
                  <a:pt x="25" y="88"/>
                </a:lnTo>
                <a:lnTo>
                  <a:pt x="16" y="138"/>
                </a:lnTo>
                <a:lnTo>
                  <a:pt x="16" y="135"/>
                </a:lnTo>
                <a:lnTo>
                  <a:pt x="25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7" name="Freeform 13"/>
          <p:cNvSpPr>
            <a:spLocks noEditPoints="1"/>
          </p:cNvSpPr>
          <p:nvPr/>
        </p:nvSpPr>
        <p:spPr bwMode="auto">
          <a:xfrm>
            <a:off x="2240211" y="5010151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1"/>
              </a:cxn>
              <a:cxn ang="0">
                <a:pos x="102" y="1"/>
              </a:cxn>
              <a:cxn ang="0">
                <a:pos x="102" y="21"/>
              </a:cxn>
              <a:cxn ang="0">
                <a:pos x="82" y="21"/>
              </a:cxn>
              <a:cxn ang="0">
                <a:pos x="82" y="1"/>
              </a:cxn>
              <a:cxn ang="0">
                <a:pos x="123" y="1"/>
              </a:cxn>
              <a:cxn ang="0">
                <a:pos x="143" y="1"/>
              </a:cxn>
              <a:cxn ang="0">
                <a:pos x="143" y="21"/>
              </a:cxn>
              <a:cxn ang="0">
                <a:pos x="123" y="21"/>
              </a:cxn>
              <a:cxn ang="0">
                <a:pos x="123" y="1"/>
              </a:cxn>
              <a:cxn ang="0">
                <a:pos x="163" y="1"/>
              </a:cxn>
              <a:cxn ang="0">
                <a:pos x="184" y="0"/>
              </a:cxn>
              <a:cxn ang="0">
                <a:pos x="184" y="21"/>
              </a:cxn>
              <a:cxn ang="0">
                <a:pos x="164" y="21"/>
              </a:cxn>
              <a:cxn ang="0">
                <a:pos x="163" y="1"/>
              </a:cxn>
              <a:cxn ang="0">
                <a:pos x="204" y="0"/>
              </a:cxn>
              <a:cxn ang="0">
                <a:pos x="225" y="0"/>
              </a:cxn>
              <a:cxn ang="0">
                <a:pos x="225" y="21"/>
              </a:cxn>
              <a:cxn ang="0">
                <a:pos x="205" y="21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1"/>
              </a:cxn>
              <a:cxn ang="0">
                <a:pos x="246" y="21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1"/>
                </a:moveTo>
                <a:lnTo>
                  <a:pt x="102" y="1"/>
                </a:lnTo>
                <a:lnTo>
                  <a:pt x="102" y="21"/>
                </a:lnTo>
                <a:lnTo>
                  <a:pt x="82" y="21"/>
                </a:lnTo>
                <a:lnTo>
                  <a:pt x="82" y="1"/>
                </a:lnTo>
                <a:close/>
                <a:moveTo>
                  <a:pt x="123" y="1"/>
                </a:moveTo>
                <a:lnTo>
                  <a:pt x="143" y="1"/>
                </a:lnTo>
                <a:lnTo>
                  <a:pt x="143" y="21"/>
                </a:lnTo>
                <a:lnTo>
                  <a:pt x="123" y="21"/>
                </a:lnTo>
                <a:lnTo>
                  <a:pt x="123" y="1"/>
                </a:lnTo>
                <a:close/>
                <a:moveTo>
                  <a:pt x="163" y="1"/>
                </a:moveTo>
                <a:lnTo>
                  <a:pt x="184" y="0"/>
                </a:lnTo>
                <a:lnTo>
                  <a:pt x="184" y="21"/>
                </a:lnTo>
                <a:lnTo>
                  <a:pt x="164" y="21"/>
                </a:lnTo>
                <a:lnTo>
                  <a:pt x="163" y="1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1"/>
                </a:lnTo>
                <a:lnTo>
                  <a:pt x="205" y="21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1"/>
                </a:lnTo>
                <a:lnTo>
                  <a:pt x="246" y="21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8" name="Freeform 14"/>
          <p:cNvSpPr>
            <a:spLocks noEditPoints="1"/>
          </p:cNvSpPr>
          <p:nvPr/>
        </p:nvSpPr>
        <p:spPr bwMode="auto">
          <a:xfrm>
            <a:off x="2240211" y="5132388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0"/>
              </a:cxn>
              <a:cxn ang="0">
                <a:pos x="102" y="0"/>
              </a:cxn>
              <a:cxn ang="0">
                <a:pos x="102" y="21"/>
              </a:cxn>
              <a:cxn ang="0">
                <a:pos x="82" y="21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1"/>
              </a:cxn>
              <a:cxn ang="0">
                <a:pos x="123" y="21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1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1"/>
                </a:lnTo>
                <a:lnTo>
                  <a:pt x="82" y="21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1"/>
                </a:lnTo>
                <a:lnTo>
                  <a:pt x="123" y="21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1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2608511" y="5273676"/>
            <a:ext cx="130175" cy="1301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8"/>
              </a:cxn>
              <a:cxn ang="0">
                <a:pos x="256" y="128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56"/>
              </a:cxn>
              <a:cxn ang="0">
                <a:pos x="128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56" h="256">
                <a:moveTo>
                  <a:pt x="0" y="128"/>
                </a:moveTo>
                <a:cubicBezTo>
                  <a:pt x="0" y="58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lnTo>
                  <a:pt x="256" y="128"/>
                </a:lnTo>
                <a:cubicBezTo>
                  <a:pt x="256" y="199"/>
                  <a:pt x="199" y="256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lnTo>
                  <a:pt x="128" y="256"/>
                </a:lnTo>
                <a:cubicBezTo>
                  <a:pt x="58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0" name="Freeform 16"/>
          <p:cNvSpPr>
            <a:spLocks noEditPoints="1"/>
          </p:cNvSpPr>
          <p:nvPr/>
        </p:nvSpPr>
        <p:spPr bwMode="auto">
          <a:xfrm>
            <a:off x="2605336" y="5270501"/>
            <a:ext cx="138112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2" y="82"/>
              </a:cxn>
              <a:cxn ang="0">
                <a:pos x="42" y="40"/>
              </a:cxn>
              <a:cxn ang="0">
                <a:pos x="85" y="11"/>
              </a:cxn>
              <a:cxn ang="0">
                <a:pos x="138" y="1"/>
              </a:cxn>
              <a:cxn ang="0">
                <a:pos x="191" y="12"/>
              </a:cxn>
              <a:cxn ang="0">
                <a:pos x="234" y="42"/>
              </a:cxn>
              <a:cxn ang="0">
                <a:pos x="262" y="85"/>
              </a:cxn>
              <a:cxn ang="0">
                <a:pos x="272" y="138"/>
              </a:cxn>
              <a:cxn ang="0">
                <a:pos x="261" y="191"/>
              </a:cxn>
              <a:cxn ang="0">
                <a:pos x="232" y="234"/>
              </a:cxn>
              <a:cxn ang="0">
                <a:pos x="188" y="262"/>
              </a:cxn>
              <a:cxn ang="0">
                <a:pos x="135" y="272"/>
              </a:cxn>
              <a:cxn ang="0">
                <a:pos x="82" y="261"/>
              </a:cxn>
              <a:cxn ang="0">
                <a:pos x="40" y="232"/>
              </a:cxn>
              <a:cxn ang="0">
                <a:pos x="11" y="188"/>
              </a:cxn>
              <a:cxn ang="0">
                <a:pos x="26" y="185"/>
              </a:cxn>
              <a:cxn ang="0">
                <a:pos x="53" y="223"/>
              </a:cxn>
              <a:cxn ang="0">
                <a:pos x="91" y="248"/>
              </a:cxn>
              <a:cxn ang="0">
                <a:pos x="138" y="257"/>
              </a:cxn>
              <a:cxn ang="0">
                <a:pos x="185" y="247"/>
              </a:cxn>
              <a:cxn ang="0">
                <a:pos x="223" y="221"/>
              </a:cxn>
              <a:cxn ang="0">
                <a:pos x="248" y="182"/>
              </a:cxn>
              <a:cxn ang="0">
                <a:pos x="257" y="135"/>
              </a:cxn>
              <a:cxn ang="0">
                <a:pos x="247" y="88"/>
              </a:cxn>
              <a:cxn ang="0">
                <a:pos x="221" y="51"/>
              </a:cxn>
              <a:cxn ang="0">
                <a:pos x="182" y="25"/>
              </a:cxn>
              <a:cxn ang="0">
                <a:pos x="135" y="16"/>
              </a:cxn>
              <a:cxn ang="0">
                <a:pos x="88" y="26"/>
              </a:cxn>
              <a:cxn ang="0">
                <a:pos x="51" y="53"/>
              </a:cxn>
              <a:cxn ang="0">
                <a:pos x="25" y="91"/>
              </a:cxn>
              <a:cxn ang="0">
                <a:pos x="16" y="138"/>
              </a:cxn>
              <a:cxn ang="0">
                <a:pos x="26" y="185"/>
              </a:cxn>
            </a:cxnLst>
            <a:rect l="0" t="0" r="r" b="b"/>
            <a:pathLst>
              <a:path w="273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1" y="85"/>
                </a:lnTo>
                <a:cubicBezTo>
                  <a:pt x="11" y="84"/>
                  <a:pt x="11" y="83"/>
                  <a:pt x="12" y="82"/>
                </a:cubicBezTo>
                <a:lnTo>
                  <a:pt x="40" y="42"/>
                </a:lnTo>
                <a:cubicBezTo>
                  <a:pt x="40" y="41"/>
                  <a:pt x="41" y="40"/>
                  <a:pt x="42" y="40"/>
                </a:cubicBezTo>
                <a:lnTo>
                  <a:pt x="82" y="12"/>
                </a:lnTo>
                <a:cubicBezTo>
                  <a:pt x="83" y="11"/>
                  <a:pt x="84" y="11"/>
                  <a:pt x="85" y="11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1"/>
                </a:lnTo>
                <a:cubicBezTo>
                  <a:pt x="189" y="11"/>
                  <a:pt x="190" y="11"/>
                  <a:pt x="191" y="12"/>
                </a:cubicBezTo>
                <a:lnTo>
                  <a:pt x="232" y="40"/>
                </a:lnTo>
                <a:cubicBezTo>
                  <a:pt x="233" y="40"/>
                  <a:pt x="234" y="41"/>
                  <a:pt x="234" y="42"/>
                </a:cubicBezTo>
                <a:lnTo>
                  <a:pt x="261" y="82"/>
                </a:lnTo>
                <a:cubicBezTo>
                  <a:pt x="262" y="83"/>
                  <a:pt x="262" y="84"/>
                  <a:pt x="262" y="85"/>
                </a:cubicBezTo>
                <a:lnTo>
                  <a:pt x="272" y="135"/>
                </a:lnTo>
                <a:cubicBezTo>
                  <a:pt x="273" y="136"/>
                  <a:pt x="273" y="137"/>
                  <a:pt x="272" y="138"/>
                </a:cubicBezTo>
                <a:lnTo>
                  <a:pt x="262" y="188"/>
                </a:lnTo>
                <a:cubicBezTo>
                  <a:pt x="262" y="189"/>
                  <a:pt x="262" y="190"/>
                  <a:pt x="261" y="191"/>
                </a:cubicBezTo>
                <a:lnTo>
                  <a:pt x="234" y="232"/>
                </a:lnTo>
                <a:cubicBezTo>
                  <a:pt x="234" y="233"/>
                  <a:pt x="233" y="234"/>
                  <a:pt x="232" y="234"/>
                </a:cubicBezTo>
                <a:lnTo>
                  <a:pt x="191" y="261"/>
                </a:lnTo>
                <a:cubicBezTo>
                  <a:pt x="190" y="262"/>
                  <a:pt x="189" y="262"/>
                  <a:pt x="188" y="262"/>
                </a:cubicBezTo>
                <a:lnTo>
                  <a:pt x="138" y="272"/>
                </a:lnTo>
                <a:cubicBezTo>
                  <a:pt x="137" y="273"/>
                  <a:pt x="136" y="273"/>
                  <a:pt x="135" y="272"/>
                </a:cubicBezTo>
                <a:lnTo>
                  <a:pt x="85" y="262"/>
                </a:lnTo>
                <a:cubicBezTo>
                  <a:pt x="84" y="262"/>
                  <a:pt x="83" y="262"/>
                  <a:pt x="82" y="261"/>
                </a:cubicBezTo>
                <a:lnTo>
                  <a:pt x="42" y="234"/>
                </a:lnTo>
                <a:cubicBezTo>
                  <a:pt x="41" y="234"/>
                  <a:pt x="40" y="233"/>
                  <a:pt x="40" y="232"/>
                </a:cubicBezTo>
                <a:lnTo>
                  <a:pt x="12" y="191"/>
                </a:lnTo>
                <a:cubicBezTo>
                  <a:pt x="11" y="190"/>
                  <a:pt x="11" y="189"/>
                  <a:pt x="11" y="188"/>
                </a:cubicBezTo>
                <a:lnTo>
                  <a:pt x="1" y="138"/>
                </a:lnTo>
                <a:close/>
                <a:moveTo>
                  <a:pt x="26" y="185"/>
                </a:moveTo>
                <a:lnTo>
                  <a:pt x="25" y="182"/>
                </a:lnTo>
                <a:lnTo>
                  <a:pt x="53" y="223"/>
                </a:lnTo>
                <a:lnTo>
                  <a:pt x="51" y="221"/>
                </a:lnTo>
                <a:lnTo>
                  <a:pt x="91" y="248"/>
                </a:lnTo>
                <a:lnTo>
                  <a:pt x="88" y="247"/>
                </a:lnTo>
                <a:lnTo>
                  <a:pt x="138" y="257"/>
                </a:lnTo>
                <a:lnTo>
                  <a:pt x="135" y="257"/>
                </a:lnTo>
                <a:lnTo>
                  <a:pt x="185" y="247"/>
                </a:lnTo>
                <a:lnTo>
                  <a:pt x="182" y="248"/>
                </a:lnTo>
                <a:lnTo>
                  <a:pt x="223" y="221"/>
                </a:lnTo>
                <a:lnTo>
                  <a:pt x="221" y="223"/>
                </a:lnTo>
                <a:lnTo>
                  <a:pt x="248" y="182"/>
                </a:lnTo>
                <a:lnTo>
                  <a:pt x="247" y="185"/>
                </a:lnTo>
                <a:lnTo>
                  <a:pt x="257" y="135"/>
                </a:lnTo>
                <a:lnTo>
                  <a:pt x="257" y="138"/>
                </a:lnTo>
                <a:lnTo>
                  <a:pt x="247" y="88"/>
                </a:lnTo>
                <a:lnTo>
                  <a:pt x="248" y="91"/>
                </a:lnTo>
                <a:lnTo>
                  <a:pt x="221" y="51"/>
                </a:lnTo>
                <a:lnTo>
                  <a:pt x="223" y="53"/>
                </a:lnTo>
                <a:lnTo>
                  <a:pt x="182" y="25"/>
                </a:lnTo>
                <a:lnTo>
                  <a:pt x="185" y="26"/>
                </a:lnTo>
                <a:lnTo>
                  <a:pt x="135" y="16"/>
                </a:lnTo>
                <a:lnTo>
                  <a:pt x="138" y="16"/>
                </a:lnTo>
                <a:lnTo>
                  <a:pt x="88" y="26"/>
                </a:lnTo>
                <a:lnTo>
                  <a:pt x="91" y="25"/>
                </a:lnTo>
                <a:lnTo>
                  <a:pt x="51" y="53"/>
                </a:lnTo>
                <a:lnTo>
                  <a:pt x="53" y="51"/>
                </a:lnTo>
                <a:lnTo>
                  <a:pt x="25" y="91"/>
                </a:lnTo>
                <a:lnTo>
                  <a:pt x="26" y="88"/>
                </a:lnTo>
                <a:lnTo>
                  <a:pt x="16" y="138"/>
                </a:lnTo>
                <a:lnTo>
                  <a:pt x="16" y="135"/>
                </a:lnTo>
                <a:lnTo>
                  <a:pt x="26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2187823" y="5281613"/>
            <a:ext cx="120650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2" name="Freeform 18"/>
          <p:cNvSpPr>
            <a:spLocks noEditPoints="1"/>
          </p:cNvSpPr>
          <p:nvPr/>
        </p:nvSpPr>
        <p:spPr bwMode="auto">
          <a:xfrm>
            <a:off x="2183061" y="5278438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3" name="Freeform 19"/>
          <p:cNvSpPr>
            <a:spLocks noEditPoints="1"/>
          </p:cNvSpPr>
          <p:nvPr/>
        </p:nvSpPr>
        <p:spPr bwMode="auto">
          <a:xfrm>
            <a:off x="2240211" y="5254626"/>
            <a:ext cx="4222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0"/>
              </a:cxn>
              <a:cxn ang="0">
                <a:pos x="21" y="21"/>
              </a:cxn>
              <a:cxn ang="0">
                <a:pos x="0" y="21"/>
              </a:cxn>
              <a:cxn ang="0">
                <a:pos x="0" y="0"/>
              </a:cxn>
              <a:cxn ang="0">
                <a:pos x="41" y="0"/>
              </a:cxn>
              <a:cxn ang="0">
                <a:pos x="61" y="0"/>
              </a:cxn>
              <a:cxn ang="0">
                <a:pos x="62" y="21"/>
              </a:cxn>
              <a:cxn ang="0">
                <a:pos x="41" y="21"/>
              </a:cxn>
              <a:cxn ang="0">
                <a:pos x="41" y="0"/>
              </a:cxn>
              <a:cxn ang="0">
                <a:pos x="82" y="0"/>
              </a:cxn>
              <a:cxn ang="0">
                <a:pos x="102" y="0"/>
              </a:cxn>
              <a:cxn ang="0">
                <a:pos x="102" y="20"/>
              </a:cxn>
              <a:cxn ang="0">
                <a:pos x="82" y="20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0"/>
              </a:cxn>
              <a:cxn ang="0">
                <a:pos x="123" y="20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0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0"/>
                </a:moveTo>
                <a:lnTo>
                  <a:pt x="20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41" y="0"/>
                </a:moveTo>
                <a:lnTo>
                  <a:pt x="61" y="0"/>
                </a:lnTo>
                <a:lnTo>
                  <a:pt x="62" y="21"/>
                </a:lnTo>
                <a:lnTo>
                  <a:pt x="41" y="21"/>
                </a:lnTo>
                <a:lnTo>
                  <a:pt x="41" y="0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0"/>
                </a:lnTo>
                <a:lnTo>
                  <a:pt x="82" y="20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0"/>
                </a:lnTo>
                <a:lnTo>
                  <a:pt x="123" y="20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0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4" name="Freeform 20"/>
          <p:cNvSpPr>
            <a:spLocks noEditPoints="1"/>
          </p:cNvSpPr>
          <p:nvPr/>
        </p:nvSpPr>
        <p:spPr bwMode="auto">
          <a:xfrm>
            <a:off x="2240211" y="5384801"/>
            <a:ext cx="422275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0"/>
              </a:cxn>
              <a:cxn ang="0">
                <a:pos x="21" y="21"/>
              </a:cxn>
              <a:cxn ang="0">
                <a:pos x="0" y="21"/>
              </a:cxn>
              <a:cxn ang="0">
                <a:pos x="0" y="0"/>
              </a:cxn>
              <a:cxn ang="0">
                <a:pos x="41" y="0"/>
              </a:cxn>
              <a:cxn ang="0">
                <a:pos x="61" y="0"/>
              </a:cxn>
              <a:cxn ang="0">
                <a:pos x="62" y="21"/>
              </a:cxn>
              <a:cxn ang="0">
                <a:pos x="41" y="21"/>
              </a:cxn>
              <a:cxn ang="0">
                <a:pos x="41" y="0"/>
              </a:cxn>
              <a:cxn ang="0">
                <a:pos x="82" y="0"/>
              </a:cxn>
              <a:cxn ang="0">
                <a:pos x="102" y="0"/>
              </a:cxn>
              <a:cxn ang="0">
                <a:pos x="102" y="20"/>
              </a:cxn>
              <a:cxn ang="0">
                <a:pos x="82" y="20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0"/>
              </a:cxn>
              <a:cxn ang="0">
                <a:pos x="123" y="20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0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0"/>
                </a:moveTo>
                <a:lnTo>
                  <a:pt x="20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  <a:moveTo>
                  <a:pt x="41" y="0"/>
                </a:moveTo>
                <a:lnTo>
                  <a:pt x="61" y="0"/>
                </a:lnTo>
                <a:lnTo>
                  <a:pt x="62" y="21"/>
                </a:lnTo>
                <a:lnTo>
                  <a:pt x="41" y="21"/>
                </a:lnTo>
                <a:lnTo>
                  <a:pt x="41" y="0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0"/>
                </a:lnTo>
                <a:lnTo>
                  <a:pt x="82" y="20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0"/>
                </a:lnTo>
                <a:lnTo>
                  <a:pt x="123" y="20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0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2608511" y="5526088"/>
            <a:ext cx="130175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0"/>
              </a:cxn>
              <a:cxn ang="0">
                <a:pos x="256" y="120"/>
              </a:cxn>
              <a:cxn ang="0">
                <a:pos x="256" y="120"/>
              </a:cxn>
              <a:cxn ang="0">
                <a:pos x="128" y="240"/>
              </a:cxn>
              <a:cxn ang="0">
                <a:pos x="128" y="240"/>
              </a:cxn>
              <a:cxn ang="0">
                <a:pos x="128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56" h="240">
                <a:moveTo>
                  <a:pt x="0" y="120"/>
                </a:moveTo>
                <a:cubicBezTo>
                  <a:pt x="0" y="54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4"/>
                  <a:pt x="256" y="120"/>
                </a:cubicBezTo>
                <a:cubicBezTo>
                  <a:pt x="256" y="120"/>
                  <a:pt x="256" y="120"/>
                  <a:pt x="256" y="120"/>
                </a:cubicBezTo>
                <a:lnTo>
                  <a:pt x="256" y="120"/>
                </a:lnTo>
                <a:cubicBezTo>
                  <a:pt x="256" y="187"/>
                  <a:pt x="199" y="240"/>
                  <a:pt x="128" y="240"/>
                </a:cubicBezTo>
                <a:cubicBezTo>
                  <a:pt x="128" y="240"/>
                  <a:pt x="128" y="240"/>
                  <a:pt x="128" y="240"/>
                </a:cubicBezTo>
                <a:lnTo>
                  <a:pt x="128" y="240"/>
                </a:lnTo>
                <a:cubicBezTo>
                  <a:pt x="58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2605336" y="5521326"/>
            <a:ext cx="138112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2" y="77"/>
              </a:cxn>
              <a:cxn ang="0">
                <a:pos x="42" y="37"/>
              </a:cxn>
              <a:cxn ang="0">
                <a:pos x="85" y="10"/>
              </a:cxn>
              <a:cxn ang="0">
                <a:pos x="138" y="1"/>
              </a:cxn>
              <a:cxn ang="0">
                <a:pos x="191" y="11"/>
              </a:cxn>
              <a:cxn ang="0">
                <a:pos x="234" y="39"/>
              </a:cxn>
              <a:cxn ang="0">
                <a:pos x="262" y="80"/>
              </a:cxn>
              <a:cxn ang="0">
                <a:pos x="272" y="130"/>
              </a:cxn>
              <a:cxn ang="0">
                <a:pos x="261" y="180"/>
              </a:cxn>
              <a:cxn ang="0">
                <a:pos x="232" y="220"/>
              </a:cxn>
              <a:cxn ang="0">
                <a:pos x="188" y="247"/>
              </a:cxn>
              <a:cxn ang="0">
                <a:pos x="135" y="256"/>
              </a:cxn>
              <a:cxn ang="0">
                <a:pos x="82" y="246"/>
              </a:cxn>
              <a:cxn ang="0">
                <a:pos x="40" y="218"/>
              </a:cxn>
              <a:cxn ang="0">
                <a:pos x="11" y="177"/>
              </a:cxn>
              <a:cxn ang="0">
                <a:pos x="26" y="174"/>
              </a:cxn>
              <a:cxn ang="0">
                <a:pos x="53" y="209"/>
              </a:cxn>
              <a:cxn ang="0">
                <a:pos x="91" y="233"/>
              </a:cxn>
              <a:cxn ang="0">
                <a:pos x="138" y="241"/>
              </a:cxn>
              <a:cxn ang="0">
                <a:pos x="185" y="232"/>
              </a:cxn>
              <a:cxn ang="0">
                <a:pos x="223" y="207"/>
              </a:cxn>
              <a:cxn ang="0">
                <a:pos x="248" y="171"/>
              </a:cxn>
              <a:cxn ang="0">
                <a:pos x="257" y="127"/>
              </a:cxn>
              <a:cxn ang="0">
                <a:pos x="247" y="83"/>
              </a:cxn>
              <a:cxn ang="0">
                <a:pos x="221" y="48"/>
              </a:cxn>
              <a:cxn ang="0">
                <a:pos x="182" y="24"/>
              </a:cxn>
              <a:cxn ang="0">
                <a:pos x="135" y="16"/>
              </a:cxn>
              <a:cxn ang="0">
                <a:pos x="88" y="25"/>
              </a:cxn>
              <a:cxn ang="0">
                <a:pos x="51" y="50"/>
              </a:cxn>
              <a:cxn ang="0">
                <a:pos x="25" y="86"/>
              </a:cxn>
              <a:cxn ang="0">
                <a:pos x="16" y="130"/>
              </a:cxn>
              <a:cxn ang="0">
                <a:pos x="26" y="174"/>
              </a:cxn>
            </a:cxnLst>
            <a:rect l="0" t="0" r="r" b="b"/>
            <a:pathLst>
              <a:path w="273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1" y="80"/>
                </a:lnTo>
                <a:cubicBezTo>
                  <a:pt x="11" y="79"/>
                  <a:pt x="11" y="78"/>
                  <a:pt x="12" y="77"/>
                </a:cubicBezTo>
                <a:lnTo>
                  <a:pt x="40" y="39"/>
                </a:lnTo>
                <a:cubicBezTo>
                  <a:pt x="41" y="38"/>
                  <a:pt x="41" y="37"/>
                  <a:pt x="42" y="37"/>
                </a:cubicBezTo>
                <a:lnTo>
                  <a:pt x="82" y="11"/>
                </a:lnTo>
                <a:cubicBezTo>
                  <a:pt x="83" y="10"/>
                  <a:pt x="84" y="10"/>
                  <a:pt x="85" y="10"/>
                </a:cubicBezTo>
                <a:lnTo>
                  <a:pt x="135" y="1"/>
                </a:lnTo>
                <a:cubicBezTo>
                  <a:pt x="136" y="0"/>
                  <a:pt x="137" y="0"/>
                  <a:pt x="138" y="1"/>
                </a:cubicBezTo>
                <a:lnTo>
                  <a:pt x="188" y="10"/>
                </a:lnTo>
                <a:cubicBezTo>
                  <a:pt x="189" y="10"/>
                  <a:pt x="190" y="10"/>
                  <a:pt x="191" y="11"/>
                </a:cubicBezTo>
                <a:lnTo>
                  <a:pt x="232" y="37"/>
                </a:lnTo>
                <a:cubicBezTo>
                  <a:pt x="233" y="37"/>
                  <a:pt x="233" y="38"/>
                  <a:pt x="234" y="39"/>
                </a:cubicBezTo>
                <a:lnTo>
                  <a:pt x="261" y="77"/>
                </a:lnTo>
                <a:cubicBezTo>
                  <a:pt x="262" y="78"/>
                  <a:pt x="262" y="79"/>
                  <a:pt x="262" y="80"/>
                </a:cubicBezTo>
                <a:lnTo>
                  <a:pt x="272" y="127"/>
                </a:lnTo>
                <a:cubicBezTo>
                  <a:pt x="273" y="128"/>
                  <a:pt x="273" y="129"/>
                  <a:pt x="272" y="130"/>
                </a:cubicBezTo>
                <a:lnTo>
                  <a:pt x="262" y="177"/>
                </a:lnTo>
                <a:cubicBezTo>
                  <a:pt x="262" y="178"/>
                  <a:pt x="262" y="179"/>
                  <a:pt x="261" y="180"/>
                </a:cubicBezTo>
                <a:lnTo>
                  <a:pt x="234" y="218"/>
                </a:lnTo>
                <a:cubicBezTo>
                  <a:pt x="233" y="219"/>
                  <a:pt x="233" y="220"/>
                  <a:pt x="232" y="220"/>
                </a:cubicBezTo>
                <a:lnTo>
                  <a:pt x="191" y="246"/>
                </a:lnTo>
                <a:cubicBezTo>
                  <a:pt x="190" y="247"/>
                  <a:pt x="189" y="247"/>
                  <a:pt x="188" y="247"/>
                </a:cubicBezTo>
                <a:lnTo>
                  <a:pt x="138" y="256"/>
                </a:lnTo>
                <a:cubicBezTo>
                  <a:pt x="137" y="257"/>
                  <a:pt x="136" y="257"/>
                  <a:pt x="135" y="256"/>
                </a:cubicBezTo>
                <a:lnTo>
                  <a:pt x="85" y="247"/>
                </a:lnTo>
                <a:cubicBezTo>
                  <a:pt x="84" y="247"/>
                  <a:pt x="83" y="247"/>
                  <a:pt x="82" y="246"/>
                </a:cubicBezTo>
                <a:lnTo>
                  <a:pt x="42" y="220"/>
                </a:lnTo>
                <a:cubicBezTo>
                  <a:pt x="41" y="220"/>
                  <a:pt x="41" y="219"/>
                  <a:pt x="40" y="218"/>
                </a:cubicBezTo>
                <a:lnTo>
                  <a:pt x="12" y="180"/>
                </a:lnTo>
                <a:cubicBezTo>
                  <a:pt x="11" y="179"/>
                  <a:pt x="11" y="178"/>
                  <a:pt x="11" y="177"/>
                </a:cubicBezTo>
                <a:lnTo>
                  <a:pt x="1" y="130"/>
                </a:lnTo>
                <a:close/>
                <a:moveTo>
                  <a:pt x="26" y="174"/>
                </a:moveTo>
                <a:lnTo>
                  <a:pt x="25" y="171"/>
                </a:lnTo>
                <a:lnTo>
                  <a:pt x="53" y="209"/>
                </a:lnTo>
                <a:lnTo>
                  <a:pt x="51" y="207"/>
                </a:lnTo>
                <a:lnTo>
                  <a:pt x="91" y="233"/>
                </a:lnTo>
                <a:lnTo>
                  <a:pt x="88" y="232"/>
                </a:lnTo>
                <a:lnTo>
                  <a:pt x="138" y="241"/>
                </a:lnTo>
                <a:lnTo>
                  <a:pt x="135" y="241"/>
                </a:lnTo>
                <a:lnTo>
                  <a:pt x="185" y="232"/>
                </a:lnTo>
                <a:lnTo>
                  <a:pt x="182" y="233"/>
                </a:lnTo>
                <a:lnTo>
                  <a:pt x="223" y="207"/>
                </a:lnTo>
                <a:lnTo>
                  <a:pt x="221" y="209"/>
                </a:lnTo>
                <a:lnTo>
                  <a:pt x="248" y="171"/>
                </a:lnTo>
                <a:lnTo>
                  <a:pt x="247" y="174"/>
                </a:lnTo>
                <a:lnTo>
                  <a:pt x="257" y="127"/>
                </a:lnTo>
                <a:lnTo>
                  <a:pt x="257" y="130"/>
                </a:lnTo>
                <a:lnTo>
                  <a:pt x="247" y="83"/>
                </a:lnTo>
                <a:lnTo>
                  <a:pt x="248" y="86"/>
                </a:lnTo>
                <a:lnTo>
                  <a:pt x="221" y="48"/>
                </a:lnTo>
                <a:lnTo>
                  <a:pt x="223" y="50"/>
                </a:lnTo>
                <a:lnTo>
                  <a:pt x="182" y="24"/>
                </a:lnTo>
                <a:lnTo>
                  <a:pt x="185" y="25"/>
                </a:lnTo>
                <a:lnTo>
                  <a:pt x="135" y="16"/>
                </a:lnTo>
                <a:lnTo>
                  <a:pt x="138" y="16"/>
                </a:lnTo>
                <a:lnTo>
                  <a:pt x="88" y="25"/>
                </a:lnTo>
                <a:lnTo>
                  <a:pt x="91" y="24"/>
                </a:lnTo>
                <a:lnTo>
                  <a:pt x="51" y="50"/>
                </a:lnTo>
                <a:lnTo>
                  <a:pt x="53" y="48"/>
                </a:lnTo>
                <a:lnTo>
                  <a:pt x="25" y="86"/>
                </a:lnTo>
                <a:lnTo>
                  <a:pt x="26" y="83"/>
                </a:lnTo>
                <a:lnTo>
                  <a:pt x="16" y="130"/>
                </a:lnTo>
                <a:lnTo>
                  <a:pt x="16" y="127"/>
                </a:lnTo>
                <a:lnTo>
                  <a:pt x="26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2187823" y="5526088"/>
            <a:ext cx="120650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8" name="Freeform 24"/>
          <p:cNvSpPr>
            <a:spLocks noEditPoints="1"/>
          </p:cNvSpPr>
          <p:nvPr/>
        </p:nvSpPr>
        <p:spPr bwMode="auto">
          <a:xfrm>
            <a:off x="2183061" y="5521326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9" name="Freeform 25"/>
          <p:cNvSpPr>
            <a:spLocks noEditPoints="1"/>
          </p:cNvSpPr>
          <p:nvPr/>
        </p:nvSpPr>
        <p:spPr bwMode="auto">
          <a:xfrm>
            <a:off x="2240211" y="5505451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1"/>
              </a:cxn>
              <a:cxn ang="0">
                <a:pos x="102" y="1"/>
              </a:cxn>
              <a:cxn ang="0">
                <a:pos x="102" y="21"/>
              </a:cxn>
              <a:cxn ang="0">
                <a:pos x="82" y="21"/>
              </a:cxn>
              <a:cxn ang="0">
                <a:pos x="82" y="1"/>
              </a:cxn>
              <a:cxn ang="0">
                <a:pos x="123" y="1"/>
              </a:cxn>
              <a:cxn ang="0">
                <a:pos x="143" y="1"/>
              </a:cxn>
              <a:cxn ang="0">
                <a:pos x="143" y="21"/>
              </a:cxn>
              <a:cxn ang="0">
                <a:pos x="123" y="21"/>
              </a:cxn>
              <a:cxn ang="0">
                <a:pos x="123" y="1"/>
              </a:cxn>
              <a:cxn ang="0">
                <a:pos x="163" y="1"/>
              </a:cxn>
              <a:cxn ang="0">
                <a:pos x="184" y="0"/>
              </a:cxn>
              <a:cxn ang="0">
                <a:pos x="184" y="21"/>
              </a:cxn>
              <a:cxn ang="0">
                <a:pos x="164" y="21"/>
              </a:cxn>
              <a:cxn ang="0">
                <a:pos x="163" y="1"/>
              </a:cxn>
              <a:cxn ang="0">
                <a:pos x="204" y="0"/>
              </a:cxn>
              <a:cxn ang="0">
                <a:pos x="225" y="0"/>
              </a:cxn>
              <a:cxn ang="0">
                <a:pos x="225" y="21"/>
              </a:cxn>
              <a:cxn ang="0">
                <a:pos x="205" y="21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1"/>
              </a:cxn>
              <a:cxn ang="0">
                <a:pos x="246" y="21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1"/>
                </a:moveTo>
                <a:lnTo>
                  <a:pt x="102" y="1"/>
                </a:lnTo>
                <a:lnTo>
                  <a:pt x="102" y="21"/>
                </a:lnTo>
                <a:lnTo>
                  <a:pt x="82" y="21"/>
                </a:lnTo>
                <a:lnTo>
                  <a:pt x="82" y="1"/>
                </a:lnTo>
                <a:close/>
                <a:moveTo>
                  <a:pt x="123" y="1"/>
                </a:moveTo>
                <a:lnTo>
                  <a:pt x="143" y="1"/>
                </a:lnTo>
                <a:lnTo>
                  <a:pt x="143" y="21"/>
                </a:lnTo>
                <a:lnTo>
                  <a:pt x="123" y="21"/>
                </a:lnTo>
                <a:lnTo>
                  <a:pt x="123" y="1"/>
                </a:lnTo>
                <a:close/>
                <a:moveTo>
                  <a:pt x="163" y="1"/>
                </a:moveTo>
                <a:lnTo>
                  <a:pt x="184" y="0"/>
                </a:lnTo>
                <a:lnTo>
                  <a:pt x="184" y="21"/>
                </a:lnTo>
                <a:lnTo>
                  <a:pt x="164" y="21"/>
                </a:lnTo>
                <a:lnTo>
                  <a:pt x="163" y="1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1"/>
                </a:lnTo>
                <a:lnTo>
                  <a:pt x="205" y="21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1"/>
                </a:lnTo>
                <a:lnTo>
                  <a:pt x="246" y="21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0" name="Freeform 26"/>
          <p:cNvSpPr>
            <a:spLocks noEditPoints="1"/>
          </p:cNvSpPr>
          <p:nvPr/>
        </p:nvSpPr>
        <p:spPr bwMode="auto">
          <a:xfrm>
            <a:off x="2240211" y="5627688"/>
            <a:ext cx="422275" cy="3333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0" y="1"/>
              </a:cxn>
              <a:cxn ang="0">
                <a:pos x="21" y="21"/>
              </a:cxn>
              <a:cxn ang="0">
                <a:pos x="0" y="21"/>
              </a:cxn>
              <a:cxn ang="0">
                <a:pos x="0" y="1"/>
              </a:cxn>
              <a:cxn ang="0">
                <a:pos x="41" y="1"/>
              </a:cxn>
              <a:cxn ang="0">
                <a:pos x="61" y="1"/>
              </a:cxn>
              <a:cxn ang="0">
                <a:pos x="62" y="21"/>
              </a:cxn>
              <a:cxn ang="0">
                <a:pos x="41" y="21"/>
              </a:cxn>
              <a:cxn ang="0">
                <a:pos x="41" y="1"/>
              </a:cxn>
              <a:cxn ang="0">
                <a:pos x="82" y="0"/>
              </a:cxn>
              <a:cxn ang="0">
                <a:pos x="102" y="0"/>
              </a:cxn>
              <a:cxn ang="0">
                <a:pos x="102" y="21"/>
              </a:cxn>
              <a:cxn ang="0">
                <a:pos x="82" y="21"/>
              </a:cxn>
              <a:cxn ang="0">
                <a:pos x="82" y="0"/>
              </a:cxn>
              <a:cxn ang="0">
                <a:pos x="123" y="0"/>
              </a:cxn>
              <a:cxn ang="0">
                <a:pos x="143" y="0"/>
              </a:cxn>
              <a:cxn ang="0">
                <a:pos x="143" y="21"/>
              </a:cxn>
              <a:cxn ang="0">
                <a:pos x="123" y="21"/>
              </a:cxn>
              <a:cxn ang="0">
                <a:pos x="123" y="0"/>
              </a:cxn>
              <a:cxn ang="0">
                <a:pos x="163" y="0"/>
              </a:cxn>
              <a:cxn ang="0">
                <a:pos x="184" y="0"/>
              </a:cxn>
              <a:cxn ang="0">
                <a:pos x="184" y="20"/>
              </a:cxn>
              <a:cxn ang="0">
                <a:pos x="164" y="21"/>
              </a:cxn>
              <a:cxn ang="0">
                <a:pos x="163" y="0"/>
              </a:cxn>
              <a:cxn ang="0">
                <a:pos x="204" y="0"/>
              </a:cxn>
              <a:cxn ang="0">
                <a:pos x="225" y="0"/>
              </a:cxn>
              <a:cxn ang="0">
                <a:pos x="225" y="20"/>
              </a:cxn>
              <a:cxn ang="0">
                <a:pos x="205" y="20"/>
              </a:cxn>
              <a:cxn ang="0">
                <a:pos x="204" y="0"/>
              </a:cxn>
              <a:cxn ang="0">
                <a:pos x="245" y="0"/>
              </a:cxn>
              <a:cxn ang="0">
                <a:pos x="266" y="0"/>
              </a:cxn>
              <a:cxn ang="0">
                <a:pos x="266" y="20"/>
              </a:cxn>
              <a:cxn ang="0">
                <a:pos x="246" y="20"/>
              </a:cxn>
              <a:cxn ang="0">
                <a:pos x="245" y="0"/>
              </a:cxn>
            </a:cxnLst>
            <a:rect l="0" t="0" r="r" b="b"/>
            <a:pathLst>
              <a:path w="266" h="21">
                <a:moveTo>
                  <a:pt x="0" y="1"/>
                </a:moveTo>
                <a:lnTo>
                  <a:pt x="20" y="1"/>
                </a:lnTo>
                <a:lnTo>
                  <a:pt x="21" y="21"/>
                </a:lnTo>
                <a:lnTo>
                  <a:pt x="0" y="21"/>
                </a:lnTo>
                <a:lnTo>
                  <a:pt x="0" y="1"/>
                </a:lnTo>
                <a:close/>
                <a:moveTo>
                  <a:pt x="41" y="1"/>
                </a:moveTo>
                <a:lnTo>
                  <a:pt x="61" y="1"/>
                </a:lnTo>
                <a:lnTo>
                  <a:pt x="62" y="21"/>
                </a:lnTo>
                <a:lnTo>
                  <a:pt x="41" y="21"/>
                </a:lnTo>
                <a:lnTo>
                  <a:pt x="41" y="1"/>
                </a:lnTo>
                <a:close/>
                <a:moveTo>
                  <a:pt x="82" y="0"/>
                </a:moveTo>
                <a:lnTo>
                  <a:pt x="102" y="0"/>
                </a:lnTo>
                <a:lnTo>
                  <a:pt x="102" y="21"/>
                </a:lnTo>
                <a:lnTo>
                  <a:pt x="82" y="21"/>
                </a:lnTo>
                <a:lnTo>
                  <a:pt x="82" y="0"/>
                </a:lnTo>
                <a:close/>
                <a:moveTo>
                  <a:pt x="123" y="0"/>
                </a:moveTo>
                <a:lnTo>
                  <a:pt x="143" y="0"/>
                </a:lnTo>
                <a:lnTo>
                  <a:pt x="143" y="21"/>
                </a:lnTo>
                <a:lnTo>
                  <a:pt x="123" y="21"/>
                </a:lnTo>
                <a:lnTo>
                  <a:pt x="123" y="0"/>
                </a:lnTo>
                <a:close/>
                <a:moveTo>
                  <a:pt x="163" y="0"/>
                </a:moveTo>
                <a:lnTo>
                  <a:pt x="184" y="0"/>
                </a:lnTo>
                <a:lnTo>
                  <a:pt x="184" y="20"/>
                </a:lnTo>
                <a:lnTo>
                  <a:pt x="164" y="21"/>
                </a:lnTo>
                <a:lnTo>
                  <a:pt x="163" y="0"/>
                </a:lnTo>
                <a:close/>
                <a:moveTo>
                  <a:pt x="204" y="0"/>
                </a:moveTo>
                <a:lnTo>
                  <a:pt x="225" y="0"/>
                </a:lnTo>
                <a:lnTo>
                  <a:pt x="225" y="20"/>
                </a:lnTo>
                <a:lnTo>
                  <a:pt x="205" y="20"/>
                </a:lnTo>
                <a:lnTo>
                  <a:pt x="204" y="0"/>
                </a:lnTo>
                <a:close/>
                <a:moveTo>
                  <a:pt x="245" y="0"/>
                </a:moveTo>
                <a:lnTo>
                  <a:pt x="266" y="0"/>
                </a:lnTo>
                <a:lnTo>
                  <a:pt x="266" y="20"/>
                </a:lnTo>
                <a:lnTo>
                  <a:pt x="246" y="20"/>
                </a:lnTo>
                <a:lnTo>
                  <a:pt x="245" y="0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1" name="Freeform 27"/>
          <p:cNvSpPr>
            <a:spLocks noEditPoints="1"/>
          </p:cNvSpPr>
          <p:nvPr/>
        </p:nvSpPr>
        <p:spPr bwMode="auto">
          <a:xfrm>
            <a:off x="2662486" y="4718051"/>
            <a:ext cx="1069975" cy="1306513"/>
          </a:xfrm>
          <a:custGeom>
            <a:avLst/>
            <a:gdLst/>
            <a:ahLst/>
            <a:cxnLst>
              <a:cxn ang="0">
                <a:pos x="9" y="292"/>
              </a:cxn>
              <a:cxn ang="0">
                <a:pos x="62" y="165"/>
              </a:cxn>
              <a:cxn ang="0">
                <a:pos x="110" y="107"/>
              </a:cxn>
              <a:cxn ang="0">
                <a:pos x="223" y="30"/>
              </a:cxn>
              <a:cxn ang="0">
                <a:pos x="297" y="8"/>
              </a:cxn>
              <a:cxn ang="0">
                <a:pos x="1816" y="8"/>
              </a:cxn>
              <a:cxn ang="0">
                <a:pos x="1890" y="30"/>
              </a:cxn>
              <a:cxn ang="0">
                <a:pos x="2003" y="107"/>
              </a:cxn>
              <a:cxn ang="0">
                <a:pos x="2050" y="165"/>
              </a:cxn>
              <a:cxn ang="0">
                <a:pos x="2104" y="292"/>
              </a:cxn>
              <a:cxn ang="0">
                <a:pos x="2112" y="2208"/>
              </a:cxn>
              <a:cxn ang="0">
                <a:pos x="2084" y="2350"/>
              </a:cxn>
              <a:cxn ang="0">
                <a:pos x="2048" y="2416"/>
              </a:cxn>
              <a:cxn ang="0">
                <a:pos x="1952" y="2512"/>
              </a:cxn>
              <a:cxn ang="0">
                <a:pos x="1886" y="2548"/>
              </a:cxn>
              <a:cxn ang="0">
                <a:pos x="1747" y="2576"/>
              </a:cxn>
              <a:cxn ang="0">
                <a:pos x="292" y="2568"/>
              </a:cxn>
              <a:cxn ang="0">
                <a:pos x="165" y="2514"/>
              </a:cxn>
              <a:cxn ang="0">
                <a:pos x="107" y="2467"/>
              </a:cxn>
              <a:cxn ang="0">
                <a:pos x="30" y="2354"/>
              </a:cxn>
              <a:cxn ang="0">
                <a:pos x="8" y="2280"/>
              </a:cxn>
              <a:cxn ang="0">
                <a:pos x="48" y="2206"/>
              </a:cxn>
              <a:cxn ang="0">
                <a:pos x="74" y="2335"/>
              </a:cxn>
              <a:cxn ang="0">
                <a:pos x="102" y="2385"/>
              </a:cxn>
              <a:cxn ang="0">
                <a:pos x="192" y="2475"/>
              </a:cxn>
              <a:cxn ang="0">
                <a:pos x="242" y="2503"/>
              </a:cxn>
              <a:cxn ang="0">
                <a:pos x="368" y="2528"/>
              </a:cxn>
              <a:cxn ang="0">
                <a:pos x="1806" y="2523"/>
              </a:cxn>
              <a:cxn ang="0">
                <a:pos x="1925" y="2472"/>
              </a:cxn>
              <a:cxn ang="0">
                <a:pos x="1969" y="2436"/>
              </a:cxn>
              <a:cxn ang="0">
                <a:pos x="2040" y="2331"/>
              </a:cxn>
              <a:cxn ang="0">
                <a:pos x="2058" y="2275"/>
              </a:cxn>
              <a:cxn ang="0">
                <a:pos x="2058" y="302"/>
              </a:cxn>
              <a:cxn ang="0">
                <a:pos x="2040" y="246"/>
              </a:cxn>
              <a:cxn ang="0">
                <a:pos x="1969" y="141"/>
              </a:cxn>
              <a:cxn ang="0">
                <a:pos x="1925" y="104"/>
              </a:cxn>
              <a:cxn ang="0">
                <a:pos x="1806" y="54"/>
              </a:cxn>
              <a:cxn ang="0">
                <a:pos x="371" y="48"/>
              </a:cxn>
              <a:cxn ang="0">
                <a:pos x="242" y="74"/>
              </a:cxn>
              <a:cxn ang="0">
                <a:pos x="192" y="102"/>
              </a:cxn>
              <a:cxn ang="0">
                <a:pos x="102" y="192"/>
              </a:cxn>
              <a:cxn ang="0">
                <a:pos x="74" y="242"/>
              </a:cxn>
              <a:cxn ang="0">
                <a:pos x="48" y="368"/>
              </a:cxn>
            </a:cxnLst>
            <a:rect l="0" t="0" r="r" b="b"/>
            <a:pathLst>
              <a:path w="2112" h="2576">
                <a:moveTo>
                  <a:pt x="0" y="368"/>
                </a:moveTo>
                <a:lnTo>
                  <a:pt x="8" y="297"/>
                </a:lnTo>
                <a:cubicBezTo>
                  <a:pt x="8" y="295"/>
                  <a:pt x="8" y="294"/>
                  <a:pt x="9" y="292"/>
                </a:cubicBezTo>
                <a:lnTo>
                  <a:pt x="29" y="227"/>
                </a:lnTo>
                <a:cubicBezTo>
                  <a:pt x="29" y="226"/>
                  <a:pt x="30" y="224"/>
                  <a:pt x="30" y="223"/>
                </a:cubicBezTo>
                <a:lnTo>
                  <a:pt x="62" y="165"/>
                </a:lnTo>
                <a:cubicBezTo>
                  <a:pt x="63" y="164"/>
                  <a:pt x="64" y="162"/>
                  <a:pt x="65" y="161"/>
                </a:cubicBezTo>
                <a:lnTo>
                  <a:pt x="107" y="110"/>
                </a:lnTo>
                <a:cubicBezTo>
                  <a:pt x="108" y="109"/>
                  <a:pt x="109" y="108"/>
                  <a:pt x="110" y="107"/>
                </a:cubicBezTo>
                <a:lnTo>
                  <a:pt x="161" y="65"/>
                </a:lnTo>
                <a:cubicBezTo>
                  <a:pt x="162" y="64"/>
                  <a:pt x="164" y="63"/>
                  <a:pt x="165" y="62"/>
                </a:cubicBezTo>
                <a:lnTo>
                  <a:pt x="223" y="30"/>
                </a:lnTo>
                <a:cubicBezTo>
                  <a:pt x="224" y="30"/>
                  <a:pt x="226" y="29"/>
                  <a:pt x="227" y="29"/>
                </a:cubicBezTo>
                <a:lnTo>
                  <a:pt x="292" y="9"/>
                </a:lnTo>
                <a:cubicBezTo>
                  <a:pt x="294" y="8"/>
                  <a:pt x="295" y="8"/>
                  <a:pt x="297" y="8"/>
                </a:cubicBezTo>
                <a:lnTo>
                  <a:pt x="366" y="1"/>
                </a:lnTo>
                <a:lnTo>
                  <a:pt x="1744" y="0"/>
                </a:lnTo>
                <a:lnTo>
                  <a:pt x="1816" y="8"/>
                </a:lnTo>
                <a:cubicBezTo>
                  <a:pt x="1817" y="8"/>
                  <a:pt x="1819" y="8"/>
                  <a:pt x="1821" y="9"/>
                </a:cubicBezTo>
                <a:lnTo>
                  <a:pt x="1886" y="29"/>
                </a:lnTo>
                <a:cubicBezTo>
                  <a:pt x="1887" y="29"/>
                  <a:pt x="1889" y="30"/>
                  <a:pt x="1890" y="30"/>
                </a:cubicBezTo>
                <a:lnTo>
                  <a:pt x="1948" y="62"/>
                </a:lnTo>
                <a:cubicBezTo>
                  <a:pt x="1949" y="63"/>
                  <a:pt x="1951" y="64"/>
                  <a:pt x="1952" y="65"/>
                </a:cubicBezTo>
                <a:lnTo>
                  <a:pt x="2003" y="107"/>
                </a:lnTo>
                <a:cubicBezTo>
                  <a:pt x="2004" y="108"/>
                  <a:pt x="2005" y="109"/>
                  <a:pt x="2006" y="110"/>
                </a:cubicBezTo>
                <a:lnTo>
                  <a:pt x="2048" y="161"/>
                </a:lnTo>
                <a:cubicBezTo>
                  <a:pt x="2049" y="162"/>
                  <a:pt x="2050" y="164"/>
                  <a:pt x="2050" y="165"/>
                </a:cubicBezTo>
                <a:lnTo>
                  <a:pt x="2082" y="223"/>
                </a:lnTo>
                <a:cubicBezTo>
                  <a:pt x="2083" y="224"/>
                  <a:pt x="2084" y="226"/>
                  <a:pt x="2084" y="227"/>
                </a:cubicBezTo>
                <a:lnTo>
                  <a:pt x="2104" y="292"/>
                </a:lnTo>
                <a:cubicBezTo>
                  <a:pt x="2105" y="294"/>
                  <a:pt x="2105" y="295"/>
                  <a:pt x="2105" y="297"/>
                </a:cubicBezTo>
                <a:lnTo>
                  <a:pt x="2112" y="366"/>
                </a:lnTo>
                <a:lnTo>
                  <a:pt x="2112" y="2208"/>
                </a:lnTo>
                <a:lnTo>
                  <a:pt x="2105" y="2280"/>
                </a:lnTo>
                <a:cubicBezTo>
                  <a:pt x="2105" y="2281"/>
                  <a:pt x="2105" y="2283"/>
                  <a:pt x="2104" y="2285"/>
                </a:cubicBezTo>
                <a:lnTo>
                  <a:pt x="2084" y="2350"/>
                </a:lnTo>
                <a:cubicBezTo>
                  <a:pt x="2084" y="2351"/>
                  <a:pt x="2083" y="2353"/>
                  <a:pt x="2082" y="2354"/>
                </a:cubicBezTo>
                <a:lnTo>
                  <a:pt x="2050" y="2412"/>
                </a:lnTo>
                <a:cubicBezTo>
                  <a:pt x="2050" y="2413"/>
                  <a:pt x="2049" y="2415"/>
                  <a:pt x="2048" y="2416"/>
                </a:cubicBezTo>
                <a:lnTo>
                  <a:pt x="2006" y="2467"/>
                </a:lnTo>
                <a:cubicBezTo>
                  <a:pt x="2005" y="2468"/>
                  <a:pt x="2004" y="2469"/>
                  <a:pt x="2003" y="2470"/>
                </a:cubicBezTo>
                <a:lnTo>
                  <a:pt x="1952" y="2512"/>
                </a:lnTo>
                <a:cubicBezTo>
                  <a:pt x="1951" y="2513"/>
                  <a:pt x="1949" y="2514"/>
                  <a:pt x="1948" y="2514"/>
                </a:cubicBezTo>
                <a:lnTo>
                  <a:pt x="1890" y="2546"/>
                </a:lnTo>
                <a:cubicBezTo>
                  <a:pt x="1889" y="2547"/>
                  <a:pt x="1887" y="2548"/>
                  <a:pt x="1886" y="2548"/>
                </a:cubicBezTo>
                <a:lnTo>
                  <a:pt x="1821" y="2568"/>
                </a:lnTo>
                <a:cubicBezTo>
                  <a:pt x="1819" y="2569"/>
                  <a:pt x="1817" y="2569"/>
                  <a:pt x="1816" y="2569"/>
                </a:cubicBezTo>
                <a:lnTo>
                  <a:pt x="1747" y="2576"/>
                </a:lnTo>
                <a:lnTo>
                  <a:pt x="368" y="2576"/>
                </a:lnTo>
                <a:lnTo>
                  <a:pt x="297" y="2569"/>
                </a:lnTo>
                <a:cubicBezTo>
                  <a:pt x="295" y="2569"/>
                  <a:pt x="294" y="2569"/>
                  <a:pt x="292" y="2568"/>
                </a:cubicBezTo>
                <a:lnTo>
                  <a:pt x="227" y="2548"/>
                </a:lnTo>
                <a:cubicBezTo>
                  <a:pt x="226" y="2548"/>
                  <a:pt x="224" y="2547"/>
                  <a:pt x="223" y="2546"/>
                </a:cubicBezTo>
                <a:lnTo>
                  <a:pt x="165" y="2514"/>
                </a:lnTo>
                <a:cubicBezTo>
                  <a:pt x="164" y="2514"/>
                  <a:pt x="162" y="2513"/>
                  <a:pt x="161" y="2512"/>
                </a:cubicBezTo>
                <a:lnTo>
                  <a:pt x="110" y="2470"/>
                </a:lnTo>
                <a:cubicBezTo>
                  <a:pt x="109" y="2469"/>
                  <a:pt x="108" y="2468"/>
                  <a:pt x="107" y="2467"/>
                </a:cubicBezTo>
                <a:lnTo>
                  <a:pt x="65" y="2416"/>
                </a:lnTo>
                <a:cubicBezTo>
                  <a:pt x="64" y="2415"/>
                  <a:pt x="63" y="2413"/>
                  <a:pt x="62" y="2412"/>
                </a:cubicBezTo>
                <a:lnTo>
                  <a:pt x="30" y="2354"/>
                </a:lnTo>
                <a:cubicBezTo>
                  <a:pt x="30" y="2353"/>
                  <a:pt x="29" y="2351"/>
                  <a:pt x="29" y="2350"/>
                </a:cubicBezTo>
                <a:lnTo>
                  <a:pt x="9" y="2285"/>
                </a:lnTo>
                <a:cubicBezTo>
                  <a:pt x="8" y="2283"/>
                  <a:pt x="8" y="2281"/>
                  <a:pt x="8" y="2280"/>
                </a:cubicBezTo>
                <a:lnTo>
                  <a:pt x="1" y="2211"/>
                </a:lnTo>
                <a:lnTo>
                  <a:pt x="0" y="368"/>
                </a:lnTo>
                <a:close/>
                <a:moveTo>
                  <a:pt x="48" y="2206"/>
                </a:moveTo>
                <a:lnTo>
                  <a:pt x="55" y="2275"/>
                </a:lnTo>
                <a:lnTo>
                  <a:pt x="54" y="2270"/>
                </a:lnTo>
                <a:lnTo>
                  <a:pt x="74" y="2335"/>
                </a:lnTo>
                <a:lnTo>
                  <a:pt x="72" y="2331"/>
                </a:lnTo>
                <a:lnTo>
                  <a:pt x="104" y="2389"/>
                </a:lnTo>
                <a:lnTo>
                  <a:pt x="102" y="2385"/>
                </a:lnTo>
                <a:lnTo>
                  <a:pt x="144" y="2436"/>
                </a:lnTo>
                <a:lnTo>
                  <a:pt x="141" y="2433"/>
                </a:lnTo>
                <a:lnTo>
                  <a:pt x="192" y="2475"/>
                </a:lnTo>
                <a:lnTo>
                  <a:pt x="188" y="2472"/>
                </a:lnTo>
                <a:lnTo>
                  <a:pt x="246" y="2504"/>
                </a:lnTo>
                <a:lnTo>
                  <a:pt x="242" y="2503"/>
                </a:lnTo>
                <a:lnTo>
                  <a:pt x="307" y="2523"/>
                </a:lnTo>
                <a:lnTo>
                  <a:pt x="302" y="2522"/>
                </a:lnTo>
                <a:lnTo>
                  <a:pt x="368" y="2528"/>
                </a:lnTo>
                <a:lnTo>
                  <a:pt x="1742" y="2529"/>
                </a:lnTo>
                <a:lnTo>
                  <a:pt x="1811" y="2522"/>
                </a:lnTo>
                <a:lnTo>
                  <a:pt x="1806" y="2523"/>
                </a:lnTo>
                <a:lnTo>
                  <a:pt x="1871" y="2503"/>
                </a:lnTo>
                <a:lnTo>
                  <a:pt x="1867" y="2504"/>
                </a:lnTo>
                <a:lnTo>
                  <a:pt x="1925" y="2472"/>
                </a:lnTo>
                <a:lnTo>
                  <a:pt x="1921" y="2475"/>
                </a:lnTo>
                <a:lnTo>
                  <a:pt x="1972" y="2433"/>
                </a:lnTo>
                <a:lnTo>
                  <a:pt x="1969" y="2436"/>
                </a:lnTo>
                <a:lnTo>
                  <a:pt x="2011" y="2385"/>
                </a:lnTo>
                <a:lnTo>
                  <a:pt x="2008" y="2389"/>
                </a:lnTo>
                <a:lnTo>
                  <a:pt x="2040" y="2331"/>
                </a:lnTo>
                <a:lnTo>
                  <a:pt x="2039" y="2335"/>
                </a:lnTo>
                <a:lnTo>
                  <a:pt x="2059" y="2270"/>
                </a:lnTo>
                <a:lnTo>
                  <a:pt x="2058" y="2275"/>
                </a:lnTo>
                <a:lnTo>
                  <a:pt x="2064" y="2208"/>
                </a:lnTo>
                <a:lnTo>
                  <a:pt x="2065" y="371"/>
                </a:lnTo>
                <a:lnTo>
                  <a:pt x="2058" y="302"/>
                </a:lnTo>
                <a:lnTo>
                  <a:pt x="2059" y="307"/>
                </a:lnTo>
                <a:lnTo>
                  <a:pt x="2039" y="242"/>
                </a:lnTo>
                <a:lnTo>
                  <a:pt x="2040" y="246"/>
                </a:lnTo>
                <a:lnTo>
                  <a:pt x="2008" y="188"/>
                </a:lnTo>
                <a:lnTo>
                  <a:pt x="2011" y="192"/>
                </a:lnTo>
                <a:lnTo>
                  <a:pt x="1969" y="141"/>
                </a:lnTo>
                <a:lnTo>
                  <a:pt x="1972" y="144"/>
                </a:lnTo>
                <a:lnTo>
                  <a:pt x="1921" y="102"/>
                </a:lnTo>
                <a:lnTo>
                  <a:pt x="1925" y="104"/>
                </a:lnTo>
                <a:lnTo>
                  <a:pt x="1867" y="72"/>
                </a:lnTo>
                <a:lnTo>
                  <a:pt x="1871" y="74"/>
                </a:lnTo>
                <a:lnTo>
                  <a:pt x="1806" y="54"/>
                </a:lnTo>
                <a:lnTo>
                  <a:pt x="1811" y="55"/>
                </a:lnTo>
                <a:lnTo>
                  <a:pt x="1744" y="48"/>
                </a:lnTo>
                <a:lnTo>
                  <a:pt x="371" y="48"/>
                </a:lnTo>
                <a:lnTo>
                  <a:pt x="302" y="55"/>
                </a:lnTo>
                <a:lnTo>
                  <a:pt x="307" y="54"/>
                </a:lnTo>
                <a:lnTo>
                  <a:pt x="242" y="74"/>
                </a:lnTo>
                <a:lnTo>
                  <a:pt x="246" y="72"/>
                </a:lnTo>
                <a:lnTo>
                  <a:pt x="188" y="104"/>
                </a:lnTo>
                <a:lnTo>
                  <a:pt x="192" y="102"/>
                </a:lnTo>
                <a:lnTo>
                  <a:pt x="141" y="144"/>
                </a:lnTo>
                <a:lnTo>
                  <a:pt x="144" y="141"/>
                </a:lnTo>
                <a:lnTo>
                  <a:pt x="102" y="192"/>
                </a:lnTo>
                <a:lnTo>
                  <a:pt x="104" y="188"/>
                </a:lnTo>
                <a:lnTo>
                  <a:pt x="72" y="246"/>
                </a:lnTo>
                <a:lnTo>
                  <a:pt x="74" y="242"/>
                </a:lnTo>
                <a:lnTo>
                  <a:pt x="54" y="307"/>
                </a:lnTo>
                <a:lnTo>
                  <a:pt x="55" y="302"/>
                </a:lnTo>
                <a:lnTo>
                  <a:pt x="48" y="368"/>
                </a:lnTo>
                <a:lnTo>
                  <a:pt x="48" y="2206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3841998" y="5646738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3" name="Freeform 29"/>
          <p:cNvSpPr>
            <a:spLocks noEditPoints="1"/>
          </p:cNvSpPr>
          <p:nvPr/>
        </p:nvSpPr>
        <p:spPr bwMode="auto">
          <a:xfrm>
            <a:off x="3838823" y="5643563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auto">
          <a:xfrm>
            <a:off x="3656261" y="5526088"/>
            <a:ext cx="122237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5" name="Freeform 31"/>
          <p:cNvSpPr>
            <a:spLocks noEditPoints="1"/>
          </p:cNvSpPr>
          <p:nvPr/>
        </p:nvSpPr>
        <p:spPr bwMode="auto">
          <a:xfrm>
            <a:off x="3651498" y="5521326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6" name="Freeform 32"/>
          <p:cNvSpPr>
            <a:spLocks noEditPoints="1"/>
          </p:cNvSpPr>
          <p:nvPr/>
        </p:nvSpPr>
        <p:spPr bwMode="auto">
          <a:xfrm>
            <a:off x="3708648" y="5508626"/>
            <a:ext cx="201612" cy="147638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1"/>
              </a:cxn>
              <a:cxn ang="0">
                <a:pos x="17" y="28"/>
              </a:cxn>
              <a:cxn ang="0">
                <a:pos x="0" y="17"/>
              </a:cxn>
              <a:cxn ang="0">
                <a:pos x="11" y="0"/>
              </a:cxn>
              <a:cxn ang="0">
                <a:pos x="45" y="22"/>
              </a:cxn>
              <a:cxn ang="0">
                <a:pos x="62" y="34"/>
              </a:cxn>
              <a:cxn ang="0">
                <a:pos x="51" y="51"/>
              </a:cxn>
              <a:cxn ang="0">
                <a:pos x="34" y="39"/>
              </a:cxn>
              <a:cxn ang="0">
                <a:pos x="45" y="22"/>
              </a:cxn>
              <a:cxn ang="0">
                <a:pos x="79" y="45"/>
              </a:cxn>
              <a:cxn ang="0">
                <a:pos x="96" y="56"/>
              </a:cxn>
              <a:cxn ang="0">
                <a:pos x="85" y="73"/>
              </a:cxn>
              <a:cxn ang="0">
                <a:pos x="68" y="62"/>
              </a:cxn>
              <a:cxn ang="0">
                <a:pos x="79" y="45"/>
              </a:cxn>
              <a:cxn ang="0">
                <a:pos x="113" y="68"/>
              </a:cxn>
              <a:cxn ang="0">
                <a:pos x="127" y="76"/>
              </a:cxn>
              <a:cxn ang="0">
                <a:pos x="115" y="93"/>
              </a:cxn>
              <a:cxn ang="0">
                <a:pos x="102" y="84"/>
              </a:cxn>
              <a:cxn ang="0">
                <a:pos x="113" y="68"/>
              </a:cxn>
            </a:cxnLst>
            <a:rect l="0" t="0" r="r" b="b"/>
            <a:pathLst>
              <a:path w="127" h="93">
                <a:moveTo>
                  <a:pt x="11" y="0"/>
                </a:moveTo>
                <a:lnTo>
                  <a:pt x="28" y="11"/>
                </a:lnTo>
                <a:lnTo>
                  <a:pt x="17" y="28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2"/>
                </a:moveTo>
                <a:lnTo>
                  <a:pt x="62" y="34"/>
                </a:lnTo>
                <a:lnTo>
                  <a:pt x="51" y="51"/>
                </a:lnTo>
                <a:lnTo>
                  <a:pt x="34" y="39"/>
                </a:lnTo>
                <a:lnTo>
                  <a:pt x="45" y="22"/>
                </a:lnTo>
                <a:close/>
                <a:moveTo>
                  <a:pt x="79" y="45"/>
                </a:moveTo>
                <a:lnTo>
                  <a:pt x="96" y="56"/>
                </a:lnTo>
                <a:lnTo>
                  <a:pt x="85" y="73"/>
                </a:lnTo>
                <a:lnTo>
                  <a:pt x="68" y="62"/>
                </a:lnTo>
                <a:lnTo>
                  <a:pt x="79" y="45"/>
                </a:lnTo>
                <a:close/>
                <a:moveTo>
                  <a:pt x="113" y="68"/>
                </a:moveTo>
                <a:lnTo>
                  <a:pt x="127" y="76"/>
                </a:lnTo>
                <a:lnTo>
                  <a:pt x="115" y="93"/>
                </a:lnTo>
                <a:lnTo>
                  <a:pt x="102" y="84"/>
                </a:lnTo>
                <a:lnTo>
                  <a:pt x="113" y="68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7" name="Freeform 33"/>
          <p:cNvSpPr>
            <a:spLocks noEditPoints="1"/>
          </p:cNvSpPr>
          <p:nvPr/>
        </p:nvSpPr>
        <p:spPr bwMode="auto">
          <a:xfrm>
            <a:off x="3708648" y="5629276"/>
            <a:ext cx="201612" cy="150813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2"/>
              </a:cxn>
              <a:cxn ang="0">
                <a:pos x="17" y="29"/>
              </a:cxn>
              <a:cxn ang="0">
                <a:pos x="0" y="17"/>
              </a:cxn>
              <a:cxn ang="0">
                <a:pos x="11" y="0"/>
              </a:cxn>
              <a:cxn ang="0">
                <a:pos x="45" y="23"/>
              </a:cxn>
              <a:cxn ang="0">
                <a:pos x="62" y="35"/>
              </a:cxn>
              <a:cxn ang="0">
                <a:pos x="51" y="52"/>
              </a:cxn>
              <a:cxn ang="0">
                <a:pos x="34" y="40"/>
              </a:cxn>
              <a:cxn ang="0">
                <a:pos x="45" y="23"/>
              </a:cxn>
              <a:cxn ang="0">
                <a:pos x="79" y="46"/>
              </a:cxn>
              <a:cxn ang="0">
                <a:pos x="96" y="57"/>
              </a:cxn>
              <a:cxn ang="0">
                <a:pos x="85" y="74"/>
              </a:cxn>
              <a:cxn ang="0">
                <a:pos x="67" y="63"/>
              </a:cxn>
              <a:cxn ang="0">
                <a:pos x="79" y="46"/>
              </a:cxn>
              <a:cxn ang="0">
                <a:pos x="113" y="69"/>
              </a:cxn>
              <a:cxn ang="0">
                <a:pos x="127" y="78"/>
              </a:cxn>
              <a:cxn ang="0">
                <a:pos x="115" y="95"/>
              </a:cxn>
              <a:cxn ang="0">
                <a:pos x="102" y="86"/>
              </a:cxn>
              <a:cxn ang="0">
                <a:pos x="113" y="69"/>
              </a:cxn>
            </a:cxnLst>
            <a:rect l="0" t="0" r="r" b="b"/>
            <a:pathLst>
              <a:path w="127" h="95">
                <a:moveTo>
                  <a:pt x="11" y="0"/>
                </a:moveTo>
                <a:lnTo>
                  <a:pt x="28" y="12"/>
                </a:lnTo>
                <a:lnTo>
                  <a:pt x="17" y="29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3"/>
                </a:moveTo>
                <a:lnTo>
                  <a:pt x="62" y="35"/>
                </a:lnTo>
                <a:lnTo>
                  <a:pt x="51" y="52"/>
                </a:lnTo>
                <a:lnTo>
                  <a:pt x="34" y="40"/>
                </a:lnTo>
                <a:lnTo>
                  <a:pt x="45" y="23"/>
                </a:lnTo>
                <a:close/>
                <a:moveTo>
                  <a:pt x="79" y="46"/>
                </a:moveTo>
                <a:lnTo>
                  <a:pt x="96" y="57"/>
                </a:lnTo>
                <a:lnTo>
                  <a:pt x="85" y="74"/>
                </a:lnTo>
                <a:lnTo>
                  <a:pt x="67" y="63"/>
                </a:lnTo>
                <a:lnTo>
                  <a:pt x="79" y="46"/>
                </a:lnTo>
                <a:close/>
                <a:moveTo>
                  <a:pt x="113" y="69"/>
                </a:moveTo>
                <a:lnTo>
                  <a:pt x="127" y="78"/>
                </a:lnTo>
                <a:lnTo>
                  <a:pt x="115" y="95"/>
                </a:lnTo>
                <a:lnTo>
                  <a:pt x="102" y="86"/>
                </a:lnTo>
                <a:lnTo>
                  <a:pt x="113" y="69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8" name="Freeform 34"/>
          <p:cNvSpPr>
            <a:spLocks/>
          </p:cNvSpPr>
          <p:nvPr/>
        </p:nvSpPr>
        <p:spPr bwMode="auto">
          <a:xfrm>
            <a:off x="3841998" y="5891213"/>
            <a:ext cx="122237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9" name="Freeform 35"/>
          <p:cNvSpPr>
            <a:spLocks noEditPoints="1"/>
          </p:cNvSpPr>
          <p:nvPr/>
        </p:nvSpPr>
        <p:spPr bwMode="auto">
          <a:xfrm>
            <a:off x="3838823" y="5886451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auto">
          <a:xfrm>
            <a:off x="3656261" y="5768976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1" name="Freeform 37"/>
          <p:cNvSpPr>
            <a:spLocks noEditPoints="1"/>
          </p:cNvSpPr>
          <p:nvPr/>
        </p:nvSpPr>
        <p:spPr bwMode="auto">
          <a:xfrm>
            <a:off x="3651498" y="5764213"/>
            <a:ext cx="130175" cy="131763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2" name="Freeform 38"/>
          <p:cNvSpPr>
            <a:spLocks noEditPoints="1"/>
          </p:cNvSpPr>
          <p:nvPr/>
        </p:nvSpPr>
        <p:spPr bwMode="auto">
          <a:xfrm>
            <a:off x="3708648" y="5751513"/>
            <a:ext cx="201612" cy="150813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1"/>
              </a:cxn>
              <a:cxn ang="0">
                <a:pos x="17" y="29"/>
              </a:cxn>
              <a:cxn ang="0">
                <a:pos x="0" y="17"/>
              </a:cxn>
              <a:cxn ang="0">
                <a:pos x="11" y="0"/>
              </a:cxn>
              <a:cxn ang="0">
                <a:pos x="45" y="23"/>
              </a:cxn>
              <a:cxn ang="0">
                <a:pos x="62" y="34"/>
              </a:cxn>
              <a:cxn ang="0">
                <a:pos x="51" y="51"/>
              </a:cxn>
              <a:cxn ang="0">
                <a:pos x="34" y="40"/>
              </a:cxn>
              <a:cxn ang="0">
                <a:pos x="45" y="23"/>
              </a:cxn>
              <a:cxn ang="0">
                <a:pos x="79" y="46"/>
              </a:cxn>
              <a:cxn ang="0">
                <a:pos x="96" y="57"/>
              </a:cxn>
              <a:cxn ang="0">
                <a:pos x="85" y="74"/>
              </a:cxn>
              <a:cxn ang="0">
                <a:pos x="67" y="62"/>
              </a:cxn>
              <a:cxn ang="0">
                <a:pos x="79" y="46"/>
              </a:cxn>
              <a:cxn ang="0">
                <a:pos x="113" y="68"/>
              </a:cxn>
              <a:cxn ang="0">
                <a:pos x="127" y="78"/>
              </a:cxn>
              <a:cxn ang="0">
                <a:pos x="115" y="95"/>
              </a:cxn>
              <a:cxn ang="0">
                <a:pos x="102" y="85"/>
              </a:cxn>
              <a:cxn ang="0">
                <a:pos x="113" y="68"/>
              </a:cxn>
            </a:cxnLst>
            <a:rect l="0" t="0" r="r" b="b"/>
            <a:pathLst>
              <a:path w="127" h="95">
                <a:moveTo>
                  <a:pt x="11" y="0"/>
                </a:moveTo>
                <a:lnTo>
                  <a:pt x="28" y="11"/>
                </a:lnTo>
                <a:lnTo>
                  <a:pt x="17" y="29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3"/>
                </a:moveTo>
                <a:lnTo>
                  <a:pt x="62" y="34"/>
                </a:lnTo>
                <a:lnTo>
                  <a:pt x="51" y="51"/>
                </a:lnTo>
                <a:lnTo>
                  <a:pt x="34" y="40"/>
                </a:lnTo>
                <a:lnTo>
                  <a:pt x="45" y="23"/>
                </a:lnTo>
                <a:close/>
                <a:moveTo>
                  <a:pt x="79" y="46"/>
                </a:moveTo>
                <a:lnTo>
                  <a:pt x="96" y="57"/>
                </a:lnTo>
                <a:lnTo>
                  <a:pt x="85" y="74"/>
                </a:lnTo>
                <a:lnTo>
                  <a:pt x="67" y="62"/>
                </a:lnTo>
                <a:lnTo>
                  <a:pt x="79" y="46"/>
                </a:lnTo>
                <a:close/>
                <a:moveTo>
                  <a:pt x="113" y="68"/>
                </a:moveTo>
                <a:lnTo>
                  <a:pt x="127" y="78"/>
                </a:lnTo>
                <a:lnTo>
                  <a:pt x="115" y="95"/>
                </a:lnTo>
                <a:lnTo>
                  <a:pt x="102" y="85"/>
                </a:lnTo>
                <a:lnTo>
                  <a:pt x="113" y="68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3" name="Freeform 39"/>
          <p:cNvSpPr>
            <a:spLocks noEditPoints="1"/>
          </p:cNvSpPr>
          <p:nvPr/>
        </p:nvSpPr>
        <p:spPr bwMode="auto">
          <a:xfrm>
            <a:off x="3708648" y="5873751"/>
            <a:ext cx="201612" cy="149225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28" y="11"/>
              </a:cxn>
              <a:cxn ang="0">
                <a:pos x="17" y="28"/>
              </a:cxn>
              <a:cxn ang="0">
                <a:pos x="0" y="17"/>
              </a:cxn>
              <a:cxn ang="0">
                <a:pos x="11" y="0"/>
              </a:cxn>
              <a:cxn ang="0">
                <a:pos x="45" y="23"/>
              </a:cxn>
              <a:cxn ang="0">
                <a:pos x="62" y="34"/>
              </a:cxn>
              <a:cxn ang="0">
                <a:pos x="51" y="51"/>
              </a:cxn>
              <a:cxn ang="0">
                <a:pos x="34" y="39"/>
              </a:cxn>
              <a:cxn ang="0">
                <a:pos x="45" y="23"/>
              </a:cxn>
              <a:cxn ang="0">
                <a:pos x="79" y="45"/>
              </a:cxn>
              <a:cxn ang="0">
                <a:pos x="96" y="57"/>
              </a:cxn>
              <a:cxn ang="0">
                <a:pos x="85" y="74"/>
              </a:cxn>
              <a:cxn ang="0">
                <a:pos x="67" y="62"/>
              </a:cxn>
              <a:cxn ang="0">
                <a:pos x="79" y="45"/>
              </a:cxn>
              <a:cxn ang="0">
                <a:pos x="113" y="68"/>
              </a:cxn>
              <a:cxn ang="0">
                <a:pos x="127" y="77"/>
              </a:cxn>
              <a:cxn ang="0">
                <a:pos x="115" y="94"/>
              </a:cxn>
              <a:cxn ang="0">
                <a:pos x="102" y="85"/>
              </a:cxn>
              <a:cxn ang="0">
                <a:pos x="113" y="68"/>
              </a:cxn>
            </a:cxnLst>
            <a:rect l="0" t="0" r="r" b="b"/>
            <a:pathLst>
              <a:path w="127" h="94">
                <a:moveTo>
                  <a:pt x="11" y="0"/>
                </a:moveTo>
                <a:lnTo>
                  <a:pt x="28" y="11"/>
                </a:lnTo>
                <a:lnTo>
                  <a:pt x="17" y="28"/>
                </a:lnTo>
                <a:lnTo>
                  <a:pt x="0" y="17"/>
                </a:lnTo>
                <a:lnTo>
                  <a:pt x="11" y="0"/>
                </a:lnTo>
                <a:close/>
                <a:moveTo>
                  <a:pt x="45" y="23"/>
                </a:moveTo>
                <a:lnTo>
                  <a:pt x="62" y="34"/>
                </a:lnTo>
                <a:lnTo>
                  <a:pt x="51" y="51"/>
                </a:lnTo>
                <a:lnTo>
                  <a:pt x="34" y="39"/>
                </a:lnTo>
                <a:lnTo>
                  <a:pt x="45" y="23"/>
                </a:lnTo>
                <a:close/>
                <a:moveTo>
                  <a:pt x="79" y="45"/>
                </a:moveTo>
                <a:lnTo>
                  <a:pt x="96" y="57"/>
                </a:lnTo>
                <a:lnTo>
                  <a:pt x="85" y="74"/>
                </a:lnTo>
                <a:lnTo>
                  <a:pt x="67" y="62"/>
                </a:lnTo>
                <a:lnTo>
                  <a:pt x="79" y="45"/>
                </a:lnTo>
                <a:close/>
                <a:moveTo>
                  <a:pt x="113" y="68"/>
                </a:moveTo>
                <a:lnTo>
                  <a:pt x="127" y="77"/>
                </a:lnTo>
                <a:lnTo>
                  <a:pt x="115" y="94"/>
                </a:lnTo>
                <a:lnTo>
                  <a:pt x="102" y="85"/>
                </a:lnTo>
                <a:lnTo>
                  <a:pt x="113" y="68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4" name="Freeform 40"/>
          <p:cNvSpPr>
            <a:spLocks noEditPoints="1"/>
          </p:cNvSpPr>
          <p:nvPr/>
        </p:nvSpPr>
        <p:spPr bwMode="auto">
          <a:xfrm>
            <a:off x="3888036" y="5391151"/>
            <a:ext cx="1069975" cy="941388"/>
          </a:xfrm>
          <a:custGeom>
            <a:avLst/>
            <a:gdLst/>
            <a:ahLst/>
            <a:cxnLst>
              <a:cxn ang="0">
                <a:pos x="8" y="258"/>
              </a:cxn>
              <a:cxn ang="0">
                <a:pos x="55" y="146"/>
              </a:cxn>
              <a:cxn ang="0">
                <a:pos x="97" y="94"/>
              </a:cxn>
              <a:cxn ang="0">
                <a:pos x="197" y="27"/>
              </a:cxn>
              <a:cxn ang="0">
                <a:pos x="263" y="7"/>
              </a:cxn>
              <a:cxn ang="0">
                <a:pos x="1851" y="7"/>
              </a:cxn>
              <a:cxn ang="0">
                <a:pos x="1916" y="27"/>
              </a:cxn>
              <a:cxn ang="0">
                <a:pos x="2016" y="94"/>
              </a:cxn>
              <a:cxn ang="0">
                <a:pos x="2059" y="146"/>
              </a:cxn>
              <a:cxn ang="0">
                <a:pos x="2105" y="258"/>
              </a:cxn>
              <a:cxn ang="0">
                <a:pos x="2112" y="1531"/>
              </a:cxn>
              <a:cxn ang="0">
                <a:pos x="2087" y="1656"/>
              </a:cxn>
              <a:cxn ang="0">
                <a:pos x="2056" y="1716"/>
              </a:cxn>
              <a:cxn ang="0">
                <a:pos x="1972" y="1800"/>
              </a:cxn>
              <a:cxn ang="0">
                <a:pos x="1912" y="1831"/>
              </a:cxn>
              <a:cxn ang="0">
                <a:pos x="1790" y="1856"/>
              </a:cxn>
              <a:cxn ang="0">
                <a:pos x="258" y="1849"/>
              </a:cxn>
              <a:cxn ang="0">
                <a:pos x="146" y="1803"/>
              </a:cxn>
              <a:cxn ang="0">
                <a:pos x="94" y="1760"/>
              </a:cxn>
              <a:cxn ang="0">
                <a:pos x="27" y="1660"/>
              </a:cxn>
              <a:cxn ang="0">
                <a:pos x="7" y="1595"/>
              </a:cxn>
              <a:cxn ang="0">
                <a:pos x="48" y="1529"/>
              </a:cxn>
              <a:cxn ang="0">
                <a:pos x="71" y="1641"/>
              </a:cxn>
              <a:cxn ang="0">
                <a:pos x="95" y="1685"/>
              </a:cxn>
              <a:cxn ang="0">
                <a:pos x="173" y="1763"/>
              </a:cxn>
              <a:cxn ang="0">
                <a:pos x="216" y="1786"/>
              </a:cxn>
              <a:cxn ang="0">
                <a:pos x="326" y="1808"/>
              </a:cxn>
              <a:cxn ang="0">
                <a:pos x="1841" y="1804"/>
              </a:cxn>
              <a:cxn ang="0">
                <a:pos x="1945" y="1760"/>
              </a:cxn>
              <a:cxn ang="0">
                <a:pos x="1982" y="1729"/>
              </a:cxn>
              <a:cxn ang="0">
                <a:pos x="2043" y="1637"/>
              </a:cxn>
              <a:cxn ang="0">
                <a:pos x="2059" y="1590"/>
              </a:cxn>
              <a:cxn ang="0">
                <a:pos x="2059" y="268"/>
              </a:cxn>
              <a:cxn ang="0">
                <a:pos x="2043" y="220"/>
              </a:cxn>
              <a:cxn ang="0">
                <a:pos x="1982" y="128"/>
              </a:cxn>
              <a:cxn ang="0">
                <a:pos x="1945" y="98"/>
              </a:cxn>
              <a:cxn ang="0">
                <a:pos x="1841" y="53"/>
              </a:cxn>
              <a:cxn ang="0">
                <a:pos x="329" y="48"/>
              </a:cxn>
              <a:cxn ang="0">
                <a:pos x="216" y="71"/>
              </a:cxn>
              <a:cxn ang="0">
                <a:pos x="172" y="95"/>
              </a:cxn>
              <a:cxn ang="0">
                <a:pos x="95" y="172"/>
              </a:cxn>
              <a:cxn ang="0">
                <a:pos x="71" y="216"/>
              </a:cxn>
              <a:cxn ang="0">
                <a:pos x="48" y="326"/>
              </a:cxn>
            </a:cxnLst>
            <a:rect l="0" t="0" r="r" b="b"/>
            <a:pathLst>
              <a:path w="2112" h="1856">
                <a:moveTo>
                  <a:pt x="0" y="326"/>
                </a:moveTo>
                <a:lnTo>
                  <a:pt x="7" y="263"/>
                </a:lnTo>
                <a:cubicBezTo>
                  <a:pt x="7" y="261"/>
                  <a:pt x="7" y="260"/>
                  <a:pt x="8" y="258"/>
                </a:cubicBezTo>
                <a:lnTo>
                  <a:pt x="26" y="201"/>
                </a:lnTo>
                <a:cubicBezTo>
                  <a:pt x="26" y="200"/>
                  <a:pt x="27" y="198"/>
                  <a:pt x="27" y="197"/>
                </a:cubicBezTo>
                <a:lnTo>
                  <a:pt x="55" y="146"/>
                </a:lnTo>
                <a:cubicBezTo>
                  <a:pt x="56" y="145"/>
                  <a:pt x="57" y="144"/>
                  <a:pt x="58" y="142"/>
                </a:cubicBezTo>
                <a:lnTo>
                  <a:pt x="94" y="97"/>
                </a:lnTo>
                <a:cubicBezTo>
                  <a:pt x="95" y="96"/>
                  <a:pt x="96" y="95"/>
                  <a:pt x="97" y="94"/>
                </a:cubicBezTo>
                <a:lnTo>
                  <a:pt x="142" y="58"/>
                </a:lnTo>
                <a:cubicBezTo>
                  <a:pt x="144" y="57"/>
                  <a:pt x="145" y="56"/>
                  <a:pt x="146" y="55"/>
                </a:cubicBezTo>
                <a:lnTo>
                  <a:pt x="197" y="27"/>
                </a:lnTo>
                <a:cubicBezTo>
                  <a:pt x="198" y="27"/>
                  <a:pt x="200" y="26"/>
                  <a:pt x="201" y="26"/>
                </a:cubicBezTo>
                <a:lnTo>
                  <a:pt x="258" y="8"/>
                </a:lnTo>
                <a:cubicBezTo>
                  <a:pt x="260" y="7"/>
                  <a:pt x="261" y="7"/>
                  <a:pt x="263" y="7"/>
                </a:cubicBezTo>
                <a:lnTo>
                  <a:pt x="324" y="1"/>
                </a:lnTo>
                <a:lnTo>
                  <a:pt x="1787" y="0"/>
                </a:lnTo>
                <a:lnTo>
                  <a:pt x="1851" y="7"/>
                </a:lnTo>
                <a:cubicBezTo>
                  <a:pt x="1853" y="7"/>
                  <a:pt x="1854" y="7"/>
                  <a:pt x="1856" y="8"/>
                </a:cubicBezTo>
                <a:lnTo>
                  <a:pt x="1912" y="26"/>
                </a:lnTo>
                <a:cubicBezTo>
                  <a:pt x="1913" y="26"/>
                  <a:pt x="1915" y="27"/>
                  <a:pt x="1916" y="27"/>
                </a:cubicBezTo>
                <a:lnTo>
                  <a:pt x="1968" y="55"/>
                </a:lnTo>
                <a:cubicBezTo>
                  <a:pt x="1969" y="56"/>
                  <a:pt x="1970" y="57"/>
                  <a:pt x="1972" y="58"/>
                </a:cubicBezTo>
                <a:lnTo>
                  <a:pt x="2016" y="94"/>
                </a:lnTo>
                <a:cubicBezTo>
                  <a:pt x="2017" y="95"/>
                  <a:pt x="2018" y="96"/>
                  <a:pt x="2019" y="97"/>
                </a:cubicBezTo>
                <a:lnTo>
                  <a:pt x="2056" y="142"/>
                </a:lnTo>
                <a:cubicBezTo>
                  <a:pt x="2057" y="143"/>
                  <a:pt x="2058" y="145"/>
                  <a:pt x="2059" y="146"/>
                </a:cubicBezTo>
                <a:lnTo>
                  <a:pt x="2086" y="197"/>
                </a:lnTo>
                <a:cubicBezTo>
                  <a:pt x="2086" y="199"/>
                  <a:pt x="2087" y="200"/>
                  <a:pt x="2087" y="201"/>
                </a:cubicBezTo>
                <a:lnTo>
                  <a:pt x="2105" y="258"/>
                </a:lnTo>
                <a:cubicBezTo>
                  <a:pt x="2106" y="260"/>
                  <a:pt x="2106" y="261"/>
                  <a:pt x="2106" y="263"/>
                </a:cubicBezTo>
                <a:lnTo>
                  <a:pt x="2112" y="324"/>
                </a:lnTo>
                <a:lnTo>
                  <a:pt x="2112" y="1531"/>
                </a:lnTo>
                <a:lnTo>
                  <a:pt x="2106" y="1595"/>
                </a:lnTo>
                <a:cubicBezTo>
                  <a:pt x="2106" y="1597"/>
                  <a:pt x="2106" y="1598"/>
                  <a:pt x="2105" y="1600"/>
                </a:cubicBezTo>
                <a:lnTo>
                  <a:pt x="2087" y="1656"/>
                </a:lnTo>
                <a:cubicBezTo>
                  <a:pt x="2087" y="1657"/>
                  <a:pt x="2086" y="1658"/>
                  <a:pt x="2086" y="1660"/>
                </a:cubicBezTo>
                <a:lnTo>
                  <a:pt x="2059" y="1712"/>
                </a:lnTo>
                <a:cubicBezTo>
                  <a:pt x="2058" y="1713"/>
                  <a:pt x="2057" y="1715"/>
                  <a:pt x="2056" y="1716"/>
                </a:cubicBezTo>
                <a:lnTo>
                  <a:pt x="2019" y="1760"/>
                </a:lnTo>
                <a:cubicBezTo>
                  <a:pt x="2018" y="1761"/>
                  <a:pt x="2017" y="1762"/>
                  <a:pt x="2016" y="1763"/>
                </a:cubicBezTo>
                <a:lnTo>
                  <a:pt x="1972" y="1800"/>
                </a:lnTo>
                <a:cubicBezTo>
                  <a:pt x="1971" y="1801"/>
                  <a:pt x="1969" y="1802"/>
                  <a:pt x="1968" y="1803"/>
                </a:cubicBezTo>
                <a:lnTo>
                  <a:pt x="1916" y="1830"/>
                </a:lnTo>
                <a:cubicBezTo>
                  <a:pt x="1914" y="1830"/>
                  <a:pt x="1913" y="1831"/>
                  <a:pt x="1912" y="1831"/>
                </a:cubicBezTo>
                <a:lnTo>
                  <a:pt x="1856" y="1849"/>
                </a:lnTo>
                <a:cubicBezTo>
                  <a:pt x="1854" y="1850"/>
                  <a:pt x="1853" y="1850"/>
                  <a:pt x="1851" y="1850"/>
                </a:cubicBezTo>
                <a:lnTo>
                  <a:pt x="1790" y="1856"/>
                </a:lnTo>
                <a:lnTo>
                  <a:pt x="326" y="1856"/>
                </a:lnTo>
                <a:lnTo>
                  <a:pt x="263" y="1850"/>
                </a:lnTo>
                <a:cubicBezTo>
                  <a:pt x="261" y="1850"/>
                  <a:pt x="260" y="1850"/>
                  <a:pt x="258" y="1849"/>
                </a:cubicBezTo>
                <a:lnTo>
                  <a:pt x="201" y="1831"/>
                </a:lnTo>
                <a:cubicBezTo>
                  <a:pt x="200" y="1831"/>
                  <a:pt x="199" y="1830"/>
                  <a:pt x="197" y="1830"/>
                </a:cubicBezTo>
                <a:lnTo>
                  <a:pt x="146" y="1803"/>
                </a:lnTo>
                <a:cubicBezTo>
                  <a:pt x="145" y="1802"/>
                  <a:pt x="143" y="1801"/>
                  <a:pt x="142" y="1800"/>
                </a:cubicBezTo>
                <a:lnTo>
                  <a:pt x="97" y="1763"/>
                </a:lnTo>
                <a:cubicBezTo>
                  <a:pt x="96" y="1762"/>
                  <a:pt x="95" y="1761"/>
                  <a:pt x="94" y="1760"/>
                </a:cubicBezTo>
                <a:lnTo>
                  <a:pt x="58" y="1716"/>
                </a:lnTo>
                <a:cubicBezTo>
                  <a:pt x="57" y="1714"/>
                  <a:pt x="56" y="1713"/>
                  <a:pt x="55" y="1712"/>
                </a:cubicBezTo>
                <a:lnTo>
                  <a:pt x="27" y="1660"/>
                </a:lnTo>
                <a:cubicBezTo>
                  <a:pt x="27" y="1659"/>
                  <a:pt x="26" y="1657"/>
                  <a:pt x="26" y="1656"/>
                </a:cubicBezTo>
                <a:lnTo>
                  <a:pt x="8" y="1600"/>
                </a:lnTo>
                <a:cubicBezTo>
                  <a:pt x="7" y="1598"/>
                  <a:pt x="7" y="1597"/>
                  <a:pt x="7" y="1595"/>
                </a:cubicBezTo>
                <a:lnTo>
                  <a:pt x="1" y="1534"/>
                </a:lnTo>
                <a:lnTo>
                  <a:pt x="0" y="326"/>
                </a:lnTo>
                <a:close/>
                <a:moveTo>
                  <a:pt x="48" y="1529"/>
                </a:moveTo>
                <a:lnTo>
                  <a:pt x="54" y="1590"/>
                </a:lnTo>
                <a:lnTo>
                  <a:pt x="53" y="1585"/>
                </a:lnTo>
                <a:lnTo>
                  <a:pt x="71" y="1641"/>
                </a:lnTo>
                <a:lnTo>
                  <a:pt x="70" y="1637"/>
                </a:lnTo>
                <a:lnTo>
                  <a:pt x="98" y="1689"/>
                </a:lnTo>
                <a:lnTo>
                  <a:pt x="95" y="1685"/>
                </a:lnTo>
                <a:lnTo>
                  <a:pt x="131" y="1729"/>
                </a:lnTo>
                <a:lnTo>
                  <a:pt x="128" y="1726"/>
                </a:lnTo>
                <a:lnTo>
                  <a:pt x="173" y="1763"/>
                </a:lnTo>
                <a:lnTo>
                  <a:pt x="169" y="1760"/>
                </a:lnTo>
                <a:lnTo>
                  <a:pt x="220" y="1787"/>
                </a:lnTo>
                <a:lnTo>
                  <a:pt x="216" y="1786"/>
                </a:lnTo>
                <a:lnTo>
                  <a:pt x="273" y="1804"/>
                </a:lnTo>
                <a:lnTo>
                  <a:pt x="268" y="1803"/>
                </a:lnTo>
                <a:lnTo>
                  <a:pt x="326" y="1808"/>
                </a:lnTo>
                <a:lnTo>
                  <a:pt x="1785" y="1809"/>
                </a:lnTo>
                <a:lnTo>
                  <a:pt x="1846" y="1803"/>
                </a:lnTo>
                <a:lnTo>
                  <a:pt x="1841" y="1804"/>
                </a:lnTo>
                <a:lnTo>
                  <a:pt x="1897" y="1786"/>
                </a:lnTo>
                <a:lnTo>
                  <a:pt x="1893" y="1787"/>
                </a:lnTo>
                <a:lnTo>
                  <a:pt x="1945" y="1760"/>
                </a:lnTo>
                <a:lnTo>
                  <a:pt x="1941" y="1763"/>
                </a:lnTo>
                <a:lnTo>
                  <a:pt x="1985" y="1726"/>
                </a:lnTo>
                <a:lnTo>
                  <a:pt x="1982" y="1729"/>
                </a:lnTo>
                <a:lnTo>
                  <a:pt x="2019" y="1685"/>
                </a:lnTo>
                <a:lnTo>
                  <a:pt x="2016" y="1689"/>
                </a:lnTo>
                <a:lnTo>
                  <a:pt x="2043" y="1637"/>
                </a:lnTo>
                <a:lnTo>
                  <a:pt x="2042" y="1641"/>
                </a:lnTo>
                <a:lnTo>
                  <a:pt x="2060" y="1585"/>
                </a:lnTo>
                <a:lnTo>
                  <a:pt x="2059" y="1590"/>
                </a:lnTo>
                <a:lnTo>
                  <a:pt x="2064" y="1531"/>
                </a:lnTo>
                <a:lnTo>
                  <a:pt x="2065" y="329"/>
                </a:lnTo>
                <a:lnTo>
                  <a:pt x="2059" y="268"/>
                </a:lnTo>
                <a:lnTo>
                  <a:pt x="2060" y="273"/>
                </a:lnTo>
                <a:lnTo>
                  <a:pt x="2042" y="216"/>
                </a:lnTo>
                <a:lnTo>
                  <a:pt x="2043" y="220"/>
                </a:lnTo>
                <a:lnTo>
                  <a:pt x="2016" y="169"/>
                </a:lnTo>
                <a:lnTo>
                  <a:pt x="2019" y="173"/>
                </a:lnTo>
                <a:lnTo>
                  <a:pt x="1982" y="128"/>
                </a:lnTo>
                <a:lnTo>
                  <a:pt x="1985" y="131"/>
                </a:lnTo>
                <a:lnTo>
                  <a:pt x="1941" y="95"/>
                </a:lnTo>
                <a:lnTo>
                  <a:pt x="1945" y="98"/>
                </a:lnTo>
                <a:lnTo>
                  <a:pt x="1893" y="70"/>
                </a:lnTo>
                <a:lnTo>
                  <a:pt x="1897" y="71"/>
                </a:lnTo>
                <a:lnTo>
                  <a:pt x="1841" y="53"/>
                </a:lnTo>
                <a:lnTo>
                  <a:pt x="1846" y="54"/>
                </a:lnTo>
                <a:lnTo>
                  <a:pt x="1787" y="48"/>
                </a:lnTo>
                <a:lnTo>
                  <a:pt x="329" y="48"/>
                </a:lnTo>
                <a:lnTo>
                  <a:pt x="268" y="54"/>
                </a:lnTo>
                <a:lnTo>
                  <a:pt x="273" y="53"/>
                </a:lnTo>
                <a:lnTo>
                  <a:pt x="216" y="71"/>
                </a:lnTo>
                <a:lnTo>
                  <a:pt x="220" y="70"/>
                </a:lnTo>
                <a:lnTo>
                  <a:pt x="169" y="98"/>
                </a:lnTo>
                <a:lnTo>
                  <a:pt x="172" y="95"/>
                </a:lnTo>
                <a:lnTo>
                  <a:pt x="127" y="131"/>
                </a:lnTo>
                <a:lnTo>
                  <a:pt x="131" y="127"/>
                </a:lnTo>
                <a:lnTo>
                  <a:pt x="95" y="172"/>
                </a:lnTo>
                <a:lnTo>
                  <a:pt x="98" y="169"/>
                </a:lnTo>
                <a:lnTo>
                  <a:pt x="70" y="220"/>
                </a:lnTo>
                <a:lnTo>
                  <a:pt x="71" y="216"/>
                </a:lnTo>
                <a:lnTo>
                  <a:pt x="53" y="273"/>
                </a:lnTo>
                <a:lnTo>
                  <a:pt x="54" y="268"/>
                </a:lnTo>
                <a:lnTo>
                  <a:pt x="48" y="326"/>
                </a:lnTo>
                <a:lnTo>
                  <a:pt x="48" y="152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5" name="Freeform 41"/>
          <p:cNvSpPr>
            <a:spLocks/>
          </p:cNvSpPr>
          <p:nvPr/>
        </p:nvSpPr>
        <p:spPr bwMode="auto">
          <a:xfrm>
            <a:off x="4881810" y="4851401"/>
            <a:ext cx="120650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6" name="Freeform 42"/>
          <p:cNvSpPr>
            <a:spLocks noEditPoints="1"/>
          </p:cNvSpPr>
          <p:nvPr/>
        </p:nvSpPr>
        <p:spPr bwMode="auto">
          <a:xfrm>
            <a:off x="4877048" y="4848226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7" name="Freeform 43"/>
          <p:cNvSpPr>
            <a:spLocks/>
          </p:cNvSpPr>
          <p:nvPr/>
        </p:nvSpPr>
        <p:spPr bwMode="auto">
          <a:xfrm>
            <a:off x="3656261" y="4973638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8" name="Freeform 44"/>
          <p:cNvSpPr>
            <a:spLocks noEditPoints="1"/>
          </p:cNvSpPr>
          <p:nvPr/>
        </p:nvSpPr>
        <p:spPr bwMode="auto">
          <a:xfrm>
            <a:off x="3651498" y="4968876"/>
            <a:ext cx="130175" cy="131763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9" name="Freeform 45"/>
          <p:cNvSpPr>
            <a:spLocks noEditPoints="1"/>
          </p:cNvSpPr>
          <p:nvPr/>
        </p:nvSpPr>
        <p:spPr bwMode="auto">
          <a:xfrm>
            <a:off x="3714998" y="4835526"/>
            <a:ext cx="1198562" cy="150813"/>
          </a:xfrm>
          <a:custGeom>
            <a:avLst/>
            <a:gdLst/>
            <a:ahLst/>
            <a:cxnLst>
              <a:cxn ang="0">
                <a:pos x="21" y="72"/>
              </a:cxn>
              <a:cxn ang="0">
                <a:pos x="2" y="95"/>
              </a:cxn>
              <a:cxn ang="0">
                <a:pos x="41" y="70"/>
              </a:cxn>
              <a:cxn ang="0">
                <a:pos x="63" y="89"/>
              </a:cxn>
              <a:cxn ang="0">
                <a:pos x="41" y="70"/>
              </a:cxn>
              <a:cxn ang="0">
                <a:pos x="102" y="64"/>
              </a:cxn>
              <a:cxn ang="0">
                <a:pos x="84" y="87"/>
              </a:cxn>
              <a:cxn ang="0">
                <a:pos x="122" y="62"/>
              </a:cxn>
              <a:cxn ang="0">
                <a:pos x="145" y="81"/>
              </a:cxn>
              <a:cxn ang="0">
                <a:pos x="122" y="62"/>
              </a:cxn>
              <a:cxn ang="0">
                <a:pos x="183" y="56"/>
              </a:cxn>
              <a:cxn ang="0">
                <a:pos x="165" y="79"/>
              </a:cxn>
              <a:cxn ang="0">
                <a:pos x="204" y="54"/>
              </a:cxn>
              <a:cxn ang="0">
                <a:pos x="226" y="73"/>
              </a:cxn>
              <a:cxn ang="0">
                <a:pos x="204" y="54"/>
              </a:cxn>
              <a:cxn ang="0">
                <a:pos x="265" y="48"/>
              </a:cxn>
              <a:cxn ang="0">
                <a:pos x="247" y="70"/>
              </a:cxn>
              <a:cxn ang="0">
                <a:pos x="285" y="46"/>
              </a:cxn>
              <a:cxn ang="0">
                <a:pos x="308" y="65"/>
              </a:cxn>
              <a:cxn ang="0">
                <a:pos x="285" y="46"/>
              </a:cxn>
              <a:cxn ang="0">
                <a:pos x="346" y="40"/>
              </a:cxn>
              <a:cxn ang="0">
                <a:pos x="328" y="62"/>
              </a:cxn>
              <a:cxn ang="0">
                <a:pos x="367" y="38"/>
              </a:cxn>
              <a:cxn ang="0">
                <a:pos x="389" y="56"/>
              </a:cxn>
              <a:cxn ang="0">
                <a:pos x="367" y="38"/>
              </a:cxn>
              <a:cxn ang="0">
                <a:pos x="428" y="32"/>
              </a:cxn>
              <a:cxn ang="0">
                <a:pos x="409" y="54"/>
              </a:cxn>
              <a:cxn ang="0">
                <a:pos x="448" y="30"/>
              </a:cxn>
              <a:cxn ang="0">
                <a:pos x="470" y="48"/>
              </a:cxn>
              <a:cxn ang="0">
                <a:pos x="448" y="30"/>
              </a:cxn>
              <a:cxn ang="0">
                <a:pos x="509" y="24"/>
              </a:cxn>
              <a:cxn ang="0">
                <a:pos x="491" y="46"/>
              </a:cxn>
              <a:cxn ang="0">
                <a:pos x="529" y="22"/>
              </a:cxn>
              <a:cxn ang="0">
                <a:pos x="552" y="40"/>
              </a:cxn>
              <a:cxn ang="0">
                <a:pos x="529" y="22"/>
              </a:cxn>
              <a:cxn ang="0">
                <a:pos x="590" y="16"/>
              </a:cxn>
              <a:cxn ang="0">
                <a:pos x="572" y="38"/>
              </a:cxn>
              <a:cxn ang="0">
                <a:pos x="611" y="14"/>
              </a:cxn>
              <a:cxn ang="0">
                <a:pos x="633" y="32"/>
              </a:cxn>
              <a:cxn ang="0">
                <a:pos x="611" y="14"/>
              </a:cxn>
              <a:cxn ang="0">
                <a:pos x="672" y="8"/>
              </a:cxn>
              <a:cxn ang="0">
                <a:pos x="654" y="30"/>
              </a:cxn>
              <a:cxn ang="0">
                <a:pos x="692" y="6"/>
              </a:cxn>
              <a:cxn ang="0">
                <a:pos x="715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2"/>
              </a:cxn>
            </a:cxnLst>
            <a:rect l="0" t="0" r="r" b="b"/>
            <a:pathLst>
              <a:path w="755" h="95">
                <a:moveTo>
                  <a:pt x="0" y="75"/>
                </a:moveTo>
                <a:lnTo>
                  <a:pt x="21" y="72"/>
                </a:lnTo>
                <a:lnTo>
                  <a:pt x="23" y="93"/>
                </a:lnTo>
                <a:lnTo>
                  <a:pt x="2" y="95"/>
                </a:lnTo>
                <a:lnTo>
                  <a:pt x="0" y="75"/>
                </a:lnTo>
                <a:close/>
                <a:moveTo>
                  <a:pt x="41" y="70"/>
                </a:moveTo>
                <a:lnTo>
                  <a:pt x="61" y="69"/>
                </a:lnTo>
                <a:lnTo>
                  <a:pt x="63" y="89"/>
                </a:lnTo>
                <a:lnTo>
                  <a:pt x="43" y="91"/>
                </a:lnTo>
                <a:lnTo>
                  <a:pt x="41" y="70"/>
                </a:lnTo>
                <a:close/>
                <a:moveTo>
                  <a:pt x="82" y="66"/>
                </a:moveTo>
                <a:lnTo>
                  <a:pt x="102" y="64"/>
                </a:lnTo>
                <a:lnTo>
                  <a:pt x="104" y="85"/>
                </a:lnTo>
                <a:lnTo>
                  <a:pt x="84" y="87"/>
                </a:lnTo>
                <a:lnTo>
                  <a:pt x="82" y="66"/>
                </a:lnTo>
                <a:close/>
                <a:moveTo>
                  <a:pt x="122" y="62"/>
                </a:moveTo>
                <a:lnTo>
                  <a:pt x="143" y="60"/>
                </a:lnTo>
                <a:lnTo>
                  <a:pt x="145" y="81"/>
                </a:lnTo>
                <a:lnTo>
                  <a:pt x="124" y="83"/>
                </a:lnTo>
                <a:lnTo>
                  <a:pt x="122" y="62"/>
                </a:lnTo>
                <a:close/>
                <a:moveTo>
                  <a:pt x="163" y="58"/>
                </a:moveTo>
                <a:lnTo>
                  <a:pt x="183" y="56"/>
                </a:lnTo>
                <a:lnTo>
                  <a:pt x="186" y="77"/>
                </a:lnTo>
                <a:lnTo>
                  <a:pt x="165" y="79"/>
                </a:lnTo>
                <a:lnTo>
                  <a:pt x="163" y="58"/>
                </a:lnTo>
                <a:close/>
                <a:moveTo>
                  <a:pt x="204" y="54"/>
                </a:moveTo>
                <a:lnTo>
                  <a:pt x="224" y="52"/>
                </a:lnTo>
                <a:lnTo>
                  <a:pt x="226" y="73"/>
                </a:lnTo>
                <a:lnTo>
                  <a:pt x="206" y="75"/>
                </a:lnTo>
                <a:lnTo>
                  <a:pt x="204" y="54"/>
                </a:lnTo>
                <a:close/>
                <a:moveTo>
                  <a:pt x="245" y="50"/>
                </a:moveTo>
                <a:lnTo>
                  <a:pt x="265" y="48"/>
                </a:lnTo>
                <a:lnTo>
                  <a:pt x="267" y="69"/>
                </a:lnTo>
                <a:lnTo>
                  <a:pt x="247" y="70"/>
                </a:lnTo>
                <a:lnTo>
                  <a:pt x="245" y="50"/>
                </a:lnTo>
                <a:close/>
                <a:moveTo>
                  <a:pt x="285" y="46"/>
                </a:moveTo>
                <a:lnTo>
                  <a:pt x="306" y="44"/>
                </a:lnTo>
                <a:lnTo>
                  <a:pt x="308" y="65"/>
                </a:lnTo>
                <a:lnTo>
                  <a:pt x="287" y="67"/>
                </a:lnTo>
                <a:lnTo>
                  <a:pt x="285" y="46"/>
                </a:lnTo>
                <a:close/>
                <a:moveTo>
                  <a:pt x="326" y="42"/>
                </a:moveTo>
                <a:lnTo>
                  <a:pt x="346" y="40"/>
                </a:lnTo>
                <a:lnTo>
                  <a:pt x="348" y="61"/>
                </a:lnTo>
                <a:lnTo>
                  <a:pt x="328" y="62"/>
                </a:lnTo>
                <a:lnTo>
                  <a:pt x="326" y="42"/>
                </a:lnTo>
                <a:close/>
                <a:moveTo>
                  <a:pt x="367" y="38"/>
                </a:moveTo>
                <a:lnTo>
                  <a:pt x="387" y="36"/>
                </a:lnTo>
                <a:lnTo>
                  <a:pt x="389" y="56"/>
                </a:lnTo>
                <a:lnTo>
                  <a:pt x="369" y="59"/>
                </a:lnTo>
                <a:lnTo>
                  <a:pt x="367" y="38"/>
                </a:lnTo>
                <a:close/>
                <a:moveTo>
                  <a:pt x="407" y="34"/>
                </a:moveTo>
                <a:lnTo>
                  <a:pt x="428" y="32"/>
                </a:lnTo>
                <a:lnTo>
                  <a:pt x="430" y="53"/>
                </a:lnTo>
                <a:lnTo>
                  <a:pt x="409" y="54"/>
                </a:lnTo>
                <a:lnTo>
                  <a:pt x="407" y="34"/>
                </a:lnTo>
                <a:close/>
                <a:moveTo>
                  <a:pt x="448" y="30"/>
                </a:moveTo>
                <a:lnTo>
                  <a:pt x="468" y="28"/>
                </a:lnTo>
                <a:lnTo>
                  <a:pt x="470" y="48"/>
                </a:lnTo>
                <a:lnTo>
                  <a:pt x="450" y="50"/>
                </a:lnTo>
                <a:lnTo>
                  <a:pt x="448" y="30"/>
                </a:lnTo>
                <a:close/>
                <a:moveTo>
                  <a:pt x="489" y="26"/>
                </a:moveTo>
                <a:lnTo>
                  <a:pt x="509" y="24"/>
                </a:lnTo>
                <a:lnTo>
                  <a:pt x="511" y="44"/>
                </a:lnTo>
                <a:lnTo>
                  <a:pt x="491" y="46"/>
                </a:lnTo>
                <a:lnTo>
                  <a:pt x="489" y="26"/>
                </a:lnTo>
                <a:close/>
                <a:moveTo>
                  <a:pt x="529" y="22"/>
                </a:moveTo>
                <a:lnTo>
                  <a:pt x="550" y="20"/>
                </a:lnTo>
                <a:lnTo>
                  <a:pt x="552" y="40"/>
                </a:lnTo>
                <a:lnTo>
                  <a:pt x="531" y="42"/>
                </a:lnTo>
                <a:lnTo>
                  <a:pt x="529" y="22"/>
                </a:lnTo>
                <a:close/>
                <a:moveTo>
                  <a:pt x="570" y="18"/>
                </a:moveTo>
                <a:lnTo>
                  <a:pt x="590" y="16"/>
                </a:lnTo>
                <a:lnTo>
                  <a:pt x="593" y="36"/>
                </a:lnTo>
                <a:lnTo>
                  <a:pt x="572" y="38"/>
                </a:lnTo>
                <a:lnTo>
                  <a:pt x="570" y="18"/>
                </a:lnTo>
                <a:close/>
                <a:moveTo>
                  <a:pt x="611" y="14"/>
                </a:moveTo>
                <a:lnTo>
                  <a:pt x="631" y="12"/>
                </a:lnTo>
                <a:lnTo>
                  <a:pt x="633" y="32"/>
                </a:lnTo>
                <a:lnTo>
                  <a:pt x="613" y="34"/>
                </a:lnTo>
                <a:lnTo>
                  <a:pt x="611" y="14"/>
                </a:lnTo>
                <a:close/>
                <a:moveTo>
                  <a:pt x="651" y="10"/>
                </a:moveTo>
                <a:lnTo>
                  <a:pt x="672" y="8"/>
                </a:lnTo>
                <a:lnTo>
                  <a:pt x="674" y="28"/>
                </a:lnTo>
                <a:lnTo>
                  <a:pt x="654" y="30"/>
                </a:lnTo>
                <a:lnTo>
                  <a:pt x="651" y="10"/>
                </a:lnTo>
                <a:close/>
                <a:moveTo>
                  <a:pt x="692" y="6"/>
                </a:moveTo>
                <a:lnTo>
                  <a:pt x="712" y="4"/>
                </a:lnTo>
                <a:lnTo>
                  <a:pt x="715" y="24"/>
                </a:lnTo>
                <a:lnTo>
                  <a:pt x="694" y="26"/>
                </a:lnTo>
                <a:lnTo>
                  <a:pt x="692" y="6"/>
                </a:lnTo>
                <a:close/>
                <a:moveTo>
                  <a:pt x="733" y="2"/>
                </a:moveTo>
                <a:lnTo>
                  <a:pt x="753" y="0"/>
                </a:lnTo>
                <a:lnTo>
                  <a:pt x="755" y="20"/>
                </a:lnTo>
                <a:lnTo>
                  <a:pt x="735" y="22"/>
                </a:lnTo>
                <a:lnTo>
                  <a:pt x="733" y="2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0" name="Freeform 46"/>
          <p:cNvSpPr>
            <a:spLocks noEditPoints="1"/>
          </p:cNvSpPr>
          <p:nvPr/>
        </p:nvSpPr>
        <p:spPr bwMode="auto">
          <a:xfrm>
            <a:off x="3714998" y="4957763"/>
            <a:ext cx="1198562" cy="149225"/>
          </a:xfrm>
          <a:custGeom>
            <a:avLst/>
            <a:gdLst/>
            <a:ahLst/>
            <a:cxnLst>
              <a:cxn ang="0">
                <a:pos x="21" y="72"/>
              </a:cxn>
              <a:cxn ang="0">
                <a:pos x="2" y="94"/>
              </a:cxn>
              <a:cxn ang="0">
                <a:pos x="41" y="70"/>
              </a:cxn>
              <a:cxn ang="0">
                <a:pos x="63" y="88"/>
              </a:cxn>
              <a:cxn ang="0">
                <a:pos x="41" y="70"/>
              </a:cxn>
              <a:cxn ang="0">
                <a:pos x="102" y="64"/>
              </a:cxn>
              <a:cxn ang="0">
                <a:pos x="84" y="86"/>
              </a:cxn>
              <a:cxn ang="0">
                <a:pos x="122" y="62"/>
              </a:cxn>
              <a:cxn ang="0">
                <a:pos x="145" y="80"/>
              </a:cxn>
              <a:cxn ang="0">
                <a:pos x="122" y="62"/>
              </a:cxn>
              <a:cxn ang="0">
                <a:pos x="183" y="56"/>
              </a:cxn>
              <a:cxn ang="0">
                <a:pos x="165" y="78"/>
              </a:cxn>
              <a:cxn ang="0">
                <a:pos x="204" y="54"/>
              </a:cxn>
              <a:cxn ang="0">
                <a:pos x="226" y="72"/>
              </a:cxn>
              <a:cxn ang="0">
                <a:pos x="204" y="54"/>
              </a:cxn>
              <a:cxn ang="0">
                <a:pos x="265" y="48"/>
              </a:cxn>
              <a:cxn ang="0">
                <a:pos x="247" y="70"/>
              </a:cxn>
              <a:cxn ang="0">
                <a:pos x="285" y="46"/>
              </a:cxn>
              <a:cxn ang="0">
                <a:pos x="308" y="64"/>
              </a:cxn>
              <a:cxn ang="0">
                <a:pos x="285" y="46"/>
              </a:cxn>
              <a:cxn ang="0">
                <a:pos x="346" y="40"/>
              </a:cxn>
              <a:cxn ang="0">
                <a:pos x="328" y="62"/>
              </a:cxn>
              <a:cxn ang="0">
                <a:pos x="367" y="38"/>
              </a:cxn>
              <a:cxn ang="0">
                <a:pos x="389" y="56"/>
              </a:cxn>
              <a:cxn ang="0">
                <a:pos x="367" y="38"/>
              </a:cxn>
              <a:cxn ang="0">
                <a:pos x="428" y="32"/>
              </a:cxn>
              <a:cxn ang="0">
                <a:pos x="409" y="54"/>
              </a:cxn>
              <a:cxn ang="0">
                <a:pos x="448" y="30"/>
              </a:cxn>
              <a:cxn ang="0">
                <a:pos x="470" y="48"/>
              </a:cxn>
              <a:cxn ang="0">
                <a:pos x="448" y="30"/>
              </a:cxn>
              <a:cxn ang="0">
                <a:pos x="509" y="24"/>
              </a:cxn>
              <a:cxn ang="0">
                <a:pos x="491" y="46"/>
              </a:cxn>
              <a:cxn ang="0">
                <a:pos x="529" y="22"/>
              </a:cxn>
              <a:cxn ang="0">
                <a:pos x="552" y="40"/>
              </a:cxn>
              <a:cxn ang="0">
                <a:pos x="529" y="22"/>
              </a:cxn>
              <a:cxn ang="0">
                <a:pos x="590" y="15"/>
              </a:cxn>
              <a:cxn ang="0">
                <a:pos x="572" y="38"/>
              </a:cxn>
              <a:cxn ang="0">
                <a:pos x="611" y="14"/>
              </a:cxn>
              <a:cxn ang="0">
                <a:pos x="633" y="32"/>
              </a:cxn>
              <a:cxn ang="0">
                <a:pos x="611" y="14"/>
              </a:cxn>
              <a:cxn ang="0">
                <a:pos x="672" y="7"/>
              </a:cxn>
              <a:cxn ang="0">
                <a:pos x="654" y="30"/>
              </a:cxn>
              <a:cxn ang="0">
                <a:pos x="692" y="6"/>
              </a:cxn>
              <a:cxn ang="0">
                <a:pos x="715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2"/>
              </a:cxn>
            </a:cxnLst>
            <a:rect l="0" t="0" r="r" b="b"/>
            <a:pathLst>
              <a:path w="755" h="94">
                <a:moveTo>
                  <a:pt x="0" y="74"/>
                </a:moveTo>
                <a:lnTo>
                  <a:pt x="21" y="72"/>
                </a:lnTo>
                <a:lnTo>
                  <a:pt x="23" y="92"/>
                </a:lnTo>
                <a:lnTo>
                  <a:pt x="2" y="94"/>
                </a:lnTo>
                <a:lnTo>
                  <a:pt x="0" y="74"/>
                </a:lnTo>
                <a:close/>
                <a:moveTo>
                  <a:pt x="41" y="70"/>
                </a:moveTo>
                <a:lnTo>
                  <a:pt x="61" y="68"/>
                </a:lnTo>
                <a:lnTo>
                  <a:pt x="63" y="88"/>
                </a:lnTo>
                <a:lnTo>
                  <a:pt x="43" y="91"/>
                </a:lnTo>
                <a:lnTo>
                  <a:pt x="41" y="70"/>
                </a:lnTo>
                <a:close/>
                <a:moveTo>
                  <a:pt x="82" y="66"/>
                </a:moveTo>
                <a:lnTo>
                  <a:pt x="102" y="64"/>
                </a:lnTo>
                <a:lnTo>
                  <a:pt x="104" y="84"/>
                </a:lnTo>
                <a:lnTo>
                  <a:pt x="84" y="86"/>
                </a:lnTo>
                <a:lnTo>
                  <a:pt x="82" y="66"/>
                </a:lnTo>
                <a:close/>
                <a:moveTo>
                  <a:pt x="122" y="62"/>
                </a:moveTo>
                <a:lnTo>
                  <a:pt x="143" y="60"/>
                </a:lnTo>
                <a:lnTo>
                  <a:pt x="145" y="80"/>
                </a:lnTo>
                <a:lnTo>
                  <a:pt x="124" y="82"/>
                </a:lnTo>
                <a:lnTo>
                  <a:pt x="122" y="62"/>
                </a:lnTo>
                <a:close/>
                <a:moveTo>
                  <a:pt x="163" y="58"/>
                </a:moveTo>
                <a:lnTo>
                  <a:pt x="183" y="56"/>
                </a:lnTo>
                <a:lnTo>
                  <a:pt x="186" y="76"/>
                </a:lnTo>
                <a:lnTo>
                  <a:pt x="165" y="78"/>
                </a:lnTo>
                <a:lnTo>
                  <a:pt x="163" y="58"/>
                </a:lnTo>
                <a:close/>
                <a:moveTo>
                  <a:pt x="204" y="54"/>
                </a:moveTo>
                <a:lnTo>
                  <a:pt x="224" y="52"/>
                </a:lnTo>
                <a:lnTo>
                  <a:pt x="226" y="72"/>
                </a:lnTo>
                <a:lnTo>
                  <a:pt x="206" y="74"/>
                </a:lnTo>
                <a:lnTo>
                  <a:pt x="204" y="54"/>
                </a:lnTo>
                <a:close/>
                <a:moveTo>
                  <a:pt x="245" y="50"/>
                </a:moveTo>
                <a:lnTo>
                  <a:pt x="265" y="48"/>
                </a:lnTo>
                <a:lnTo>
                  <a:pt x="267" y="68"/>
                </a:lnTo>
                <a:lnTo>
                  <a:pt x="247" y="70"/>
                </a:lnTo>
                <a:lnTo>
                  <a:pt x="245" y="50"/>
                </a:lnTo>
                <a:close/>
                <a:moveTo>
                  <a:pt x="285" y="46"/>
                </a:moveTo>
                <a:lnTo>
                  <a:pt x="306" y="44"/>
                </a:lnTo>
                <a:lnTo>
                  <a:pt x="308" y="64"/>
                </a:lnTo>
                <a:lnTo>
                  <a:pt x="287" y="66"/>
                </a:lnTo>
                <a:lnTo>
                  <a:pt x="285" y="46"/>
                </a:lnTo>
                <a:close/>
                <a:moveTo>
                  <a:pt x="326" y="42"/>
                </a:moveTo>
                <a:lnTo>
                  <a:pt x="346" y="40"/>
                </a:lnTo>
                <a:lnTo>
                  <a:pt x="348" y="60"/>
                </a:lnTo>
                <a:lnTo>
                  <a:pt x="328" y="62"/>
                </a:lnTo>
                <a:lnTo>
                  <a:pt x="326" y="42"/>
                </a:lnTo>
                <a:close/>
                <a:moveTo>
                  <a:pt x="367" y="38"/>
                </a:moveTo>
                <a:lnTo>
                  <a:pt x="387" y="36"/>
                </a:lnTo>
                <a:lnTo>
                  <a:pt x="389" y="56"/>
                </a:lnTo>
                <a:lnTo>
                  <a:pt x="369" y="58"/>
                </a:lnTo>
                <a:lnTo>
                  <a:pt x="367" y="38"/>
                </a:lnTo>
                <a:close/>
                <a:moveTo>
                  <a:pt x="407" y="34"/>
                </a:moveTo>
                <a:lnTo>
                  <a:pt x="428" y="32"/>
                </a:lnTo>
                <a:lnTo>
                  <a:pt x="430" y="52"/>
                </a:lnTo>
                <a:lnTo>
                  <a:pt x="409" y="54"/>
                </a:lnTo>
                <a:lnTo>
                  <a:pt x="407" y="34"/>
                </a:lnTo>
                <a:close/>
                <a:moveTo>
                  <a:pt x="448" y="30"/>
                </a:moveTo>
                <a:lnTo>
                  <a:pt x="468" y="28"/>
                </a:lnTo>
                <a:lnTo>
                  <a:pt x="470" y="48"/>
                </a:lnTo>
                <a:lnTo>
                  <a:pt x="450" y="50"/>
                </a:lnTo>
                <a:lnTo>
                  <a:pt x="448" y="30"/>
                </a:lnTo>
                <a:close/>
                <a:moveTo>
                  <a:pt x="489" y="26"/>
                </a:moveTo>
                <a:lnTo>
                  <a:pt x="509" y="24"/>
                </a:lnTo>
                <a:lnTo>
                  <a:pt x="511" y="44"/>
                </a:lnTo>
                <a:lnTo>
                  <a:pt x="491" y="46"/>
                </a:lnTo>
                <a:lnTo>
                  <a:pt x="489" y="26"/>
                </a:lnTo>
                <a:close/>
                <a:moveTo>
                  <a:pt x="529" y="22"/>
                </a:moveTo>
                <a:lnTo>
                  <a:pt x="550" y="20"/>
                </a:lnTo>
                <a:lnTo>
                  <a:pt x="552" y="40"/>
                </a:lnTo>
                <a:lnTo>
                  <a:pt x="531" y="42"/>
                </a:lnTo>
                <a:lnTo>
                  <a:pt x="529" y="22"/>
                </a:lnTo>
                <a:close/>
                <a:moveTo>
                  <a:pt x="570" y="18"/>
                </a:moveTo>
                <a:lnTo>
                  <a:pt x="590" y="15"/>
                </a:lnTo>
                <a:lnTo>
                  <a:pt x="593" y="36"/>
                </a:lnTo>
                <a:lnTo>
                  <a:pt x="572" y="38"/>
                </a:lnTo>
                <a:lnTo>
                  <a:pt x="570" y="18"/>
                </a:lnTo>
                <a:close/>
                <a:moveTo>
                  <a:pt x="611" y="14"/>
                </a:moveTo>
                <a:lnTo>
                  <a:pt x="631" y="12"/>
                </a:lnTo>
                <a:lnTo>
                  <a:pt x="633" y="32"/>
                </a:lnTo>
                <a:lnTo>
                  <a:pt x="613" y="34"/>
                </a:lnTo>
                <a:lnTo>
                  <a:pt x="611" y="14"/>
                </a:lnTo>
                <a:close/>
                <a:moveTo>
                  <a:pt x="651" y="9"/>
                </a:moveTo>
                <a:lnTo>
                  <a:pt x="672" y="7"/>
                </a:lnTo>
                <a:lnTo>
                  <a:pt x="674" y="28"/>
                </a:lnTo>
                <a:lnTo>
                  <a:pt x="654" y="30"/>
                </a:lnTo>
                <a:lnTo>
                  <a:pt x="651" y="9"/>
                </a:lnTo>
                <a:close/>
                <a:moveTo>
                  <a:pt x="692" y="6"/>
                </a:moveTo>
                <a:lnTo>
                  <a:pt x="712" y="3"/>
                </a:lnTo>
                <a:lnTo>
                  <a:pt x="715" y="24"/>
                </a:lnTo>
                <a:lnTo>
                  <a:pt x="694" y="26"/>
                </a:lnTo>
                <a:lnTo>
                  <a:pt x="692" y="6"/>
                </a:lnTo>
                <a:close/>
                <a:moveTo>
                  <a:pt x="733" y="1"/>
                </a:moveTo>
                <a:lnTo>
                  <a:pt x="753" y="0"/>
                </a:lnTo>
                <a:lnTo>
                  <a:pt x="755" y="20"/>
                </a:lnTo>
                <a:lnTo>
                  <a:pt x="735" y="22"/>
                </a:lnTo>
                <a:lnTo>
                  <a:pt x="733" y="1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1" name="Freeform 47"/>
          <p:cNvSpPr>
            <a:spLocks/>
          </p:cNvSpPr>
          <p:nvPr/>
        </p:nvSpPr>
        <p:spPr bwMode="auto">
          <a:xfrm>
            <a:off x="4881810" y="5095876"/>
            <a:ext cx="120650" cy="12065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2" name="Freeform 48"/>
          <p:cNvSpPr>
            <a:spLocks noEditPoints="1"/>
          </p:cNvSpPr>
          <p:nvPr/>
        </p:nvSpPr>
        <p:spPr bwMode="auto">
          <a:xfrm>
            <a:off x="4877048" y="5091113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3656261" y="5216526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4" name="Freeform 50"/>
          <p:cNvSpPr>
            <a:spLocks noEditPoints="1"/>
          </p:cNvSpPr>
          <p:nvPr/>
        </p:nvSpPr>
        <p:spPr bwMode="auto">
          <a:xfrm>
            <a:off x="3651498" y="5213351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5" name="Freeform 51"/>
          <p:cNvSpPr>
            <a:spLocks noEditPoints="1"/>
          </p:cNvSpPr>
          <p:nvPr/>
        </p:nvSpPr>
        <p:spPr bwMode="auto">
          <a:xfrm>
            <a:off x="3714998" y="5078413"/>
            <a:ext cx="1198562" cy="152400"/>
          </a:xfrm>
          <a:custGeom>
            <a:avLst/>
            <a:gdLst/>
            <a:ahLst/>
            <a:cxnLst>
              <a:cxn ang="0">
                <a:pos x="21" y="74"/>
              </a:cxn>
              <a:cxn ang="0">
                <a:pos x="2" y="96"/>
              </a:cxn>
              <a:cxn ang="0">
                <a:pos x="41" y="72"/>
              </a:cxn>
              <a:cxn ang="0">
                <a:pos x="63" y="90"/>
              </a:cxn>
              <a:cxn ang="0">
                <a:pos x="41" y="72"/>
              </a:cxn>
              <a:cxn ang="0">
                <a:pos x="102" y="65"/>
              </a:cxn>
              <a:cxn ang="0">
                <a:pos x="84" y="88"/>
              </a:cxn>
              <a:cxn ang="0">
                <a:pos x="122" y="63"/>
              </a:cxn>
              <a:cxn ang="0">
                <a:pos x="145" y="82"/>
              </a:cxn>
              <a:cxn ang="0">
                <a:pos x="122" y="63"/>
              </a:cxn>
              <a:cxn ang="0">
                <a:pos x="183" y="57"/>
              </a:cxn>
              <a:cxn ang="0">
                <a:pos x="165" y="80"/>
              </a:cxn>
              <a:cxn ang="0">
                <a:pos x="204" y="55"/>
              </a:cxn>
              <a:cxn ang="0">
                <a:pos x="226" y="74"/>
              </a:cxn>
              <a:cxn ang="0">
                <a:pos x="204" y="55"/>
              </a:cxn>
              <a:cxn ang="0">
                <a:pos x="265" y="49"/>
              </a:cxn>
              <a:cxn ang="0">
                <a:pos x="247" y="71"/>
              </a:cxn>
              <a:cxn ang="0">
                <a:pos x="285" y="47"/>
              </a:cxn>
              <a:cxn ang="0">
                <a:pos x="308" y="65"/>
              </a:cxn>
              <a:cxn ang="0">
                <a:pos x="285" y="47"/>
              </a:cxn>
              <a:cxn ang="0">
                <a:pos x="346" y="41"/>
              </a:cxn>
              <a:cxn ang="0">
                <a:pos x="328" y="63"/>
              </a:cxn>
              <a:cxn ang="0">
                <a:pos x="367" y="39"/>
              </a:cxn>
              <a:cxn ang="0">
                <a:pos x="389" y="57"/>
              </a:cxn>
              <a:cxn ang="0">
                <a:pos x="367" y="39"/>
              </a:cxn>
              <a:cxn ang="0">
                <a:pos x="428" y="33"/>
              </a:cxn>
              <a:cxn ang="0">
                <a:pos x="409" y="55"/>
              </a:cxn>
              <a:cxn ang="0">
                <a:pos x="448" y="31"/>
              </a:cxn>
              <a:cxn ang="0">
                <a:pos x="470" y="49"/>
              </a:cxn>
              <a:cxn ang="0">
                <a:pos x="448" y="31"/>
              </a:cxn>
              <a:cxn ang="0">
                <a:pos x="509" y="25"/>
              </a:cxn>
              <a:cxn ang="0">
                <a:pos x="491" y="47"/>
              </a:cxn>
              <a:cxn ang="0">
                <a:pos x="529" y="23"/>
              </a:cxn>
              <a:cxn ang="0">
                <a:pos x="552" y="41"/>
              </a:cxn>
              <a:cxn ang="0">
                <a:pos x="529" y="23"/>
              </a:cxn>
              <a:cxn ang="0">
                <a:pos x="590" y="16"/>
              </a:cxn>
              <a:cxn ang="0">
                <a:pos x="572" y="39"/>
              </a:cxn>
              <a:cxn ang="0">
                <a:pos x="611" y="15"/>
              </a:cxn>
              <a:cxn ang="0">
                <a:pos x="633" y="33"/>
              </a:cxn>
              <a:cxn ang="0">
                <a:pos x="611" y="15"/>
              </a:cxn>
              <a:cxn ang="0">
                <a:pos x="672" y="8"/>
              </a:cxn>
              <a:cxn ang="0">
                <a:pos x="653" y="31"/>
              </a:cxn>
              <a:cxn ang="0">
                <a:pos x="692" y="6"/>
              </a:cxn>
              <a:cxn ang="0">
                <a:pos x="714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3"/>
              </a:cxn>
            </a:cxnLst>
            <a:rect l="0" t="0" r="r" b="b"/>
            <a:pathLst>
              <a:path w="755" h="96">
                <a:moveTo>
                  <a:pt x="0" y="76"/>
                </a:moveTo>
                <a:lnTo>
                  <a:pt x="21" y="74"/>
                </a:lnTo>
                <a:lnTo>
                  <a:pt x="23" y="94"/>
                </a:lnTo>
                <a:lnTo>
                  <a:pt x="2" y="96"/>
                </a:lnTo>
                <a:lnTo>
                  <a:pt x="0" y="76"/>
                </a:lnTo>
                <a:close/>
                <a:moveTo>
                  <a:pt x="41" y="72"/>
                </a:moveTo>
                <a:lnTo>
                  <a:pt x="61" y="70"/>
                </a:lnTo>
                <a:lnTo>
                  <a:pt x="63" y="90"/>
                </a:lnTo>
                <a:lnTo>
                  <a:pt x="43" y="92"/>
                </a:lnTo>
                <a:lnTo>
                  <a:pt x="41" y="72"/>
                </a:lnTo>
                <a:close/>
                <a:moveTo>
                  <a:pt x="82" y="68"/>
                </a:moveTo>
                <a:lnTo>
                  <a:pt x="102" y="65"/>
                </a:lnTo>
                <a:lnTo>
                  <a:pt x="104" y="86"/>
                </a:lnTo>
                <a:lnTo>
                  <a:pt x="84" y="88"/>
                </a:lnTo>
                <a:lnTo>
                  <a:pt x="82" y="68"/>
                </a:lnTo>
                <a:close/>
                <a:moveTo>
                  <a:pt x="122" y="63"/>
                </a:moveTo>
                <a:lnTo>
                  <a:pt x="143" y="62"/>
                </a:lnTo>
                <a:lnTo>
                  <a:pt x="145" y="82"/>
                </a:lnTo>
                <a:lnTo>
                  <a:pt x="124" y="84"/>
                </a:lnTo>
                <a:lnTo>
                  <a:pt x="122" y="63"/>
                </a:lnTo>
                <a:close/>
                <a:moveTo>
                  <a:pt x="163" y="59"/>
                </a:moveTo>
                <a:lnTo>
                  <a:pt x="183" y="57"/>
                </a:lnTo>
                <a:lnTo>
                  <a:pt x="186" y="77"/>
                </a:lnTo>
                <a:lnTo>
                  <a:pt x="165" y="80"/>
                </a:lnTo>
                <a:lnTo>
                  <a:pt x="163" y="59"/>
                </a:lnTo>
                <a:close/>
                <a:moveTo>
                  <a:pt x="204" y="55"/>
                </a:moveTo>
                <a:lnTo>
                  <a:pt x="224" y="53"/>
                </a:lnTo>
                <a:lnTo>
                  <a:pt x="226" y="74"/>
                </a:lnTo>
                <a:lnTo>
                  <a:pt x="206" y="76"/>
                </a:lnTo>
                <a:lnTo>
                  <a:pt x="204" y="55"/>
                </a:lnTo>
                <a:close/>
                <a:moveTo>
                  <a:pt x="244" y="51"/>
                </a:moveTo>
                <a:lnTo>
                  <a:pt x="265" y="49"/>
                </a:lnTo>
                <a:lnTo>
                  <a:pt x="267" y="70"/>
                </a:lnTo>
                <a:lnTo>
                  <a:pt x="247" y="71"/>
                </a:lnTo>
                <a:lnTo>
                  <a:pt x="244" y="51"/>
                </a:lnTo>
                <a:close/>
                <a:moveTo>
                  <a:pt x="285" y="47"/>
                </a:moveTo>
                <a:lnTo>
                  <a:pt x="305" y="45"/>
                </a:lnTo>
                <a:lnTo>
                  <a:pt x="308" y="65"/>
                </a:lnTo>
                <a:lnTo>
                  <a:pt x="287" y="68"/>
                </a:lnTo>
                <a:lnTo>
                  <a:pt x="285" y="47"/>
                </a:lnTo>
                <a:close/>
                <a:moveTo>
                  <a:pt x="326" y="43"/>
                </a:moveTo>
                <a:lnTo>
                  <a:pt x="346" y="41"/>
                </a:lnTo>
                <a:lnTo>
                  <a:pt x="348" y="61"/>
                </a:lnTo>
                <a:lnTo>
                  <a:pt x="328" y="63"/>
                </a:lnTo>
                <a:lnTo>
                  <a:pt x="326" y="43"/>
                </a:lnTo>
                <a:close/>
                <a:moveTo>
                  <a:pt x="367" y="39"/>
                </a:moveTo>
                <a:lnTo>
                  <a:pt x="387" y="37"/>
                </a:lnTo>
                <a:lnTo>
                  <a:pt x="389" y="57"/>
                </a:lnTo>
                <a:lnTo>
                  <a:pt x="369" y="59"/>
                </a:lnTo>
                <a:lnTo>
                  <a:pt x="367" y="39"/>
                </a:lnTo>
                <a:close/>
                <a:moveTo>
                  <a:pt x="407" y="35"/>
                </a:moveTo>
                <a:lnTo>
                  <a:pt x="428" y="33"/>
                </a:lnTo>
                <a:lnTo>
                  <a:pt x="430" y="53"/>
                </a:lnTo>
                <a:lnTo>
                  <a:pt x="409" y="55"/>
                </a:lnTo>
                <a:lnTo>
                  <a:pt x="407" y="35"/>
                </a:lnTo>
                <a:close/>
                <a:moveTo>
                  <a:pt x="448" y="31"/>
                </a:moveTo>
                <a:lnTo>
                  <a:pt x="468" y="29"/>
                </a:lnTo>
                <a:lnTo>
                  <a:pt x="470" y="49"/>
                </a:lnTo>
                <a:lnTo>
                  <a:pt x="450" y="51"/>
                </a:lnTo>
                <a:lnTo>
                  <a:pt x="448" y="31"/>
                </a:lnTo>
                <a:close/>
                <a:moveTo>
                  <a:pt x="489" y="27"/>
                </a:moveTo>
                <a:lnTo>
                  <a:pt x="509" y="25"/>
                </a:lnTo>
                <a:lnTo>
                  <a:pt x="511" y="45"/>
                </a:lnTo>
                <a:lnTo>
                  <a:pt x="491" y="47"/>
                </a:lnTo>
                <a:lnTo>
                  <a:pt x="489" y="27"/>
                </a:lnTo>
                <a:close/>
                <a:moveTo>
                  <a:pt x="529" y="23"/>
                </a:moveTo>
                <a:lnTo>
                  <a:pt x="550" y="21"/>
                </a:lnTo>
                <a:lnTo>
                  <a:pt x="552" y="41"/>
                </a:lnTo>
                <a:lnTo>
                  <a:pt x="531" y="43"/>
                </a:lnTo>
                <a:lnTo>
                  <a:pt x="529" y="23"/>
                </a:lnTo>
                <a:close/>
                <a:moveTo>
                  <a:pt x="570" y="18"/>
                </a:moveTo>
                <a:lnTo>
                  <a:pt x="590" y="16"/>
                </a:lnTo>
                <a:lnTo>
                  <a:pt x="592" y="37"/>
                </a:lnTo>
                <a:lnTo>
                  <a:pt x="572" y="39"/>
                </a:lnTo>
                <a:lnTo>
                  <a:pt x="570" y="18"/>
                </a:lnTo>
                <a:close/>
                <a:moveTo>
                  <a:pt x="611" y="15"/>
                </a:moveTo>
                <a:lnTo>
                  <a:pt x="631" y="12"/>
                </a:lnTo>
                <a:lnTo>
                  <a:pt x="633" y="33"/>
                </a:lnTo>
                <a:lnTo>
                  <a:pt x="613" y="35"/>
                </a:lnTo>
                <a:lnTo>
                  <a:pt x="611" y="15"/>
                </a:lnTo>
                <a:close/>
                <a:moveTo>
                  <a:pt x="651" y="10"/>
                </a:moveTo>
                <a:lnTo>
                  <a:pt x="672" y="8"/>
                </a:lnTo>
                <a:lnTo>
                  <a:pt x="674" y="29"/>
                </a:lnTo>
                <a:lnTo>
                  <a:pt x="653" y="31"/>
                </a:lnTo>
                <a:lnTo>
                  <a:pt x="651" y="10"/>
                </a:lnTo>
                <a:close/>
                <a:moveTo>
                  <a:pt x="692" y="6"/>
                </a:moveTo>
                <a:lnTo>
                  <a:pt x="712" y="4"/>
                </a:lnTo>
                <a:lnTo>
                  <a:pt x="714" y="24"/>
                </a:lnTo>
                <a:lnTo>
                  <a:pt x="694" y="27"/>
                </a:lnTo>
                <a:lnTo>
                  <a:pt x="692" y="6"/>
                </a:lnTo>
                <a:close/>
                <a:moveTo>
                  <a:pt x="733" y="2"/>
                </a:moveTo>
                <a:lnTo>
                  <a:pt x="753" y="0"/>
                </a:lnTo>
                <a:lnTo>
                  <a:pt x="755" y="21"/>
                </a:lnTo>
                <a:lnTo>
                  <a:pt x="735" y="23"/>
                </a:lnTo>
                <a:lnTo>
                  <a:pt x="733" y="2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6" name="Freeform 52"/>
          <p:cNvSpPr>
            <a:spLocks noEditPoints="1"/>
          </p:cNvSpPr>
          <p:nvPr/>
        </p:nvSpPr>
        <p:spPr bwMode="auto">
          <a:xfrm>
            <a:off x="3714998" y="5200651"/>
            <a:ext cx="1198562" cy="152400"/>
          </a:xfrm>
          <a:custGeom>
            <a:avLst/>
            <a:gdLst/>
            <a:ahLst/>
            <a:cxnLst>
              <a:cxn ang="0">
                <a:pos x="21" y="73"/>
              </a:cxn>
              <a:cxn ang="0">
                <a:pos x="2" y="96"/>
              </a:cxn>
              <a:cxn ang="0">
                <a:pos x="41" y="71"/>
              </a:cxn>
              <a:cxn ang="0">
                <a:pos x="63" y="90"/>
              </a:cxn>
              <a:cxn ang="0">
                <a:pos x="41" y="71"/>
              </a:cxn>
              <a:cxn ang="0">
                <a:pos x="102" y="65"/>
              </a:cxn>
              <a:cxn ang="0">
                <a:pos x="84" y="87"/>
              </a:cxn>
              <a:cxn ang="0">
                <a:pos x="122" y="63"/>
              </a:cxn>
              <a:cxn ang="0">
                <a:pos x="145" y="81"/>
              </a:cxn>
              <a:cxn ang="0">
                <a:pos x="122" y="63"/>
              </a:cxn>
              <a:cxn ang="0">
                <a:pos x="183" y="57"/>
              </a:cxn>
              <a:cxn ang="0">
                <a:pos x="165" y="79"/>
              </a:cxn>
              <a:cxn ang="0">
                <a:pos x="204" y="55"/>
              </a:cxn>
              <a:cxn ang="0">
                <a:pos x="226" y="73"/>
              </a:cxn>
              <a:cxn ang="0">
                <a:pos x="204" y="55"/>
              </a:cxn>
              <a:cxn ang="0">
                <a:pos x="265" y="49"/>
              </a:cxn>
              <a:cxn ang="0">
                <a:pos x="247" y="71"/>
              </a:cxn>
              <a:cxn ang="0">
                <a:pos x="285" y="47"/>
              </a:cxn>
              <a:cxn ang="0">
                <a:pos x="308" y="65"/>
              </a:cxn>
              <a:cxn ang="0">
                <a:pos x="285" y="47"/>
              </a:cxn>
              <a:cxn ang="0">
                <a:pos x="346" y="41"/>
              </a:cxn>
              <a:cxn ang="0">
                <a:pos x="328" y="63"/>
              </a:cxn>
              <a:cxn ang="0">
                <a:pos x="367" y="39"/>
              </a:cxn>
              <a:cxn ang="0">
                <a:pos x="389" y="57"/>
              </a:cxn>
              <a:cxn ang="0">
                <a:pos x="367" y="39"/>
              </a:cxn>
              <a:cxn ang="0">
                <a:pos x="428" y="32"/>
              </a:cxn>
              <a:cxn ang="0">
                <a:pos x="409" y="55"/>
              </a:cxn>
              <a:cxn ang="0">
                <a:pos x="448" y="31"/>
              </a:cxn>
              <a:cxn ang="0">
                <a:pos x="470" y="49"/>
              </a:cxn>
              <a:cxn ang="0">
                <a:pos x="448" y="31"/>
              </a:cxn>
              <a:cxn ang="0">
                <a:pos x="509" y="24"/>
              </a:cxn>
              <a:cxn ang="0">
                <a:pos x="491" y="47"/>
              </a:cxn>
              <a:cxn ang="0">
                <a:pos x="529" y="22"/>
              </a:cxn>
              <a:cxn ang="0">
                <a:pos x="552" y="40"/>
              </a:cxn>
              <a:cxn ang="0">
                <a:pos x="529" y="22"/>
              </a:cxn>
              <a:cxn ang="0">
                <a:pos x="590" y="16"/>
              </a:cxn>
              <a:cxn ang="0">
                <a:pos x="572" y="39"/>
              </a:cxn>
              <a:cxn ang="0">
                <a:pos x="611" y="14"/>
              </a:cxn>
              <a:cxn ang="0">
                <a:pos x="633" y="32"/>
              </a:cxn>
              <a:cxn ang="0">
                <a:pos x="611" y="14"/>
              </a:cxn>
              <a:cxn ang="0">
                <a:pos x="672" y="8"/>
              </a:cxn>
              <a:cxn ang="0">
                <a:pos x="653" y="31"/>
              </a:cxn>
              <a:cxn ang="0">
                <a:pos x="692" y="6"/>
              </a:cxn>
              <a:cxn ang="0">
                <a:pos x="714" y="24"/>
              </a:cxn>
              <a:cxn ang="0">
                <a:pos x="692" y="6"/>
              </a:cxn>
              <a:cxn ang="0">
                <a:pos x="753" y="0"/>
              </a:cxn>
              <a:cxn ang="0">
                <a:pos x="735" y="22"/>
              </a:cxn>
            </a:cxnLst>
            <a:rect l="0" t="0" r="r" b="b"/>
            <a:pathLst>
              <a:path w="755" h="96">
                <a:moveTo>
                  <a:pt x="0" y="75"/>
                </a:moveTo>
                <a:lnTo>
                  <a:pt x="21" y="73"/>
                </a:lnTo>
                <a:lnTo>
                  <a:pt x="23" y="94"/>
                </a:lnTo>
                <a:lnTo>
                  <a:pt x="2" y="96"/>
                </a:lnTo>
                <a:lnTo>
                  <a:pt x="0" y="75"/>
                </a:lnTo>
                <a:close/>
                <a:moveTo>
                  <a:pt x="41" y="71"/>
                </a:moveTo>
                <a:lnTo>
                  <a:pt x="61" y="69"/>
                </a:lnTo>
                <a:lnTo>
                  <a:pt x="63" y="90"/>
                </a:lnTo>
                <a:lnTo>
                  <a:pt x="43" y="92"/>
                </a:lnTo>
                <a:lnTo>
                  <a:pt x="41" y="71"/>
                </a:lnTo>
                <a:close/>
                <a:moveTo>
                  <a:pt x="82" y="67"/>
                </a:moveTo>
                <a:lnTo>
                  <a:pt x="102" y="65"/>
                </a:lnTo>
                <a:lnTo>
                  <a:pt x="104" y="85"/>
                </a:lnTo>
                <a:lnTo>
                  <a:pt x="84" y="87"/>
                </a:lnTo>
                <a:lnTo>
                  <a:pt x="82" y="67"/>
                </a:lnTo>
                <a:close/>
                <a:moveTo>
                  <a:pt x="122" y="63"/>
                </a:moveTo>
                <a:lnTo>
                  <a:pt x="143" y="61"/>
                </a:lnTo>
                <a:lnTo>
                  <a:pt x="145" y="81"/>
                </a:lnTo>
                <a:lnTo>
                  <a:pt x="124" y="84"/>
                </a:lnTo>
                <a:lnTo>
                  <a:pt x="122" y="63"/>
                </a:lnTo>
                <a:close/>
                <a:moveTo>
                  <a:pt x="163" y="59"/>
                </a:moveTo>
                <a:lnTo>
                  <a:pt x="183" y="57"/>
                </a:lnTo>
                <a:lnTo>
                  <a:pt x="186" y="77"/>
                </a:lnTo>
                <a:lnTo>
                  <a:pt x="165" y="79"/>
                </a:lnTo>
                <a:lnTo>
                  <a:pt x="163" y="59"/>
                </a:lnTo>
                <a:close/>
                <a:moveTo>
                  <a:pt x="204" y="55"/>
                </a:moveTo>
                <a:lnTo>
                  <a:pt x="224" y="53"/>
                </a:lnTo>
                <a:lnTo>
                  <a:pt x="226" y="73"/>
                </a:lnTo>
                <a:lnTo>
                  <a:pt x="206" y="75"/>
                </a:lnTo>
                <a:lnTo>
                  <a:pt x="204" y="55"/>
                </a:lnTo>
                <a:close/>
                <a:moveTo>
                  <a:pt x="244" y="51"/>
                </a:moveTo>
                <a:lnTo>
                  <a:pt x="265" y="49"/>
                </a:lnTo>
                <a:lnTo>
                  <a:pt x="267" y="69"/>
                </a:lnTo>
                <a:lnTo>
                  <a:pt x="247" y="71"/>
                </a:lnTo>
                <a:lnTo>
                  <a:pt x="244" y="51"/>
                </a:lnTo>
                <a:close/>
                <a:moveTo>
                  <a:pt x="285" y="47"/>
                </a:moveTo>
                <a:lnTo>
                  <a:pt x="305" y="45"/>
                </a:lnTo>
                <a:lnTo>
                  <a:pt x="308" y="65"/>
                </a:lnTo>
                <a:lnTo>
                  <a:pt x="287" y="67"/>
                </a:lnTo>
                <a:lnTo>
                  <a:pt x="285" y="47"/>
                </a:lnTo>
                <a:close/>
                <a:moveTo>
                  <a:pt x="326" y="43"/>
                </a:moveTo>
                <a:lnTo>
                  <a:pt x="346" y="41"/>
                </a:lnTo>
                <a:lnTo>
                  <a:pt x="348" y="61"/>
                </a:lnTo>
                <a:lnTo>
                  <a:pt x="328" y="63"/>
                </a:lnTo>
                <a:lnTo>
                  <a:pt x="326" y="43"/>
                </a:lnTo>
                <a:close/>
                <a:moveTo>
                  <a:pt x="367" y="39"/>
                </a:moveTo>
                <a:lnTo>
                  <a:pt x="387" y="37"/>
                </a:lnTo>
                <a:lnTo>
                  <a:pt x="389" y="57"/>
                </a:lnTo>
                <a:lnTo>
                  <a:pt x="369" y="59"/>
                </a:lnTo>
                <a:lnTo>
                  <a:pt x="367" y="39"/>
                </a:lnTo>
                <a:close/>
                <a:moveTo>
                  <a:pt x="407" y="35"/>
                </a:moveTo>
                <a:lnTo>
                  <a:pt x="428" y="32"/>
                </a:lnTo>
                <a:lnTo>
                  <a:pt x="430" y="53"/>
                </a:lnTo>
                <a:lnTo>
                  <a:pt x="409" y="55"/>
                </a:lnTo>
                <a:lnTo>
                  <a:pt x="407" y="35"/>
                </a:lnTo>
                <a:close/>
                <a:moveTo>
                  <a:pt x="448" y="31"/>
                </a:moveTo>
                <a:lnTo>
                  <a:pt x="468" y="28"/>
                </a:lnTo>
                <a:lnTo>
                  <a:pt x="470" y="49"/>
                </a:lnTo>
                <a:lnTo>
                  <a:pt x="450" y="51"/>
                </a:lnTo>
                <a:lnTo>
                  <a:pt x="448" y="31"/>
                </a:lnTo>
                <a:close/>
                <a:moveTo>
                  <a:pt x="489" y="26"/>
                </a:moveTo>
                <a:lnTo>
                  <a:pt x="509" y="24"/>
                </a:lnTo>
                <a:lnTo>
                  <a:pt x="511" y="45"/>
                </a:lnTo>
                <a:lnTo>
                  <a:pt x="491" y="47"/>
                </a:lnTo>
                <a:lnTo>
                  <a:pt x="489" y="26"/>
                </a:lnTo>
                <a:close/>
                <a:moveTo>
                  <a:pt x="529" y="22"/>
                </a:moveTo>
                <a:lnTo>
                  <a:pt x="550" y="20"/>
                </a:lnTo>
                <a:lnTo>
                  <a:pt x="552" y="40"/>
                </a:lnTo>
                <a:lnTo>
                  <a:pt x="531" y="43"/>
                </a:lnTo>
                <a:lnTo>
                  <a:pt x="529" y="22"/>
                </a:lnTo>
                <a:close/>
                <a:moveTo>
                  <a:pt x="570" y="18"/>
                </a:moveTo>
                <a:lnTo>
                  <a:pt x="590" y="16"/>
                </a:lnTo>
                <a:lnTo>
                  <a:pt x="592" y="37"/>
                </a:lnTo>
                <a:lnTo>
                  <a:pt x="572" y="39"/>
                </a:lnTo>
                <a:lnTo>
                  <a:pt x="570" y="18"/>
                </a:lnTo>
                <a:close/>
                <a:moveTo>
                  <a:pt x="611" y="14"/>
                </a:moveTo>
                <a:lnTo>
                  <a:pt x="631" y="12"/>
                </a:lnTo>
                <a:lnTo>
                  <a:pt x="633" y="32"/>
                </a:lnTo>
                <a:lnTo>
                  <a:pt x="613" y="34"/>
                </a:lnTo>
                <a:lnTo>
                  <a:pt x="611" y="14"/>
                </a:lnTo>
                <a:close/>
                <a:moveTo>
                  <a:pt x="651" y="10"/>
                </a:moveTo>
                <a:lnTo>
                  <a:pt x="672" y="8"/>
                </a:lnTo>
                <a:lnTo>
                  <a:pt x="674" y="28"/>
                </a:lnTo>
                <a:lnTo>
                  <a:pt x="653" y="31"/>
                </a:lnTo>
                <a:lnTo>
                  <a:pt x="651" y="10"/>
                </a:lnTo>
                <a:close/>
                <a:moveTo>
                  <a:pt x="692" y="6"/>
                </a:moveTo>
                <a:lnTo>
                  <a:pt x="712" y="4"/>
                </a:lnTo>
                <a:lnTo>
                  <a:pt x="714" y="24"/>
                </a:lnTo>
                <a:lnTo>
                  <a:pt x="694" y="26"/>
                </a:lnTo>
                <a:lnTo>
                  <a:pt x="692" y="6"/>
                </a:lnTo>
                <a:close/>
                <a:moveTo>
                  <a:pt x="733" y="2"/>
                </a:moveTo>
                <a:lnTo>
                  <a:pt x="753" y="0"/>
                </a:lnTo>
                <a:lnTo>
                  <a:pt x="755" y="20"/>
                </a:lnTo>
                <a:lnTo>
                  <a:pt x="735" y="22"/>
                </a:lnTo>
                <a:lnTo>
                  <a:pt x="733" y="2"/>
                </a:lnTo>
                <a:close/>
              </a:path>
            </a:pathLst>
          </a:custGeom>
          <a:solidFill>
            <a:srgbClr val="5DAD41"/>
          </a:solidFill>
          <a:ln w="0" cap="flat">
            <a:solidFill>
              <a:srgbClr val="5DAD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7" name="Freeform 53"/>
          <p:cNvSpPr>
            <a:spLocks noEditPoints="1"/>
          </p:cNvSpPr>
          <p:nvPr/>
        </p:nvSpPr>
        <p:spPr bwMode="auto">
          <a:xfrm>
            <a:off x="4934198" y="4530726"/>
            <a:ext cx="1063625" cy="941388"/>
          </a:xfrm>
          <a:custGeom>
            <a:avLst/>
            <a:gdLst/>
            <a:ahLst/>
            <a:cxnLst>
              <a:cxn ang="0">
                <a:pos x="8" y="258"/>
              </a:cxn>
              <a:cxn ang="0">
                <a:pos x="55" y="146"/>
              </a:cxn>
              <a:cxn ang="0">
                <a:pos x="97" y="94"/>
              </a:cxn>
              <a:cxn ang="0">
                <a:pos x="197" y="27"/>
              </a:cxn>
              <a:cxn ang="0">
                <a:pos x="263" y="7"/>
              </a:cxn>
              <a:cxn ang="0">
                <a:pos x="1835" y="7"/>
              </a:cxn>
              <a:cxn ang="0">
                <a:pos x="1900" y="27"/>
              </a:cxn>
              <a:cxn ang="0">
                <a:pos x="2000" y="94"/>
              </a:cxn>
              <a:cxn ang="0">
                <a:pos x="2043" y="146"/>
              </a:cxn>
              <a:cxn ang="0">
                <a:pos x="2089" y="258"/>
              </a:cxn>
              <a:cxn ang="0">
                <a:pos x="2096" y="1531"/>
              </a:cxn>
              <a:cxn ang="0">
                <a:pos x="2071" y="1656"/>
              </a:cxn>
              <a:cxn ang="0">
                <a:pos x="2040" y="1716"/>
              </a:cxn>
              <a:cxn ang="0">
                <a:pos x="1956" y="1800"/>
              </a:cxn>
              <a:cxn ang="0">
                <a:pos x="1896" y="1831"/>
              </a:cxn>
              <a:cxn ang="0">
                <a:pos x="1774" y="1856"/>
              </a:cxn>
              <a:cxn ang="0">
                <a:pos x="258" y="1849"/>
              </a:cxn>
              <a:cxn ang="0">
                <a:pos x="146" y="1803"/>
              </a:cxn>
              <a:cxn ang="0">
                <a:pos x="94" y="1760"/>
              </a:cxn>
              <a:cxn ang="0">
                <a:pos x="27" y="1660"/>
              </a:cxn>
              <a:cxn ang="0">
                <a:pos x="7" y="1595"/>
              </a:cxn>
              <a:cxn ang="0">
                <a:pos x="48" y="1529"/>
              </a:cxn>
              <a:cxn ang="0">
                <a:pos x="71" y="1641"/>
              </a:cxn>
              <a:cxn ang="0">
                <a:pos x="95" y="1685"/>
              </a:cxn>
              <a:cxn ang="0">
                <a:pos x="173" y="1763"/>
              </a:cxn>
              <a:cxn ang="0">
                <a:pos x="216" y="1786"/>
              </a:cxn>
              <a:cxn ang="0">
                <a:pos x="326" y="1808"/>
              </a:cxn>
              <a:cxn ang="0">
                <a:pos x="1825" y="1804"/>
              </a:cxn>
              <a:cxn ang="0">
                <a:pos x="1929" y="1760"/>
              </a:cxn>
              <a:cxn ang="0">
                <a:pos x="1966" y="1729"/>
              </a:cxn>
              <a:cxn ang="0">
                <a:pos x="2027" y="1637"/>
              </a:cxn>
              <a:cxn ang="0">
                <a:pos x="2043" y="1590"/>
              </a:cxn>
              <a:cxn ang="0">
                <a:pos x="2043" y="268"/>
              </a:cxn>
              <a:cxn ang="0">
                <a:pos x="2027" y="220"/>
              </a:cxn>
              <a:cxn ang="0">
                <a:pos x="1966" y="128"/>
              </a:cxn>
              <a:cxn ang="0">
                <a:pos x="1929" y="98"/>
              </a:cxn>
              <a:cxn ang="0">
                <a:pos x="1825" y="53"/>
              </a:cxn>
              <a:cxn ang="0">
                <a:pos x="329" y="48"/>
              </a:cxn>
              <a:cxn ang="0">
                <a:pos x="216" y="71"/>
              </a:cxn>
              <a:cxn ang="0">
                <a:pos x="172" y="95"/>
              </a:cxn>
              <a:cxn ang="0">
                <a:pos x="95" y="172"/>
              </a:cxn>
              <a:cxn ang="0">
                <a:pos x="71" y="216"/>
              </a:cxn>
              <a:cxn ang="0">
                <a:pos x="48" y="326"/>
              </a:cxn>
            </a:cxnLst>
            <a:rect l="0" t="0" r="r" b="b"/>
            <a:pathLst>
              <a:path w="2096" h="1856">
                <a:moveTo>
                  <a:pt x="0" y="326"/>
                </a:moveTo>
                <a:lnTo>
                  <a:pt x="7" y="263"/>
                </a:lnTo>
                <a:cubicBezTo>
                  <a:pt x="7" y="261"/>
                  <a:pt x="7" y="260"/>
                  <a:pt x="8" y="258"/>
                </a:cubicBezTo>
                <a:lnTo>
                  <a:pt x="26" y="201"/>
                </a:lnTo>
                <a:cubicBezTo>
                  <a:pt x="26" y="200"/>
                  <a:pt x="27" y="198"/>
                  <a:pt x="27" y="197"/>
                </a:cubicBezTo>
                <a:lnTo>
                  <a:pt x="55" y="146"/>
                </a:lnTo>
                <a:cubicBezTo>
                  <a:pt x="56" y="145"/>
                  <a:pt x="57" y="144"/>
                  <a:pt x="58" y="142"/>
                </a:cubicBezTo>
                <a:lnTo>
                  <a:pt x="94" y="97"/>
                </a:lnTo>
                <a:cubicBezTo>
                  <a:pt x="95" y="96"/>
                  <a:pt x="96" y="95"/>
                  <a:pt x="97" y="94"/>
                </a:cubicBezTo>
                <a:lnTo>
                  <a:pt x="142" y="58"/>
                </a:lnTo>
                <a:cubicBezTo>
                  <a:pt x="144" y="57"/>
                  <a:pt x="145" y="56"/>
                  <a:pt x="146" y="55"/>
                </a:cubicBezTo>
                <a:lnTo>
                  <a:pt x="197" y="27"/>
                </a:lnTo>
                <a:cubicBezTo>
                  <a:pt x="198" y="27"/>
                  <a:pt x="200" y="26"/>
                  <a:pt x="201" y="26"/>
                </a:cubicBezTo>
                <a:lnTo>
                  <a:pt x="258" y="8"/>
                </a:lnTo>
                <a:cubicBezTo>
                  <a:pt x="260" y="7"/>
                  <a:pt x="261" y="7"/>
                  <a:pt x="263" y="7"/>
                </a:cubicBezTo>
                <a:lnTo>
                  <a:pt x="324" y="1"/>
                </a:lnTo>
                <a:lnTo>
                  <a:pt x="1771" y="0"/>
                </a:lnTo>
                <a:lnTo>
                  <a:pt x="1835" y="7"/>
                </a:lnTo>
                <a:cubicBezTo>
                  <a:pt x="1837" y="7"/>
                  <a:pt x="1838" y="7"/>
                  <a:pt x="1840" y="8"/>
                </a:cubicBezTo>
                <a:lnTo>
                  <a:pt x="1896" y="26"/>
                </a:lnTo>
                <a:cubicBezTo>
                  <a:pt x="1897" y="26"/>
                  <a:pt x="1899" y="27"/>
                  <a:pt x="1900" y="27"/>
                </a:cubicBezTo>
                <a:lnTo>
                  <a:pt x="1952" y="55"/>
                </a:lnTo>
                <a:cubicBezTo>
                  <a:pt x="1953" y="56"/>
                  <a:pt x="1954" y="57"/>
                  <a:pt x="1956" y="58"/>
                </a:cubicBezTo>
                <a:lnTo>
                  <a:pt x="2000" y="94"/>
                </a:lnTo>
                <a:cubicBezTo>
                  <a:pt x="2001" y="95"/>
                  <a:pt x="2002" y="96"/>
                  <a:pt x="2003" y="97"/>
                </a:cubicBezTo>
                <a:lnTo>
                  <a:pt x="2040" y="142"/>
                </a:lnTo>
                <a:cubicBezTo>
                  <a:pt x="2041" y="143"/>
                  <a:pt x="2042" y="145"/>
                  <a:pt x="2043" y="146"/>
                </a:cubicBezTo>
                <a:lnTo>
                  <a:pt x="2070" y="197"/>
                </a:lnTo>
                <a:cubicBezTo>
                  <a:pt x="2070" y="199"/>
                  <a:pt x="2071" y="200"/>
                  <a:pt x="2071" y="201"/>
                </a:cubicBezTo>
                <a:lnTo>
                  <a:pt x="2089" y="258"/>
                </a:lnTo>
                <a:cubicBezTo>
                  <a:pt x="2090" y="260"/>
                  <a:pt x="2090" y="261"/>
                  <a:pt x="2090" y="263"/>
                </a:cubicBezTo>
                <a:lnTo>
                  <a:pt x="2096" y="324"/>
                </a:lnTo>
                <a:lnTo>
                  <a:pt x="2096" y="1531"/>
                </a:lnTo>
                <a:lnTo>
                  <a:pt x="2090" y="1595"/>
                </a:lnTo>
                <a:cubicBezTo>
                  <a:pt x="2090" y="1597"/>
                  <a:pt x="2090" y="1598"/>
                  <a:pt x="2089" y="1600"/>
                </a:cubicBezTo>
                <a:lnTo>
                  <a:pt x="2071" y="1656"/>
                </a:lnTo>
                <a:cubicBezTo>
                  <a:pt x="2071" y="1657"/>
                  <a:pt x="2070" y="1658"/>
                  <a:pt x="2070" y="1660"/>
                </a:cubicBezTo>
                <a:lnTo>
                  <a:pt x="2043" y="1712"/>
                </a:lnTo>
                <a:cubicBezTo>
                  <a:pt x="2042" y="1713"/>
                  <a:pt x="2041" y="1715"/>
                  <a:pt x="2040" y="1716"/>
                </a:cubicBezTo>
                <a:lnTo>
                  <a:pt x="2003" y="1760"/>
                </a:lnTo>
                <a:cubicBezTo>
                  <a:pt x="2002" y="1761"/>
                  <a:pt x="2001" y="1762"/>
                  <a:pt x="2000" y="1763"/>
                </a:cubicBezTo>
                <a:lnTo>
                  <a:pt x="1956" y="1800"/>
                </a:lnTo>
                <a:cubicBezTo>
                  <a:pt x="1955" y="1801"/>
                  <a:pt x="1953" y="1802"/>
                  <a:pt x="1952" y="1803"/>
                </a:cubicBezTo>
                <a:lnTo>
                  <a:pt x="1900" y="1830"/>
                </a:lnTo>
                <a:cubicBezTo>
                  <a:pt x="1898" y="1830"/>
                  <a:pt x="1897" y="1831"/>
                  <a:pt x="1896" y="1831"/>
                </a:cubicBezTo>
                <a:lnTo>
                  <a:pt x="1840" y="1849"/>
                </a:lnTo>
                <a:cubicBezTo>
                  <a:pt x="1838" y="1850"/>
                  <a:pt x="1837" y="1850"/>
                  <a:pt x="1835" y="1850"/>
                </a:cubicBezTo>
                <a:lnTo>
                  <a:pt x="1774" y="1856"/>
                </a:lnTo>
                <a:lnTo>
                  <a:pt x="326" y="1856"/>
                </a:lnTo>
                <a:lnTo>
                  <a:pt x="263" y="1850"/>
                </a:lnTo>
                <a:cubicBezTo>
                  <a:pt x="261" y="1850"/>
                  <a:pt x="260" y="1850"/>
                  <a:pt x="258" y="1849"/>
                </a:cubicBezTo>
                <a:lnTo>
                  <a:pt x="201" y="1831"/>
                </a:lnTo>
                <a:cubicBezTo>
                  <a:pt x="200" y="1831"/>
                  <a:pt x="199" y="1830"/>
                  <a:pt x="197" y="1830"/>
                </a:cubicBezTo>
                <a:lnTo>
                  <a:pt x="146" y="1803"/>
                </a:lnTo>
                <a:cubicBezTo>
                  <a:pt x="145" y="1802"/>
                  <a:pt x="143" y="1801"/>
                  <a:pt x="142" y="1800"/>
                </a:cubicBezTo>
                <a:lnTo>
                  <a:pt x="97" y="1763"/>
                </a:lnTo>
                <a:cubicBezTo>
                  <a:pt x="96" y="1762"/>
                  <a:pt x="95" y="1761"/>
                  <a:pt x="94" y="1760"/>
                </a:cubicBezTo>
                <a:lnTo>
                  <a:pt x="58" y="1716"/>
                </a:lnTo>
                <a:cubicBezTo>
                  <a:pt x="57" y="1714"/>
                  <a:pt x="56" y="1713"/>
                  <a:pt x="55" y="1712"/>
                </a:cubicBezTo>
                <a:lnTo>
                  <a:pt x="27" y="1660"/>
                </a:lnTo>
                <a:cubicBezTo>
                  <a:pt x="27" y="1659"/>
                  <a:pt x="26" y="1657"/>
                  <a:pt x="26" y="1656"/>
                </a:cubicBezTo>
                <a:lnTo>
                  <a:pt x="8" y="1600"/>
                </a:lnTo>
                <a:cubicBezTo>
                  <a:pt x="7" y="1598"/>
                  <a:pt x="7" y="1597"/>
                  <a:pt x="7" y="1595"/>
                </a:cubicBezTo>
                <a:lnTo>
                  <a:pt x="1" y="1534"/>
                </a:lnTo>
                <a:lnTo>
                  <a:pt x="0" y="326"/>
                </a:lnTo>
                <a:close/>
                <a:moveTo>
                  <a:pt x="48" y="1529"/>
                </a:moveTo>
                <a:lnTo>
                  <a:pt x="54" y="1590"/>
                </a:lnTo>
                <a:lnTo>
                  <a:pt x="53" y="1585"/>
                </a:lnTo>
                <a:lnTo>
                  <a:pt x="71" y="1641"/>
                </a:lnTo>
                <a:lnTo>
                  <a:pt x="70" y="1637"/>
                </a:lnTo>
                <a:lnTo>
                  <a:pt x="98" y="1689"/>
                </a:lnTo>
                <a:lnTo>
                  <a:pt x="95" y="1685"/>
                </a:lnTo>
                <a:lnTo>
                  <a:pt x="131" y="1729"/>
                </a:lnTo>
                <a:lnTo>
                  <a:pt x="128" y="1726"/>
                </a:lnTo>
                <a:lnTo>
                  <a:pt x="173" y="1763"/>
                </a:lnTo>
                <a:lnTo>
                  <a:pt x="169" y="1760"/>
                </a:lnTo>
                <a:lnTo>
                  <a:pt x="220" y="1787"/>
                </a:lnTo>
                <a:lnTo>
                  <a:pt x="216" y="1786"/>
                </a:lnTo>
                <a:lnTo>
                  <a:pt x="273" y="1804"/>
                </a:lnTo>
                <a:lnTo>
                  <a:pt x="268" y="1803"/>
                </a:lnTo>
                <a:lnTo>
                  <a:pt x="326" y="1808"/>
                </a:lnTo>
                <a:lnTo>
                  <a:pt x="1769" y="1809"/>
                </a:lnTo>
                <a:lnTo>
                  <a:pt x="1830" y="1803"/>
                </a:lnTo>
                <a:lnTo>
                  <a:pt x="1825" y="1804"/>
                </a:lnTo>
                <a:lnTo>
                  <a:pt x="1881" y="1786"/>
                </a:lnTo>
                <a:lnTo>
                  <a:pt x="1877" y="1787"/>
                </a:lnTo>
                <a:lnTo>
                  <a:pt x="1929" y="1760"/>
                </a:lnTo>
                <a:lnTo>
                  <a:pt x="1925" y="1763"/>
                </a:lnTo>
                <a:lnTo>
                  <a:pt x="1969" y="1726"/>
                </a:lnTo>
                <a:lnTo>
                  <a:pt x="1966" y="1729"/>
                </a:lnTo>
                <a:lnTo>
                  <a:pt x="2003" y="1685"/>
                </a:lnTo>
                <a:lnTo>
                  <a:pt x="2000" y="1689"/>
                </a:lnTo>
                <a:lnTo>
                  <a:pt x="2027" y="1637"/>
                </a:lnTo>
                <a:lnTo>
                  <a:pt x="2026" y="1641"/>
                </a:lnTo>
                <a:lnTo>
                  <a:pt x="2044" y="1585"/>
                </a:lnTo>
                <a:lnTo>
                  <a:pt x="2043" y="1590"/>
                </a:lnTo>
                <a:lnTo>
                  <a:pt x="2048" y="1531"/>
                </a:lnTo>
                <a:lnTo>
                  <a:pt x="2049" y="329"/>
                </a:lnTo>
                <a:lnTo>
                  <a:pt x="2043" y="268"/>
                </a:lnTo>
                <a:lnTo>
                  <a:pt x="2044" y="273"/>
                </a:lnTo>
                <a:lnTo>
                  <a:pt x="2026" y="216"/>
                </a:lnTo>
                <a:lnTo>
                  <a:pt x="2027" y="220"/>
                </a:lnTo>
                <a:lnTo>
                  <a:pt x="2000" y="169"/>
                </a:lnTo>
                <a:lnTo>
                  <a:pt x="2003" y="173"/>
                </a:lnTo>
                <a:lnTo>
                  <a:pt x="1966" y="128"/>
                </a:lnTo>
                <a:lnTo>
                  <a:pt x="1969" y="131"/>
                </a:lnTo>
                <a:lnTo>
                  <a:pt x="1925" y="95"/>
                </a:lnTo>
                <a:lnTo>
                  <a:pt x="1929" y="98"/>
                </a:lnTo>
                <a:lnTo>
                  <a:pt x="1877" y="70"/>
                </a:lnTo>
                <a:lnTo>
                  <a:pt x="1881" y="71"/>
                </a:lnTo>
                <a:lnTo>
                  <a:pt x="1825" y="53"/>
                </a:lnTo>
                <a:lnTo>
                  <a:pt x="1830" y="54"/>
                </a:lnTo>
                <a:lnTo>
                  <a:pt x="1771" y="48"/>
                </a:lnTo>
                <a:lnTo>
                  <a:pt x="329" y="48"/>
                </a:lnTo>
                <a:lnTo>
                  <a:pt x="268" y="54"/>
                </a:lnTo>
                <a:lnTo>
                  <a:pt x="273" y="53"/>
                </a:lnTo>
                <a:lnTo>
                  <a:pt x="216" y="71"/>
                </a:lnTo>
                <a:lnTo>
                  <a:pt x="220" y="70"/>
                </a:lnTo>
                <a:lnTo>
                  <a:pt x="169" y="98"/>
                </a:lnTo>
                <a:lnTo>
                  <a:pt x="172" y="95"/>
                </a:lnTo>
                <a:lnTo>
                  <a:pt x="127" y="131"/>
                </a:lnTo>
                <a:lnTo>
                  <a:pt x="131" y="127"/>
                </a:lnTo>
                <a:lnTo>
                  <a:pt x="95" y="172"/>
                </a:lnTo>
                <a:lnTo>
                  <a:pt x="98" y="169"/>
                </a:lnTo>
                <a:lnTo>
                  <a:pt x="70" y="220"/>
                </a:lnTo>
                <a:lnTo>
                  <a:pt x="71" y="216"/>
                </a:lnTo>
                <a:lnTo>
                  <a:pt x="53" y="273"/>
                </a:lnTo>
                <a:lnTo>
                  <a:pt x="54" y="268"/>
                </a:lnTo>
                <a:lnTo>
                  <a:pt x="48" y="326"/>
                </a:lnTo>
                <a:lnTo>
                  <a:pt x="48" y="152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8" name="Freeform 54"/>
          <p:cNvSpPr>
            <a:spLocks/>
          </p:cNvSpPr>
          <p:nvPr/>
        </p:nvSpPr>
        <p:spPr bwMode="auto">
          <a:xfrm>
            <a:off x="1140073" y="5160963"/>
            <a:ext cx="122237" cy="128588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8"/>
              </a:cxn>
              <a:cxn ang="0">
                <a:pos x="240" y="128"/>
              </a:cxn>
              <a:cxn ang="0">
                <a:pos x="240" y="128"/>
              </a:cxn>
              <a:cxn ang="0">
                <a:pos x="120" y="256"/>
              </a:cxn>
              <a:cxn ang="0">
                <a:pos x="120" y="256"/>
              </a:cxn>
              <a:cxn ang="0">
                <a:pos x="120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40" h="256">
                <a:moveTo>
                  <a:pt x="0" y="128"/>
                </a:moveTo>
                <a:cubicBezTo>
                  <a:pt x="0" y="58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8"/>
                  <a:pt x="240" y="128"/>
                </a:cubicBezTo>
                <a:cubicBezTo>
                  <a:pt x="240" y="128"/>
                  <a:pt x="240" y="128"/>
                  <a:pt x="240" y="128"/>
                </a:cubicBezTo>
                <a:lnTo>
                  <a:pt x="240" y="128"/>
                </a:lnTo>
                <a:cubicBezTo>
                  <a:pt x="240" y="199"/>
                  <a:pt x="187" y="256"/>
                  <a:pt x="120" y="256"/>
                </a:cubicBezTo>
                <a:cubicBezTo>
                  <a:pt x="120" y="256"/>
                  <a:pt x="120" y="256"/>
                  <a:pt x="120" y="256"/>
                </a:cubicBezTo>
                <a:lnTo>
                  <a:pt x="120" y="256"/>
                </a:lnTo>
                <a:cubicBezTo>
                  <a:pt x="54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9" name="Freeform 55"/>
          <p:cNvSpPr>
            <a:spLocks noEditPoints="1"/>
          </p:cNvSpPr>
          <p:nvPr/>
        </p:nvSpPr>
        <p:spPr bwMode="auto">
          <a:xfrm>
            <a:off x="1136898" y="5156201"/>
            <a:ext cx="130175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1" y="82"/>
              </a:cxn>
              <a:cxn ang="0">
                <a:pos x="39" y="40"/>
              </a:cxn>
              <a:cxn ang="0">
                <a:pos x="80" y="11"/>
              </a:cxn>
              <a:cxn ang="0">
                <a:pos x="130" y="1"/>
              </a:cxn>
              <a:cxn ang="0">
                <a:pos x="180" y="12"/>
              </a:cxn>
              <a:cxn ang="0">
                <a:pos x="220" y="42"/>
              </a:cxn>
              <a:cxn ang="0">
                <a:pos x="247" y="85"/>
              </a:cxn>
              <a:cxn ang="0">
                <a:pos x="256" y="138"/>
              </a:cxn>
              <a:cxn ang="0">
                <a:pos x="246" y="191"/>
              </a:cxn>
              <a:cxn ang="0">
                <a:pos x="218" y="234"/>
              </a:cxn>
              <a:cxn ang="0">
                <a:pos x="177" y="262"/>
              </a:cxn>
              <a:cxn ang="0">
                <a:pos x="127" y="272"/>
              </a:cxn>
              <a:cxn ang="0">
                <a:pos x="77" y="261"/>
              </a:cxn>
              <a:cxn ang="0">
                <a:pos x="37" y="232"/>
              </a:cxn>
              <a:cxn ang="0">
                <a:pos x="10" y="188"/>
              </a:cxn>
              <a:cxn ang="0">
                <a:pos x="25" y="185"/>
              </a:cxn>
              <a:cxn ang="0">
                <a:pos x="50" y="223"/>
              </a:cxn>
              <a:cxn ang="0">
                <a:pos x="86" y="248"/>
              </a:cxn>
              <a:cxn ang="0">
                <a:pos x="130" y="257"/>
              </a:cxn>
              <a:cxn ang="0">
                <a:pos x="174" y="247"/>
              </a:cxn>
              <a:cxn ang="0">
                <a:pos x="209" y="221"/>
              </a:cxn>
              <a:cxn ang="0">
                <a:pos x="233" y="182"/>
              </a:cxn>
              <a:cxn ang="0">
                <a:pos x="241" y="135"/>
              </a:cxn>
              <a:cxn ang="0">
                <a:pos x="232" y="88"/>
              </a:cxn>
              <a:cxn ang="0">
                <a:pos x="207" y="51"/>
              </a:cxn>
              <a:cxn ang="0">
                <a:pos x="171" y="25"/>
              </a:cxn>
              <a:cxn ang="0">
                <a:pos x="127" y="16"/>
              </a:cxn>
              <a:cxn ang="0">
                <a:pos x="83" y="26"/>
              </a:cxn>
              <a:cxn ang="0">
                <a:pos x="48" y="53"/>
              </a:cxn>
              <a:cxn ang="0">
                <a:pos x="24" y="91"/>
              </a:cxn>
              <a:cxn ang="0">
                <a:pos x="16" y="138"/>
              </a:cxn>
              <a:cxn ang="0">
                <a:pos x="25" y="185"/>
              </a:cxn>
            </a:cxnLst>
            <a:rect l="0" t="0" r="r" b="b"/>
            <a:pathLst>
              <a:path w="257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0" y="85"/>
                </a:lnTo>
                <a:cubicBezTo>
                  <a:pt x="10" y="84"/>
                  <a:pt x="10" y="83"/>
                  <a:pt x="11" y="82"/>
                </a:cubicBezTo>
                <a:lnTo>
                  <a:pt x="37" y="42"/>
                </a:lnTo>
                <a:cubicBezTo>
                  <a:pt x="37" y="41"/>
                  <a:pt x="38" y="41"/>
                  <a:pt x="39" y="40"/>
                </a:cubicBezTo>
                <a:lnTo>
                  <a:pt x="77" y="12"/>
                </a:lnTo>
                <a:cubicBezTo>
                  <a:pt x="78" y="11"/>
                  <a:pt x="79" y="11"/>
                  <a:pt x="80" y="11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1"/>
                </a:lnTo>
                <a:cubicBezTo>
                  <a:pt x="178" y="11"/>
                  <a:pt x="179" y="11"/>
                  <a:pt x="180" y="12"/>
                </a:cubicBezTo>
                <a:lnTo>
                  <a:pt x="218" y="40"/>
                </a:lnTo>
                <a:cubicBezTo>
                  <a:pt x="219" y="41"/>
                  <a:pt x="220" y="41"/>
                  <a:pt x="220" y="42"/>
                </a:cubicBezTo>
                <a:lnTo>
                  <a:pt x="246" y="82"/>
                </a:lnTo>
                <a:cubicBezTo>
                  <a:pt x="247" y="83"/>
                  <a:pt x="247" y="84"/>
                  <a:pt x="247" y="85"/>
                </a:cubicBezTo>
                <a:lnTo>
                  <a:pt x="256" y="135"/>
                </a:lnTo>
                <a:cubicBezTo>
                  <a:pt x="257" y="136"/>
                  <a:pt x="257" y="137"/>
                  <a:pt x="256" y="138"/>
                </a:cubicBezTo>
                <a:lnTo>
                  <a:pt x="247" y="188"/>
                </a:lnTo>
                <a:cubicBezTo>
                  <a:pt x="247" y="189"/>
                  <a:pt x="247" y="190"/>
                  <a:pt x="246" y="191"/>
                </a:cubicBezTo>
                <a:lnTo>
                  <a:pt x="220" y="232"/>
                </a:lnTo>
                <a:cubicBezTo>
                  <a:pt x="220" y="233"/>
                  <a:pt x="219" y="233"/>
                  <a:pt x="218" y="234"/>
                </a:cubicBezTo>
                <a:lnTo>
                  <a:pt x="180" y="261"/>
                </a:lnTo>
                <a:cubicBezTo>
                  <a:pt x="179" y="262"/>
                  <a:pt x="178" y="262"/>
                  <a:pt x="177" y="262"/>
                </a:cubicBezTo>
                <a:lnTo>
                  <a:pt x="130" y="272"/>
                </a:lnTo>
                <a:cubicBezTo>
                  <a:pt x="129" y="273"/>
                  <a:pt x="128" y="273"/>
                  <a:pt x="127" y="272"/>
                </a:cubicBezTo>
                <a:lnTo>
                  <a:pt x="80" y="262"/>
                </a:lnTo>
                <a:cubicBezTo>
                  <a:pt x="79" y="262"/>
                  <a:pt x="78" y="262"/>
                  <a:pt x="77" y="261"/>
                </a:cubicBezTo>
                <a:lnTo>
                  <a:pt x="39" y="234"/>
                </a:lnTo>
                <a:cubicBezTo>
                  <a:pt x="38" y="233"/>
                  <a:pt x="37" y="233"/>
                  <a:pt x="37" y="232"/>
                </a:cubicBezTo>
                <a:lnTo>
                  <a:pt x="11" y="191"/>
                </a:lnTo>
                <a:cubicBezTo>
                  <a:pt x="10" y="190"/>
                  <a:pt x="10" y="189"/>
                  <a:pt x="10" y="188"/>
                </a:cubicBezTo>
                <a:lnTo>
                  <a:pt x="1" y="138"/>
                </a:lnTo>
                <a:close/>
                <a:moveTo>
                  <a:pt x="25" y="185"/>
                </a:moveTo>
                <a:lnTo>
                  <a:pt x="24" y="182"/>
                </a:lnTo>
                <a:lnTo>
                  <a:pt x="50" y="223"/>
                </a:lnTo>
                <a:lnTo>
                  <a:pt x="48" y="221"/>
                </a:lnTo>
                <a:lnTo>
                  <a:pt x="86" y="248"/>
                </a:lnTo>
                <a:lnTo>
                  <a:pt x="83" y="247"/>
                </a:lnTo>
                <a:lnTo>
                  <a:pt x="130" y="257"/>
                </a:lnTo>
                <a:lnTo>
                  <a:pt x="127" y="257"/>
                </a:lnTo>
                <a:lnTo>
                  <a:pt x="174" y="247"/>
                </a:lnTo>
                <a:lnTo>
                  <a:pt x="171" y="248"/>
                </a:lnTo>
                <a:lnTo>
                  <a:pt x="209" y="221"/>
                </a:lnTo>
                <a:lnTo>
                  <a:pt x="207" y="223"/>
                </a:lnTo>
                <a:lnTo>
                  <a:pt x="233" y="182"/>
                </a:lnTo>
                <a:lnTo>
                  <a:pt x="232" y="185"/>
                </a:lnTo>
                <a:lnTo>
                  <a:pt x="241" y="135"/>
                </a:lnTo>
                <a:lnTo>
                  <a:pt x="241" y="138"/>
                </a:lnTo>
                <a:lnTo>
                  <a:pt x="232" y="88"/>
                </a:lnTo>
                <a:lnTo>
                  <a:pt x="233" y="91"/>
                </a:lnTo>
                <a:lnTo>
                  <a:pt x="207" y="51"/>
                </a:lnTo>
                <a:lnTo>
                  <a:pt x="209" y="53"/>
                </a:lnTo>
                <a:lnTo>
                  <a:pt x="171" y="25"/>
                </a:lnTo>
                <a:lnTo>
                  <a:pt x="174" y="26"/>
                </a:lnTo>
                <a:lnTo>
                  <a:pt x="127" y="16"/>
                </a:lnTo>
                <a:lnTo>
                  <a:pt x="130" y="16"/>
                </a:lnTo>
                <a:lnTo>
                  <a:pt x="83" y="26"/>
                </a:lnTo>
                <a:lnTo>
                  <a:pt x="86" y="25"/>
                </a:lnTo>
                <a:lnTo>
                  <a:pt x="48" y="53"/>
                </a:lnTo>
                <a:lnTo>
                  <a:pt x="50" y="51"/>
                </a:lnTo>
                <a:lnTo>
                  <a:pt x="24" y="91"/>
                </a:lnTo>
                <a:lnTo>
                  <a:pt x="25" y="88"/>
                </a:lnTo>
                <a:lnTo>
                  <a:pt x="16" y="138"/>
                </a:lnTo>
                <a:lnTo>
                  <a:pt x="16" y="135"/>
                </a:lnTo>
                <a:lnTo>
                  <a:pt x="25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0" name="Freeform 56"/>
          <p:cNvSpPr>
            <a:spLocks/>
          </p:cNvSpPr>
          <p:nvPr/>
        </p:nvSpPr>
        <p:spPr bwMode="auto">
          <a:xfrm>
            <a:off x="1140073" y="5411788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1" name="Freeform 57"/>
          <p:cNvSpPr>
            <a:spLocks noEditPoints="1"/>
          </p:cNvSpPr>
          <p:nvPr/>
        </p:nvSpPr>
        <p:spPr bwMode="auto">
          <a:xfrm>
            <a:off x="1136898" y="5408613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5927973" y="4786313"/>
            <a:ext cx="122237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3" name="Freeform 59"/>
          <p:cNvSpPr>
            <a:spLocks noEditPoints="1"/>
          </p:cNvSpPr>
          <p:nvPr/>
        </p:nvSpPr>
        <p:spPr bwMode="auto">
          <a:xfrm>
            <a:off x="5924798" y="4783138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4" name="Freeform 60"/>
          <p:cNvSpPr>
            <a:spLocks/>
          </p:cNvSpPr>
          <p:nvPr/>
        </p:nvSpPr>
        <p:spPr bwMode="auto">
          <a:xfrm>
            <a:off x="5927973" y="5030788"/>
            <a:ext cx="122237" cy="1301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8"/>
              </a:cxn>
              <a:cxn ang="0">
                <a:pos x="240" y="128"/>
              </a:cxn>
              <a:cxn ang="0">
                <a:pos x="240" y="128"/>
              </a:cxn>
              <a:cxn ang="0">
                <a:pos x="120" y="256"/>
              </a:cxn>
              <a:cxn ang="0">
                <a:pos x="120" y="256"/>
              </a:cxn>
              <a:cxn ang="0">
                <a:pos x="120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40" h="256">
                <a:moveTo>
                  <a:pt x="0" y="128"/>
                </a:moveTo>
                <a:cubicBezTo>
                  <a:pt x="0" y="58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8"/>
                  <a:pt x="240" y="128"/>
                </a:cubicBezTo>
                <a:cubicBezTo>
                  <a:pt x="240" y="128"/>
                  <a:pt x="240" y="128"/>
                  <a:pt x="240" y="128"/>
                </a:cubicBezTo>
                <a:lnTo>
                  <a:pt x="240" y="128"/>
                </a:lnTo>
                <a:cubicBezTo>
                  <a:pt x="240" y="199"/>
                  <a:pt x="187" y="256"/>
                  <a:pt x="120" y="256"/>
                </a:cubicBezTo>
                <a:cubicBezTo>
                  <a:pt x="120" y="256"/>
                  <a:pt x="120" y="256"/>
                  <a:pt x="120" y="256"/>
                </a:cubicBezTo>
                <a:lnTo>
                  <a:pt x="120" y="256"/>
                </a:lnTo>
                <a:cubicBezTo>
                  <a:pt x="54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5" name="Freeform 61"/>
          <p:cNvSpPr>
            <a:spLocks noEditPoints="1"/>
          </p:cNvSpPr>
          <p:nvPr/>
        </p:nvSpPr>
        <p:spPr bwMode="auto">
          <a:xfrm>
            <a:off x="5924798" y="5026026"/>
            <a:ext cx="130175" cy="138113"/>
          </a:xfrm>
          <a:custGeom>
            <a:avLst/>
            <a:gdLst/>
            <a:ahLst/>
            <a:cxnLst>
              <a:cxn ang="0">
                <a:pos x="1" y="135"/>
              </a:cxn>
              <a:cxn ang="0">
                <a:pos x="11" y="82"/>
              </a:cxn>
              <a:cxn ang="0">
                <a:pos x="39" y="40"/>
              </a:cxn>
              <a:cxn ang="0">
                <a:pos x="80" y="11"/>
              </a:cxn>
              <a:cxn ang="0">
                <a:pos x="130" y="1"/>
              </a:cxn>
              <a:cxn ang="0">
                <a:pos x="180" y="12"/>
              </a:cxn>
              <a:cxn ang="0">
                <a:pos x="220" y="42"/>
              </a:cxn>
              <a:cxn ang="0">
                <a:pos x="247" y="85"/>
              </a:cxn>
              <a:cxn ang="0">
                <a:pos x="256" y="138"/>
              </a:cxn>
              <a:cxn ang="0">
                <a:pos x="246" y="191"/>
              </a:cxn>
              <a:cxn ang="0">
                <a:pos x="218" y="234"/>
              </a:cxn>
              <a:cxn ang="0">
                <a:pos x="177" y="262"/>
              </a:cxn>
              <a:cxn ang="0">
                <a:pos x="127" y="272"/>
              </a:cxn>
              <a:cxn ang="0">
                <a:pos x="77" y="261"/>
              </a:cxn>
              <a:cxn ang="0">
                <a:pos x="37" y="232"/>
              </a:cxn>
              <a:cxn ang="0">
                <a:pos x="10" y="188"/>
              </a:cxn>
              <a:cxn ang="0">
                <a:pos x="25" y="185"/>
              </a:cxn>
              <a:cxn ang="0">
                <a:pos x="50" y="223"/>
              </a:cxn>
              <a:cxn ang="0">
                <a:pos x="86" y="248"/>
              </a:cxn>
              <a:cxn ang="0">
                <a:pos x="130" y="257"/>
              </a:cxn>
              <a:cxn ang="0">
                <a:pos x="174" y="247"/>
              </a:cxn>
              <a:cxn ang="0">
                <a:pos x="209" y="221"/>
              </a:cxn>
              <a:cxn ang="0">
                <a:pos x="233" y="182"/>
              </a:cxn>
              <a:cxn ang="0">
                <a:pos x="241" y="135"/>
              </a:cxn>
              <a:cxn ang="0">
                <a:pos x="232" y="88"/>
              </a:cxn>
              <a:cxn ang="0">
                <a:pos x="207" y="51"/>
              </a:cxn>
              <a:cxn ang="0">
                <a:pos x="171" y="25"/>
              </a:cxn>
              <a:cxn ang="0">
                <a:pos x="127" y="16"/>
              </a:cxn>
              <a:cxn ang="0">
                <a:pos x="83" y="26"/>
              </a:cxn>
              <a:cxn ang="0">
                <a:pos x="48" y="53"/>
              </a:cxn>
              <a:cxn ang="0">
                <a:pos x="24" y="91"/>
              </a:cxn>
              <a:cxn ang="0">
                <a:pos x="16" y="138"/>
              </a:cxn>
              <a:cxn ang="0">
                <a:pos x="25" y="185"/>
              </a:cxn>
            </a:cxnLst>
            <a:rect l="0" t="0" r="r" b="b"/>
            <a:pathLst>
              <a:path w="257" h="273">
                <a:moveTo>
                  <a:pt x="1" y="138"/>
                </a:moveTo>
                <a:cubicBezTo>
                  <a:pt x="0" y="137"/>
                  <a:pt x="0" y="136"/>
                  <a:pt x="1" y="135"/>
                </a:cubicBezTo>
                <a:lnTo>
                  <a:pt x="10" y="85"/>
                </a:lnTo>
                <a:cubicBezTo>
                  <a:pt x="10" y="84"/>
                  <a:pt x="10" y="83"/>
                  <a:pt x="11" y="82"/>
                </a:cubicBezTo>
                <a:lnTo>
                  <a:pt x="37" y="42"/>
                </a:lnTo>
                <a:cubicBezTo>
                  <a:pt x="37" y="41"/>
                  <a:pt x="38" y="41"/>
                  <a:pt x="39" y="40"/>
                </a:cubicBezTo>
                <a:lnTo>
                  <a:pt x="77" y="12"/>
                </a:lnTo>
                <a:cubicBezTo>
                  <a:pt x="78" y="11"/>
                  <a:pt x="79" y="11"/>
                  <a:pt x="80" y="11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1"/>
                </a:lnTo>
                <a:cubicBezTo>
                  <a:pt x="178" y="11"/>
                  <a:pt x="179" y="11"/>
                  <a:pt x="180" y="12"/>
                </a:cubicBezTo>
                <a:lnTo>
                  <a:pt x="218" y="40"/>
                </a:lnTo>
                <a:cubicBezTo>
                  <a:pt x="219" y="41"/>
                  <a:pt x="220" y="41"/>
                  <a:pt x="220" y="42"/>
                </a:cubicBezTo>
                <a:lnTo>
                  <a:pt x="246" y="82"/>
                </a:lnTo>
                <a:cubicBezTo>
                  <a:pt x="247" y="83"/>
                  <a:pt x="247" y="84"/>
                  <a:pt x="247" y="85"/>
                </a:cubicBezTo>
                <a:lnTo>
                  <a:pt x="256" y="135"/>
                </a:lnTo>
                <a:cubicBezTo>
                  <a:pt x="257" y="136"/>
                  <a:pt x="257" y="137"/>
                  <a:pt x="256" y="138"/>
                </a:cubicBezTo>
                <a:lnTo>
                  <a:pt x="247" y="188"/>
                </a:lnTo>
                <a:cubicBezTo>
                  <a:pt x="247" y="189"/>
                  <a:pt x="247" y="190"/>
                  <a:pt x="246" y="191"/>
                </a:cubicBezTo>
                <a:lnTo>
                  <a:pt x="220" y="232"/>
                </a:lnTo>
                <a:cubicBezTo>
                  <a:pt x="220" y="233"/>
                  <a:pt x="219" y="233"/>
                  <a:pt x="218" y="234"/>
                </a:cubicBezTo>
                <a:lnTo>
                  <a:pt x="180" y="261"/>
                </a:lnTo>
                <a:cubicBezTo>
                  <a:pt x="179" y="262"/>
                  <a:pt x="178" y="262"/>
                  <a:pt x="177" y="262"/>
                </a:cubicBezTo>
                <a:lnTo>
                  <a:pt x="130" y="272"/>
                </a:lnTo>
                <a:cubicBezTo>
                  <a:pt x="129" y="273"/>
                  <a:pt x="128" y="273"/>
                  <a:pt x="127" y="272"/>
                </a:cubicBezTo>
                <a:lnTo>
                  <a:pt x="80" y="262"/>
                </a:lnTo>
                <a:cubicBezTo>
                  <a:pt x="79" y="262"/>
                  <a:pt x="78" y="262"/>
                  <a:pt x="77" y="261"/>
                </a:cubicBezTo>
                <a:lnTo>
                  <a:pt x="39" y="234"/>
                </a:lnTo>
                <a:cubicBezTo>
                  <a:pt x="38" y="233"/>
                  <a:pt x="37" y="233"/>
                  <a:pt x="37" y="232"/>
                </a:cubicBezTo>
                <a:lnTo>
                  <a:pt x="11" y="191"/>
                </a:lnTo>
                <a:cubicBezTo>
                  <a:pt x="10" y="190"/>
                  <a:pt x="10" y="189"/>
                  <a:pt x="10" y="188"/>
                </a:cubicBezTo>
                <a:lnTo>
                  <a:pt x="1" y="138"/>
                </a:lnTo>
                <a:close/>
                <a:moveTo>
                  <a:pt x="25" y="185"/>
                </a:moveTo>
                <a:lnTo>
                  <a:pt x="24" y="182"/>
                </a:lnTo>
                <a:lnTo>
                  <a:pt x="50" y="223"/>
                </a:lnTo>
                <a:lnTo>
                  <a:pt x="48" y="221"/>
                </a:lnTo>
                <a:lnTo>
                  <a:pt x="86" y="248"/>
                </a:lnTo>
                <a:lnTo>
                  <a:pt x="83" y="247"/>
                </a:lnTo>
                <a:lnTo>
                  <a:pt x="130" y="257"/>
                </a:lnTo>
                <a:lnTo>
                  <a:pt x="127" y="257"/>
                </a:lnTo>
                <a:lnTo>
                  <a:pt x="174" y="247"/>
                </a:lnTo>
                <a:lnTo>
                  <a:pt x="171" y="248"/>
                </a:lnTo>
                <a:lnTo>
                  <a:pt x="209" y="221"/>
                </a:lnTo>
                <a:lnTo>
                  <a:pt x="207" y="223"/>
                </a:lnTo>
                <a:lnTo>
                  <a:pt x="233" y="182"/>
                </a:lnTo>
                <a:lnTo>
                  <a:pt x="232" y="185"/>
                </a:lnTo>
                <a:lnTo>
                  <a:pt x="241" y="135"/>
                </a:lnTo>
                <a:lnTo>
                  <a:pt x="241" y="138"/>
                </a:lnTo>
                <a:lnTo>
                  <a:pt x="232" y="88"/>
                </a:lnTo>
                <a:lnTo>
                  <a:pt x="233" y="91"/>
                </a:lnTo>
                <a:lnTo>
                  <a:pt x="207" y="51"/>
                </a:lnTo>
                <a:lnTo>
                  <a:pt x="209" y="53"/>
                </a:lnTo>
                <a:lnTo>
                  <a:pt x="171" y="25"/>
                </a:lnTo>
                <a:lnTo>
                  <a:pt x="174" y="26"/>
                </a:lnTo>
                <a:lnTo>
                  <a:pt x="127" y="16"/>
                </a:lnTo>
                <a:lnTo>
                  <a:pt x="130" y="16"/>
                </a:lnTo>
                <a:lnTo>
                  <a:pt x="83" y="26"/>
                </a:lnTo>
                <a:lnTo>
                  <a:pt x="86" y="25"/>
                </a:lnTo>
                <a:lnTo>
                  <a:pt x="48" y="53"/>
                </a:lnTo>
                <a:lnTo>
                  <a:pt x="50" y="51"/>
                </a:lnTo>
                <a:lnTo>
                  <a:pt x="24" y="91"/>
                </a:lnTo>
                <a:lnTo>
                  <a:pt x="25" y="88"/>
                </a:lnTo>
                <a:lnTo>
                  <a:pt x="16" y="138"/>
                </a:lnTo>
                <a:lnTo>
                  <a:pt x="16" y="135"/>
                </a:lnTo>
                <a:lnTo>
                  <a:pt x="25" y="185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6" name="Freeform 62"/>
          <p:cNvSpPr>
            <a:spLocks/>
          </p:cNvSpPr>
          <p:nvPr/>
        </p:nvSpPr>
        <p:spPr bwMode="auto">
          <a:xfrm>
            <a:off x="4881810" y="5834063"/>
            <a:ext cx="120650" cy="122238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120" y="0"/>
              </a:cxn>
              <a:cxn ang="0">
                <a:pos x="120" y="0"/>
              </a:cxn>
              <a:cxn ang="0">
                <a:pos x="120" y="0"/>
              </a:cxn>
              <a:cxn ang="0">
                <a:pos x="240" y="120"/>
              </a:cxn>
              <a:cxn ang="0">
                <a:pos x="240" y="120"/>
              </a:cxn>
              <a:cxn ang="0">
                <a:pos x="240" y="120"/>
              </a:cxn>
              <a:cxn ang="0">
                <a:pos x="120" y="240"/>
              </a:cxn>
              <a:cxn ang="0">
                <a:pos x="120" y="240"/>
              </a:cxn>
              <a:cxn ang="0">
                <a:pos x="120" y="240"/>
              </a:cxn>
              <a:cxn ang="0">
                <a:pos x="0" y="120"/>
              </a:cxn>
              <a:cxn ang="0">
                <a:pos x="0" y="120"/>
              </a:cxn>
            </a:cxnLst>
            <a:rect l="0" t="0" r="r" b="b"/>
            <a:pathLst>
              <a:path w="240" h="240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lnTo>
                  <a:pt x="120" y="0"/>
                </a:lnTo>
                <a:cubicBezTo>
                  <a:pt x="187" y="0"/>
                  <a:pt x="240" y="54"/>
                  <a:pt x="240" y="120"/>
                </a:cubicBezTo>
                <a:cubicBezTo>
                  <a:pt x="240" y="120"/>
                  <a:pt x="240" y="120"/>
                  <a:pt x="240" y="120"/>
                </a:cubicBezTo>
                <a:lnTo>
                  <a:pt x="240" y="120"/>
                </a:lnTo>
                <a:cubicBezTo>
                  <a:pt x="240" y="187"/>
                  <a:pt x="187" y="240"/>
                  <a:pt x="120" y="240"/>
                </a:cubicBezTo>
                <a:cubicBezTo>
                  <a:pt x="120" y="240"/>
                  <a:pt x="120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7"/>
                  <a:pt x="0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1E58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7" name="Freeform 63"/>
          <p:cNvSpPr>
            <a:spLocks noEditPoints="1"/>
          </p:cNvSpPr>
          <p:nvPr/>
        </p:nvSpPr>
        <p:spPr bwMode="auto">
          <a:xfrm>
            <a:off x="4877048" y="5829301"/>
            <a:ext cx="130175" cy="130175"/>
          </a:xfrm>
          <a:custGeom>
            <a:avLst/>
            <a:gdLst/>
            <a:ahLst/>
            <a:cxnLst>
              <a:cxn ang="0">
                <a:pos x="1" y="127"/>
              </a:cxn>
              <a:cxn ang="0">
                <a:pos x="11" y="77"/>
              </a:cxn>
              <a:cxn ang="0">
                <a:pos x="39" y="37"/>
              </a:cxn>
              <a:cxn ang="0">
                <a:pos x="80" y="10"/>
              </a:cxn>
              <a:cxn ang="0">
                <a:pos x="130" y="1"/>
              </a:cxn>
              <a:cxn ang="0">
                <a:pos x="180" y="11"/>
              </a:cxn>
              <a:cxn ang="0">
                <a:pos x="220" y="39"/>
              </a:cxn>
              <a:cxn ang="0">
                <a:pos x="247" y="80"/>
              </a:cxn>
              <a:cxn ang="0">
                <a:pos x="256" y="130"/>
              </a:cxn>
              <a:cxn ang="0">
                <a:pos x="246" y="180"/>
              </a:cxn>
              <a:cxn ang="0">
                <a:pos x="218" y="220"/>
              </a:cxn>
              <a:cxn ang="0">
                <a:pos x="177" y="247"/>
              </a:cxn>
              <a:cxn ang="0">
                <a:pos x="127" y="256"/>
              </a:cxn>
              <a:cxn ang="0">
                <a:pos x="77" y="246"/>
              </a:cxn>
              <a:cxn ang="0">
                <a:pos x="37" y="218"/>
              </a:cxn>
              <a:cxn ang="0">
                <a:pos x="10" y="177"/>
              </a:cxn>
              <a:cxn ang="0">
                <a:pos x="25" y="174"/>
              </a:cxn>
              <a:cxn ang="0">
                <a:pos x="50" y="209"/>
              </a:cxn>
              <a:cxn ang="0">
                <a:pos x="86" y="233"/>
              </a:cxn>
              <a:cxn ang="0">
                <a:pos x="130" y="241"/>
              </a:cxn>
              <a:cxn ang="0">
                <a:pos x="174" y="232"/>
              </a:cxn>
              <a:cxn ang="0">
                <a:pos x="209" y="207"/>
              </a:cxn>
              <a:cxn ang="0">
                <a:pos x="233" y="171"/>
              </a:cxn>
              <a:cxn ang="0">
                <a:pos x="241" y="127"/>
              </a:cxn>
              <a:cxn ang="0">
                <a:pos x="232" y="83"/>
              </a:cxn>
              <a:cxn ang="0">
                <a:pos x="207" y="48"/>
              </a:cxn>
              <a:cxn ang="0">
                <a:pos x="171" y="24"/>
              </a:cxn>
              <a:cxn ang="0">
                <a:pos x="127" y="16"/>
              </a:cxn>
              <a:cxn ang="0">
                <a:pos x="83" y="25"/>
              </a:cxn>
              <a:cxn ang="0">
                <a:pos x="48" y="50"/>
              </a:cxn>
              <a:cxn ang="0">
                <a:pos x="24" y="86"/>
              </a:cxn>
              <a:cxn ang="0">
                <a:pos x="16" y="130"/>
              </a:cxn>
              <a:cxn ang="0">
                <a:pos x="25" y="174"/>
              </a:cxn>
            </a:cxnLst>
            <a:rect l="0" t="0" r="r" b="b"/>
            <a:pathLst>
              <a:path w="257" h="257">
                <a:moveTo>
                  <a:pt x="1" y="130"/>
                </a:moveTo>
                <a:cubicBezTo>
                  <a:pt x="0" y="129"/>
                  <a:pt x="0" y="128"/>
                  <a:pt x="1" y="127"/>
                </a:cubicBezTo>
                <a:lnTo>
                  <a:pt x="10" y="80"/>
                </a:lnTo>
                <a:cubicBezTo>
                  <a:pt x="10" y="79"/>
                  <a:pt x="10" y="78"/>
                  <a:pt x="11" y="77"/>
                </a:cubicBezTo>
                <a:lnTo>
                  <a:pt x="37" y="39"/>
                </a:lnTo>
                <a:cubicBezTo>
                  <a:pt x="37" y="38"/>
                  <a:pt x="38" y="37"/>
                  <a:pt x="39" y="37"/>
                </a:cubicBezTo>
                <a:lnTo>
                  <a:pt x="77" y="11"/>
                </a:lnTo>
                <a:cubicBezTo>
                  <a:pt x="78" y="10"/>
                  <a:pt x="79" y="10"/>
                  <a:pt x="80" y="10"/>
                </a:cubicBezTo>
                <a:lnTo>
                  <a:pt x="127" y="1"/>
                </a:lnTo>
                <a:cubicBezTo>
                  <a:pt x="128" y="0"/>
                  <a:pt x="129" y="0"/>
                  <a:pt x="130" y="1"/>
                </a:cubicBezTo>
                <a:lnTo>
                  <a:pt x="177" y="10"/>
                </a:lnTo>
                <a:cubicBezTo>
                  <a:pt x="178" y="10"/>
                  <a:pt x="179" y="10"/>
                  <a:pt x="180" y="11"/>
                </a:cubicBezTo>
                <a:lnTo>
                  <a:pt x="218" y="37"/>
                </a:lnTo>
                <a:cubicBezTo>
                  <a:pt x="219" y="37"/>
                  <a:pt x="220" y="38"/>
                  <a:pt x="220" y="39"/>
                </a:cubicBezTo>
                <a:lnTo>
                  <a:pt x="246" y="77"/>
                </a:lnTo>
                <a:cubicBezTo>
                  <a:pt x="247" y="78"/>
                  <a:pt x="247" y="79"/>
                  <a:pt x="247" y="80"/>
                </a:cubicBezTo>
                <a:lnTo>
                  <a:pt x="256" y="127"/>
                </a:lnTo>
                <a:cubicBezTo>
                  <a:pt x="257" y="128"/>
                  <a:pt x="257" y="129"/>
                  <a:pt x="256" y="130"/>
                </a:cubicBezTo>
                <a:lnTo>
                  <a:pt x="247" y="177"/>
                </a:lnTo>
                <a:cubicBezTo>
                  <a:pt x="247" y="178"/>
                  <a:pt x="247" y="179"/>
                  <a:pt x="246" y="180"/>
                </a:cubicBezTo>
                <a:lnTo>
                  <a:pt x="220" y="218"/>
                </a:lnTo>
                <a:cubicBezTo>
                  <a:pt x="220" y="219"/>
                  <a:pt x="219" y="220"/>
                  <a:pt x="218" y="220"/>
                </a:cubicBezTo>
                <a:lnTo>
                  <a:pt x="180" y="246"/>
                </a:lnTo>
                <a:cubicBezTo>
                  <a:pt x="179" y="247"/>
                  <a:pt x="178" y="247"/>
                  <a:pt x="177" y="247"/>
                </a:cubicBezTo>
                <a:lnTo>
                  <a:pt x="130" y="256"/>
                </a:lnTo>
                <a:cubicBezTo>
                  <a:pt x="129" y="257"/>
                  <a:pt x="128" y="257"/>
                  <a:pt x="127" y="256"/>
                </a:cubicBezTo>
                <a:lnTo>
                  <a:pt x="80" y="247"/>
                </a:lnTo>
                <a:cubicBezTo>
                  <a:pt x="79" y="247"/>
                  <a:pt x="78" y="247"/>
                  <a:pt x="77" y="246"/>
                </a:cubicBezTo>
                <a:lnTo>
                  <a:pt x="39" y="220"/>
                </a:lnTo>
                <a:cubicBezTo>
                  <a:pt x="38" y="220"/>
                  <a:pt x="37" y="219"/>
                  <a:pt x="37" y="218"/>
                </a:cubicBezTo>
                <a:lnTo>
                  <a:pt x="11" y="180"/>
                </a:lnTo>
                <a:cubicBezTo>
                  <a:pt x="10" y="179"/>
                  <a:pt x="10" y="178"/>
                  <a:pt x="10" y="177"/>
                </a:cubicBezTo>
                <a:lnTo>
                  <a:pt x="1" y="130"/>
                </a:lnTo>
                <a:close/>
                <a:moveTo>
                  <a:pt x="25" y="174"/>
                </a:moveTo>
                <a:lnTo>
                  <a:pt x="24" y="171"/>
                </a:lnTo>
                <a:lnTo>
                  <a:pt x="50" y="209"/>
                </a:lnTo>
                <a:lnTo>
                  <a:pt x="48" y="207"/>
                </a:lnTo>
                <a:lnTo>
                  <a:pt x="86" y="233"/>
                </a:lnTo>
                <a:lnTo>
                  <a:pt x="83" y="232"/>
                </a:lnTo>
                <a:lnTo>
                  <a:pt x="130" y="241"/>
                </a:lnTo>
                <a:lnTo>
                  <a:pt x="127" y="241"/>
                </a:lnTo>
                <a:lnTo>
                  <a:pt x="174" y="232"/>
                </a:lnTo>
                <a:lnTo>
                  <a:pt x="171" y="233"/>
                </a:lnTo>
                <a:lnTo>
                  <a:pt x="209" y="207"/>
                </a:lnTo>
                <a:lnTo>
                  <a:pt x="207" y="209"/>
                </a:lnTo>
                <a:lnTo>
                  <a:pt x="233" y="171"/>
                </a:lnTo>
                <a:lnTo>
                  <a:pt x="232" y="174"/>
                </a:lnTo>
                <a:lnTo>
                  <a:pt x="241" y="127"/>
                </a:lnTo>
                <a:lnTo>
                  <a:pt x="241" y="130"/>
                </a:lnTo>
                <a:lnTo>
                  <a:pt x="232" y="83"/>
                </a:lnTo>
                <a:lnTo>
                  <a:pt x="233" y="86"/>
                </a:lnTo>
                <a:lnTo>
                  <a:pt x="207" y="48"/>
                </a:lnTo>
                <a:lnTo>
                  <a:pt x="209" y="50"/>
                </a:lnTo>
                <a:lnTo>
                  <a:pt x="171" y="24"/>
                </a:lnTo>
                <a:lnTo>
                  <a:pt x="174" y="25"/>
                </a:lnTo>
                <a:lnTo>
                  <a:pt x="127" y="16"/>
                </a:lnTo>
                <a:lnTo>
                  <a:pt x="130" y="16"/>
                </a:lnTo>
                <a:lnTo>
                  <a:pt x="83" y="25"/>
                </a:lnTo>
                <a:lnTo>
                  <a:pt x="86" y="24"/>
                </a:lnTo>
                <a:lnTo>
                  <a:pt x="48" y="50"/>
                </a:lnTo>
                <a:lnTo>
                  <a:pt x="50" y="48"/>
                </a:lnTo>
                <a:lnTo>
                  <a:pt x="24" y="86"/>
                </a:lnTo>
                <a:lnTo>
                  <a:pt x="25" y="83"/>
                </a:lnTo>
                <a:lnTo>
                  <a:pt x="16" y="130"/>
                </a:lnTo>
                <a:lnTo>
                  <a:pt x="16" y="127"/>
                </a:lnTo>
                <a:lnTo>
                  <a:pt x="25" y="174"/>
                </a:lnTo>
                <a:close/>
              </a:path>
            </a:pathLst>
          </a:custGeom>
          <a:solidFill>
            <a:srgbClr val="1E58FF"/>
          </a:solidFill>
          <a:ln w="0" cap="flat">
            <a:solidFill>
              <a:srgbClr val="1E58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1505198" y="4786313"/>
            <a:ext cx="430212" cy="1169988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89" name="Freeform 65"/>
          <p:cNvSpPr>
            <a:spLocks noEditPoints="1"/>
          </p:cNvSpPr>
          <p:nvPr/>
        </p:nvSpPr>
        <p:spPr bwMode="auto">
          <a:xfrm>
            <a:off x="1502023" y="4783138"/>
            <a:ext cx="438150" cy="11763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56" y="0"/>
              </a:cxn>
              <a:cxn ang="0">
                <a:pos x="864" y="8"/>
              </a:cxn>
              <a:cxn ang="0">
                <a:pos x="864" y="2312"/>
              </a:cxn>
              <a:cxn ang="0">
                <a:pos x="856" y="2320"/>
              </a:cxn>
              <a:cxn ang="0">
                <a:pos x="8" y="2320"/>
              </a:cxn>
              <a:cxn ang="0">
                <a:pos x="0" y="2312"/>
              </a:cxn>
              <a:cxn ang="0">
                <a:pos x="0" y="8"/>
              </a:cxn>
              <a:cxn ang="0">
                <a:pos x="16" y="2312"/>
              </a:cxn>
              <a:cxn ang="0">
                <a:pos x="8" y="2304"/>
              </a:cxn>
              <a:cxn ang="0">
                <a:pos x="856" y="2304"/>
              </a:cxn>
              <a:cxn ang="0">
                <a:pos x="848" y="2312"/>
              </a:cxn>
              <a:cxn ang="0">
                <a:pos x="848" y="8"/>
              </a:cxn>
              <a:cxn ang="0">
                <a:pos x="85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2312"/>
              </a:cxn>
            </a:cxnLst>
            <a:rect l="0" t="0" r="r" b="b"/>
            <a:pathLst>
              <a:path w="864" h="232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56" y="0"/>
                </a:lnTo>
                <a:cubicBezTo>
                  <a:pt x="861" y="0"/>
                  <a:pt x="864" y="4"/>
                  <a:pt x="864" y="8"/>
                </a:cubicBezTo>
                <a:lnTo>
                  <a:pt x="864" y="2312"/>
                </a:lnTo>
                <a:cubicBezTo>
                  <a:pt x="864" y="2317"/>
                  <a:pt x="861" y="2320"/>
                  <a:pt x="856" y="2320"/>
                </a:cubicBezTo>
                <a:lnTo>
                  <a:pt x="8" y="2320"/>
                </a:lnTo>
                <a:cubicBezTo>
                  <a:pt x="4" y="2320"/>
                  <a:pt x="0" y="2317"/>
                  <a:pt x="0" y="2312"/>
                </a:cubicBezTo>
                <a:lnTo>
                  <a:pt x="0" y="8"/>
                </a:lnTo>
                <a:close/>
                <a:moveTo>
                  <a:pt x="16" y="2312"/>
                </a:moveTo>
                <a:lnTo>
                  <a:pt x="8" y="2304"/>
                </a:lnTo>
                <a:lnTo>
                  <a:pt x="856" y="2304"/>
                </a:lnTo>
                <a:lnTo>
                  <a:pt x="848" y="2312"/>
                </a:lnTo>
                <a:lnTo>
                  <a:pt x="848" y="8"/>
                </a:lnTo>
                <a:lnTo>
                  <a:pt x="856" y="16"/>
                </a:lnTo>
                <a:lnTo>
                  <a:pt x="8" y="16"/>
                </a:lnTo>
                <a:lnTo>
                  <a:pt x="16" y="8"/>
                </a:lnTo>
                <a:lnTo>
                  <a:pt x="16" y="231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586161" y="4841876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935411" y="5091113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935411" y="5335588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1935411" y="557847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1262311" y="5213351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1262311" y="5456238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2983161" y="4786313"/>
            <a:ext cx="428625" cy="1169988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7" name="Freeform 73"/>
          <p:cNvSpPr>
            <a:spLocks noEditPoints="1"/>
          </p:cNvSpPr>
          <p:nvPr/>
        </p:nvSpPr>
        <p:spPr bwMode="auto">
          <a:xfrm>
            <a:off x="2978398" y="4783138"/>
            <a:ext cx="438150" cy="117633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56" y="0"/>
              </a:cxn>
              <a:cxn ang="0">
                <a:pos x="864" y="8"/>
              </a:cxn>
              <a:cxn ang="0">
                <a:pos x="864" y="2312"/>
              </a:cxn>
              <a:cxn ang="0">
                <a:pos x="856" y="2320"/>
              </a:cxn>
              <a:cxn ang="0">
                <a:pos x="8" y="2320"/>
              </a:cxn>
              <a:cxn ang="0">
                <a:pos x="0" y="2312"/>
              </a:cxn>
              <a:cxn ang="0">
                <a:pos x="0" y="8"/>
              </a:cxn>
              <a:cxn ang="0">
                <a:pos x="16" y="2312"/>
              </a:cxn>
              <a:cxn ang="0">
                <a:pos x="8" y="2304"/>
              </a:cxn>
              <a:cxn ang="0">
                <a:pos x="856" y="2304"/>
              </a:cxn>
              <a:cxn ang="0">
                <a:pos x="848" y="2312"/>
              </a:cxn>
              <a:cxn ang="0">
                <a:pos x="848" y="8"/>
              </a:cxn>
              <a:cxn ang="0">
                <a:pos x="85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2312"/>
              </a:cxn>
            </a:cxnLst>
            <a:rect l="0" t="0" r="r" b="b"/>
            <a:pathLst>
              <a:path w="864" h="232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56" y="0"/>
                </a:lnTo>
                <a:cubicBezTo>
                  <a:pt x="861" y="0"/>
                  <a:pt x="864" y="4"/>
                  <a:pt x="864" y="8"/>
                </a:cubicBezTo>
                <a:lnTo>
                  <a:pt x="864" y="2312"/>
                </a:lnTo>
                <a:cubicBezTo>
                  <a:pt x="864" y="2317"/>
                  <a:pt x="861" y="2320"/>
                  <a:pt x="856" y="2320"/>
                </a:cubicBezTo>
                <a:lnTo>
                  <a:pt x="8" y="2320"/>
                </a:lnTo>
                <a:cubicBezTo>
                  <a:pt x="4" y="2320"/>
                  <a:pt x="0" y="2317"/>
                  <a:pt x="0" y="2312"/>
                </a:cubicBezTo>
                <a:lnTo>
                  <a:pt x="0" y="8"/>
                </a:lnTo>
                <a:close/>
                <a:moveTo>
                  <a:pt x="16" y="2312"/>
                </a:moveTo>
                <a:lnTo>
                  <a:pt x="8" y="2304"/>
                </a:lnTo>
                <a:lnTo>
                  <a:pt x="856" y="2304"/>
                </a:lnTo>
                <a:lnTo>
                  <a:pt x="848" y="2312"/>
                </a:lnTo>
                <a:lnTo>
                  <a:pt x="848" y="8"/>
                </a:lnTo>
                <a:lnTo>
                  <a:pt x="856" y="16"/>
                </a:lnTo>
                <a:lnTo>
                  <a:pt x="8" y="16"/>
                </a:lnTo>
                <a:lnTo>
                  <a:pt x="16" y="8"/>
                </a:lnTo>
                <a:lnTo>
                  <a:pt x="16" y="231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3059361" y="4841876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3411786" y="502602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3411786" y="5278438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3411786" y="557847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3411786" y="5829301"/>
            <a:ext cx="246062" cy="9525"/>
          </a:xfrm>
          <a:custGeom>
            <a:avLst/>
            <a:gdLst/>
            <a:ahLst/>
            <a:cxnLst>
              <a:cxn ang="0">
                <a:pos x="155" y="5"/>
              </a:cxn>
              <a:cxn ang="0">
                <a:pos x="1" y="6"/>
              </a:cxn>
              <a:cxn ang="0">
                <a:pos x="0" y="1"/>
              </a:cxn>
              <a:cxn ang="0">
                <a:pos x="155" y="0"/>
              </a:cxn>
              <a:cxn ang="0">
                <a:pos x="155" y="5"/>
              </a:cxn>
            </a:cxnLst>
            <a:rect l="0" t="0" r="r" b="b"/>
            <a:pathLst>
              <a:path w="155" h="6">
                <a:moveTo>
                  <a:pt x="155" y="5"/>
                </a:moveTo>
                <a:lnTo>
                  <a:pt x="1" y="6"/>
                </a:lnTo>
                <a:lnTo>
                  <a:pt x="0" y="1"/>
                </a:lnTo>
                <a:lnTo>
                  <a:pt x="155" y="0"/>
                </a:lnTo>
                <a:lnTo>
                  <a:pt x="155" y="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738686" y="5091113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2738686" y="5335588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2738686" y="5578476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252786" y="5062538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252786" y="53086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8" name="Rectangle 84"/>
          <p:cNvSpPr>
            <a:spLocks noChangeArrowheads="1"/>
          </p:cNvSpPr>
          <p:nvPr/>
        </p:nvSpPr>
        <p:spPr bwMode="auto">
          <a:xfrm>
            <a:off x="1946523" y="49403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A:2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1946523" y="5187951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0" name="Rectangle 86"/>
          <p:cNvSpPr>
            <a:spLocks noChangeArrowheads="1"/>
          </p:cNvSpPr>
          <p:nvPr/>
        </p:nvSpPr>
        <p:spPr bwMode="auto">
          <a:xfrm>
            <a:off x="1946523" y="5434013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A:4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2724398" y="49403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2724398" y="5187951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3" name="Rectangle 89"/>
          <p:cNvSpPr>
            <a:spLocks noChangeArrowheads="1"/>
          </p:cNvSpPr>
          <p:nvPr/>
        </p:nvSpPr>
        <p:spPr bwMode="auto">
          <a:xfrm>
            <a:off x="2724398" y="5434013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B:2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3418136" y="4878388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5" name="Rectangle 91"/>
          <p:cNvSpPr>
            <a:spLocks noChangeArrowheads="1"/>
          </p:cNvSpPr>
          <p:nvPr/>
        </p:nvSpPr>
        <p:spPr bwMode="auto">
          <a:xfrm>
            <a:off x="3418136" y="512445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B:4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6" name="Rectangle 92"/>
          <p:cNvSpPr>
            <a:spLocks noChangeArrowheads="1"/>
          </p:cNvSpPr>
          <p:nvPr/>
        </p:nvSpPr>
        <p:spPr bwMode="auto">
          <a:xfrm>
            <a:off x="3418136" y="5434013"/>
            <a:ext cx="3159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B:5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3418136" y="5676901"/>
            <a:ext cx="315912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B:6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18" name="Rectangle 94"/>
          <p:cNvSpPr>
            <a:spLocks noChangeArrowheads="1"/>
          </p:cNvSpPr>
          <p:nvPr/>
        </p:nvSpPr>
        <p:spPr bwMode="auto">
          <a:xfrm>
            <a:off x="5254873" y="4600576"/>
            <a:ext cx="422275" cy="803275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19" name="Freeform 95"/>
          <p:cNvSpPr>
            <a:spLocks noEditPoints="1"/>
          </p:cNvSpPr>
          <p:nvPr/>
        </p:nvSpPr>
        <p:spPr bwMode="auto">
          <a:xfrm>
            <a:off x="5250110" y="4595813"/>
            <a:ext cx="430212" cy="8128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40" y="0"/>
              </a:cxn>
              <a:cxn ang="0">
                <a:pos x="848" y="8"/>
              </a:cxn>
              <a:cxn ang="0">
                <a:pos x="848" y="1592"/>
              </a:cxn>
              <a:cxn ang="0">
                <a:pos x="840" y="1600"/>
              </a:cxn>
              <a:cxn ang="0">
                <a:pos x="8" y="1600"/>
              </a:cxn>
              <a:cxn ang="0">
                <a:pos x="0" y="1592"/>
              </a:cxn>
              <a:cxn ang="0">
                <a:pos x="0" y="8"/>
              </a:cxn>
              <a:cxn ang="0">
                <a:pos x="16" y="1592"/>
              </a:cxn>
              <a:cxn ang="0">
                <a:pos x="8" y="1584"/>
              </a:cxn>
              <a:cxn ang="0">
                <a:pos x="840" y="1584"/>
              </a:cxn>
              <a:cxn ang="0">
                <a:pos x="832" y="1592"/>
              </a:cxn>
              <a:cxn ang="0">
                <a:pos x="832" y="8"/>
              </a:cxn>
              <a:cxn ang="0">
                <a:pos x="840" y="16"/>
              </a:cxn>
              <a:cxn ang="0">
                <a:pos x="8" y="16"/>
              </a:cxn>
              <a:cxn ang="0">
                <a:pos x="16" y="8"/>
              </a:cxn>
              <a:cxn ang="0">
                <a:pos x="16" y="1592"/>
              </a:cxn>
            </a:cxnLst>
            <a:rect l="0" t="0" r="r" b="b"/>
            <a:pathLst>
              <a:path w="848" h="160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lnTo>
                  <a:pt x="848" y="1592"/>
                </a:lnTo>
                <a:cubicBezTo>
                  <a:pt x="848" y="1597"/>
                  <a:pt x="845" y="1600"/>
                  <a:pt x="840" y="1600"/>
                </a:cubicBezTo>
                <a:lnTo>
                  <a:pt x="8" y="1600"/>
                </a:lnTo>
                <a:cubicBezTo>
                  <a:pt x="4" y="1600"/>
                  <a:pt x="0" y="1597"/>
                  <a:pt x="0" y="1592"/>
                </a:cubicBezTo>
                <a:lnTo>
                  <a:pt x="0" y="8"/>
                </a:lnTo>
                <a:close/>
                <a:moveTo>
                  <a:pt x="16" y="1592"/>
                </a:moveTo>
                <a:lnTo>
                  <a:pt x="8" y="1584"/>
                </a:lnTo>
                <a:lnTo>
                  <a:pt x="840" y="1584"/>
                </a:lnTo>
                <a:lnTo>
                  <a:pt x="832" y="1592"/>
                </a:lnTo>
                <a:lnTo>
                  <a:pt x="832" y="8"/>
                </a:lnTo>
                <a:lnTo>
                  <a:pt x="840" y="16"/>
                </a:lnTo>
                <a:lnTo>
                  <a:pt x="8" y="16"/>
                </a:lnTo>
                <a:lnTo>
                  <a:pt x="16" y="8"/>
                </a:lnTo>
                <a:lnTo>
                  <a:pt x="16" y="159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0" name="Rectangle 96"/>
          <p:cNvSpPr>
            <a:spLocks noChangeArrowheads="1"/>
          </p:cNvSpPr>
          <p:nvPr/>
        </p:nvSpPr>
        <p:spPr bwMode="auto">
          <a:xfrm>
            <a:off x="5329485" y="4657726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1" name="Rectangle 97"/>
          <p:cNvSpPr>
            <a:spLocks noChangeArrowheads="1"/>
          </p:cNvSpPr>
          <p:nvPr/>
        </p:nvSpPr>
        <p:spPr bwMode="auto">
          <a:xfrm>
            <a:off x="5677148" y="4848226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2" name="Rectangle 98"/>
          <p:cNvSpPr>
            <a:spLocks noChangeArrowheads="1"/>
          </p:cNvSpPr>
          <p:nvPr/>
        </p:nvSpPr>
        <p:spPr bwMode="auto">
          <a:xfrm>
            <a:off x="5677148" y="5091113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3" name="Rectangle 99"/>
          <p:cNvSpPr>
            <a:spLocks noChangeArrowheads="1"/>
          </p:cNvSpPr>
          <p:nvPr/>
        </p:nvSpPr>
        <p:spPr bwMode="auto">
          <a:xfrm>
            <a:off x="5002460" y="4905376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4" name="Rectangle 100"/>
          <p:cNvSpPr>
            <a:spLocks noChangeArrowheads="1"/>
          </p:cNvSpPr>
          <p:nvPr/>
        </p:nvSpPr>
        <p:spPr bwMode="auto">
          <a:xfrm>
            <a:off x="5002460" y="5156201"/>
            <a:ext cx="247650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25" name="Rectangle 101"/>
          <p:cNvSpPr>
            <a:spLocks noChangeArrowheads="1"/>
          </p:cNvSpPr>
          <p:nvPr/>
        </p:nvSpPr>
        <p:spPr bwMode="auto">
          <a:xfrm>
            <a:off x="4986585" y="4756151"/>
            <a:ext cx="3238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6" name="Rectangle 102"/>
          <p:cNvSpPr>
            <a:spLocks noChangeArrowheads="1"/>
          </p:cNvSpPr>
          <p:nvPr/>
        </p:nvSpPr>
        <p:spPr bwMode="auto">
          <a:xfrm>
            <a:off x="4986585" y="5002213"/>
            <a:ext cx="3238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7" name="Rectangle 103"/>
          <p:cNvSpPr>
            <a:spLocks noChangeArrowheads="1"/>
          </p:cNvSpPr>
          <p:nvPr/>
        </p:nvSpPr>
        <p:spPr bwMode="auto">
          <a:xfrm>
            <a:off x="5688260" y="4694238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D:2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8" name="Rectangle 104"/>
          <p:cNvSpPr>
            <a:spLocks noChangeArrowheads="1"/>
          </p:cNvSpPr>
          <p:nvPr/>
        </p:nvSpPr>
        <p:spPr bwMode="auto">
          <a:xfrm>
            <a:off x="5688260" y="4940301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29" name="Rectangle 105"/>
          <p:cNvSpPr>
            <a:spLocks noChangeArrowheads="1"/>
          </p:cNvSpPr>
          <p:nvPr/>
        </p:nvSpPr>
        <p:spPr bwMode="auto">
          <a:xfrm>
            <a:off x="4207123" y="5461001"/>
            <a:ext cx="430212" cy="803275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0" name="Freeform 106"/>
          <p:cNvSpPr>
            <a:spLocks noEditPoints="1"/>
          </p:cNvSpPr>
          <p:nvPr/>
        </p:nvSpPr>
        <p:spPr bwMode="auto">
          <a:xfrm>
            <a:off x="4203948" y="5456238"/>
            <a:ext cx="438150" cy="8112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56" y="0"/>
              </a:cxn>
              <a:cxn ang="0">
                <a:pos x="864" y="8"/>
              </a:cxn>
              <a:cxn ang="0">
                <a:pos x="864" y="1592"/>
              </a:cxn>
              <a:cxn ang="0">
                <a:pos x="856" y="1600"/>
              </a:cxn>
              <a:cxn ang="0">
                <a:pos x="8" y="1600"/>
              </a:cxn>
              <a:cxn ang="0">
                <a:pos x="0" y="1592"/>
              </a:cxn>
              <a:cxn ang="0">
                <a:pos x="0" y="8"/>
              </a:cxn>
              <a:cxn ang="0">
                <a:pos x="16" y="1592"/>
              </a:cxn>
              <a:cxn ang="0">
                <a:pos x="8" y="1584"/>
              </a:cxn>
              <a:cxn ang="0">
                <a:pos x="856" y="1584"/>
              </a:cxn>
              <a:cxn ang="0">
                <a:pos x="848" y="1592"/>
              </a:cxn>
              <a:cxn ang="0">
                <a:pos x="848" y="8"/>
              </a:cxn>
              <a:cxn ang="0">
                <a:pos x="85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1592"/>
              </a:cxn>
            </a:cxnLst>
            <a:rect l="0" t="0" r="r" b="b"/>
            <a:pathLst>
              <a:path w="864" h="1600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56" y="0"/>
                </a:lnTo>
                <a:cubicBezTo>
                  <a:pt x="861" y="0"/>
                  <a:pt x="864" y="4"/>
                  <a:pt x="864" y="8"/>
                </a:cubicBezTo>
                <a:lnTo>
                  <a:pt x="864" y="1592"/>
                </a:lnTo>
                <a:cubicBezTo>
                  <a:pt x="864" y="1597"/>
                  <a:pt x="861" y="1600"/>
                  <a:pt x="856" y="1600"/>
                </a:cubicBezTo>
                <a:lnTo>
                  <a:pt x="8" y="1600"/>
                </a:lnTo>
                <a:cubicBezTo>
                  <a:pt x="4" y="1600"/>
                  <a:pt x="0" y="1597"/>
                  <a:pt x="0" y="1592"/>
                </a:cubicBezTo>
                <a:lnTo>
                  <a:pt x="0" y="8"/>
                </a:lnTo>
                <a:close/>
                <a:moveTo>
                  <a:pt x="16" y="1592"/>
                </a:moveTo>
                <a:lnTo>
                  <a:pt x="8" y="1584"/>
                </a:lnTo>
                <a:lnTo>
                  <a:pt x="856" y="1584"/>
                </a:lnTo>
                <a:lnTo>
                  <a:pt x="848" y="1592"/>
                </a:lnTo>
                <a:lnTo>
                  <a:pt x="848" y="8"/>
                </a:lnTo>
                <a:lnTo>
                  <a:pt x="856" y="16"/>
                </a:lnTo>
                <a:lnTo>
                  <a:pt x="8" y="16"/>
                </a:lnTo>
                <a:lnTo>
                  <a:pt x="16" y="8"/>
                </a:lnTo>
                <a:lnTo>
                  <a:pt x="16" y="159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4286498" y="5516563"/>
            <a:ext cx="3730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4637335" y="5886451"/>
            <a:ext cx="246062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3" name="Rectangle 109"/>
          <p:cNvSpPr>
            <a:spLocks noChangeArrowheads="1"/>
          </p:cNvSpPr>
          <p:nvPr/>
        </p:nvSpPr>
        <p:spPr bwMode="auto">
          <a:xfrm>
            <a:off x="3964236" y="5708651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4" name="Rectangle 110"/>
          <p:cNvSpPr>
            <a:spLocks noChangeArrowheads="1"/>
          </p:cNvSpPr>
          <p:nvPr/>
        </p:nvSpPr>
        <p:spPr bwMode="auto">
          <a:xfrm>
            <a:off x="3964236" y="5951538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5" name="Rectangle 111"/>
          <p:cNvSpPr>
            <a:spLocks noChangeArrowheads="1"/>
          </p:cNvSpPr>
          <p:nvPr/>
        </p:nvSpPr>
        <p:spPr bwMode="auto">
          <a:xfrm>
            <a:off x="3943598" y="5553076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C:0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6" name="Rectangle 112"/>
          <p:cNvSpPr>
            <a:spLocks noChangeArrowheads="1"/>
          </p:cNvSpPr>
          <p:nvPr/>
        </p:nvSpPr>
        <p:spPr bwMode="auto">
          <a:xfrm>
            <a:off x="3943598" y="5799138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C:1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7" name="Rectangle 113"/>
          <p:cNvSpPr>
            <a:spLocks noChangeArrowheads="1"/>
          </p:cNvSpPr>
          <p:nvPr/>
        </p:nvSpPr>
        <p:spPr bwMode="auto">
          <a:xfrm>
            <a:off x="4645273" y="5737226"/>
            <a:ext cx="32543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C:3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38" name="Freeform 114"/>
          <p:cNvSpPr>
            <a:spLocks/>
          </p:cNvSpPr>
          <p:nvPr/>
        </p:nvSpPr>
        <p:spPr bwMode="auto">
          <a:xfrm>
            <a:off x="395536" y="4965701"/>
            <a:ext cx="512762" cy="509588"/>
          </a:xfrm>
          <a:custGeom>
            <a:avLst/>
            <a:gdLst/>
            <a:ahLst/>
            <a:cxnLst>
              <a:cxn ang="0">
                <a:pos x="103" y="335"/>
              </a:cxn>
              <a:cxn ang="0">
                <a:pos x="233" y="105"/>
              </a:cxn>
              <a:cxn ang="0">
                <a:pos x="331" y="131"/>
              </a:cxn>
              <a:cxn ang="0">
                <a:pos x="331" y="131"/>
              </a:cxn>
              <a:cxn ang="0">
                <a:pos x="494" y="64"/>
              </a:cxn>
              <a:cxn ang="0">
                <a:pos x="522" y="92"/>
              </a:cxn>
              <a:cxn ang="0">
                <a:pos x="522" y="92"/>
              </a:cxn>
              <a:cxn ang="0">
                <a:pos x="654" y="32"/>
              </a:cxn>
              <a:cxn ang="0">
                <a:pos x="688" y="71"/>
              </a:cxn>
              <a:cxn ang="0">
                <a:pos x="688" y="71"/>
              </a:cxn>
              <a:cxn ang="0">
                <a:pos x="843" y="54"/>
              </a:cxn>
              <a:cxn ang="0">
                <a:pos x="880" y="139"/>
              </a:cxn>
              <a:cxn ang="0">
                <a:pos x="880" y="139"/>
              </a:cxn>
              <a:cxn ang="0">
                <a:pos x="965" y="338"/>
              </a:cxn>
              <a:cxn ang="0">
                <a:pos x="959" y="359"/>
              </a:cxn>
              <a:cxn ang="0">
                <a:pos x="959" y="359"/>
              </a:cxn>
              <a:cxn ang="0">
                <a:pos x="931" y="646"/>
              </a:cxn>
              <a:cxn ang="0">
                <a:pos x="860" y="687"/>
              </a:cxn>
              <a:cxn ang="0">
                <a:pos x="860" y="687"/>
              </a:cxn>
              <a:cxn ang="0">
                <a:pos x="728" y="860"/>
              </a:cxn>
              <a:cxn ang="0">
                <a:pos x="660" y="834"/>
              </a:cxn>
              <a:cxn ang="0">
                <a:pos x="660" y="834"/>
              </a:cxn>
              <a:cxn ang="0">
                <a:pos x="469" y="970"/>
              </a:cxn>
              <a:cxn ang="0">
                <a:pos x="387" y="888"/>
              </a:cxn>
              <a:cxn ang="0">
                <a:pos x="387" y="888"/>
              </a:cxn>
              <a:cxn ang="0">
                <a:pos x="147" y="808"/>
              </a:cxn>
              <a:cxn ang="0">
                <a:pos x="146" y="804"/>
              </a:cxn>
              <a:cxn ang="0">
                <a:pos x="146" y="804"/>
              </a:cxn>
              <a:cxn ang="0">
                <a:pos x="36" y="688"/>
              </a:cxn>
              <a:cxn ang="0">
                <a:pos x="62" y="583"/>
              </a:cxn>
              <a:cxn ang="0">
                <a:pos x="62" y="583"/>
              </a:cxn>
              <a:cxn ang="0">
                <a:pos x="27" y="402"/>
              </a:cxn>
              <a:cxn ang="0">
                <a:pos x="102" y="338"/>
              </a:cxn>
              <a:cxn ang="0">
                <a:pos x="103" y="335"/>
              </a:cxn>
            </a:cxnLst>
            <a:rect l="0" t="0" r="r" b="b"/>
            <a:pathLst>
              <a:path w="1011" h="1003">
                <a:moveTo>
                  <a:pt x="103" y="335"/>
                </a:moveTo>
                <a:cubicBezTo>
                  <a:pt x="91" y="223"/>
                  <a:pt x="150" y="120"/>
                  <a:pt x="233" y="105"/>
                </a:cubicBezTo>
                <a:cubicBezTo>
                  <a:pt x="267" y="99"/>
                  <a:pt x="301" y="108"/>
                  <a:pt x="331" y="131"/>
                </a:cubicBezTo>
                <a:lnTo>
                  <a:pt x="331" y="131"/>
                </a:lnTo>
                <a:cubicBezTo>
                  <a:pt x="362" y="52"/>
                  <a:pt x="435" y="22"/>
                  <a:pt x="494" y="64"/>
                </a:cubicBezTo>
                <a:cubicBezTo>
                  <a:pt x="504" y="72"/>
                  <a:pt x="514" y="81"/>
                  <a:pt x="522" y="92"/>
                </a:cubicBezTo>
                <a:lnTo>
                  <a:pt x="522" y="92"/>
                </a:lnTo>
                <a:cubicBezTo>
                  <a:pt x="546" y="26"/>
                  <a:pt x="605" y="0"/>
                  <a:pt x="654" y="32"/>
                </a:cubicBezTo>
                <a:cubicBezTo>
                  <a:pt x="668" y="42"/>
                  <a:pt x="679" y="55"/>
                  <a:pt x="688" y="71"/>
                </a:cubicBezTo>
                <a:lnTo>
                  <a:pt x="688" y="71"/>
                </a:lnTo>
                <a:cubicBezTo>
                  <a:pt x="728" y="9"/>
                  <a:pt x="797" y="1"/>
                  <a:pt x="843" y="54"/>
                </a:cubicBezTo>
                <a:cubicBezTo>
                  <a:pt x="863" y="76"/>
                  <a:pt x="876" y="106"/>
                  <a:pt x="880" y="139"/>
                </a:cubicBezTo>
                <a:lnTo>
                  <a:pt x="880" y="139"/>
                </a:lnTo>
                <a:cubicBezTo>
                  <a:pt x="944" y="163"/>
                  <a:pt x="982" y="252"/>
                  <a:pt x="965" y="338"/>
                </a:cubicBezTo>
                <a:cubicBezTo>
                  <a:pt x="963" y="345"/>
                  <a:pt x="961" y="352"/>
                  <a:pt x="959" y="359"/>
                </a:cubicBezTo>
                <a:lnTo>
                  <a:pt x="959" y="359"/>
                </a:lnTo>
                <a:cubicBezTo>
                  <a:pt x="1011" y="449"/>
                  <a:pt x="998" y="577"/>
                  <a:pt x="931" y="646"/>
                </a:cubicBezTo>
                <a:cubicBezTo>
                  <a:pt x="910" y="668"/>
                  <a:pt x="886" y="682"/>
                  <a:pt x="860" y="687"/>
                </a:cubicBezTo>
                <a:lnTo>
                  <a:pt x="860" y="687"/>
                </a:lnTo>
                <a:cubicBezTo>
                  <a:pt x="859" y="783"/>
                  <a:pt x="800" y="861"/>
                  <a:pt x="728" y="860"/>
                </a:cubicBezTo>
                <a:cubicBezTo>
                  <a:pt x="704" y="860"/>
                  <a:pt x="680" y="851"/>
                  <a:pt x="660" y="834"/>
                </a:cubicBezTo>
                <a:lnTo>
                  <a:pt x="660" y="834"/>
                </a:lnTo>
                <a:cubicBezTo>
                  <a:pt x="635" y="942"/>
                  <a:pt x="550" y="1003"/>
                  <a:pt x="469" y="970"/>
                </a:cubicBezTo>
                <a:cubicBezTo>
                  <a:pt x="436" y="956"/>
                  <a:pt x="406" y="927"/>
                  <a:pt x="387" y="888"/>
                </a:cubicBezTo>
                <a:lnTo>
                  <a:pt x="387" y="888"/>
                </a:lnTo>
                <a:cubicBezTo>
                  <a:pt x="304" y="955"/>
                  <a:pt x="197" y="919"/>
                  <a:pt x="147" y="808"/>
                </a:cubicBezTo>
                <a:cubicBezTo>
                  <a:pt x="147" y="807"/>
                  <a:pt x="146" y="805"/>
                  <a:pt x="146" y="804"/>
                </a:cubicBezTo>
                <a:lnTo>
                  <a:pt x="146" y="804"/>
                </a:lnTo>
                <a:cubicBezTo>
                  <a:pt x="92" y="812"/>
                  <a:pt x="43" y="761"/>
                  <a:pt x="36" y="688"/>
                </a:cubicBezTo>
                <a:cubicBezTo>
                  <a:pt x="33" y="650"/>
                  <a:pt x="42" y="611"/>
                  <a:pt x="62" y="583"/>
                </a:cubicBezTo>
                <a:lnTo>
                  <a:pt x="62" y="583"/>
                </a:lnTo>
                <a:cubicBezTo>
                  <a:pt x="15" y="546"/>
                  <a:pt x="0" y="465"/>
                  <a:pt x="27" y="402"/>
                </a:cubicBezTo>
                <a:cubicBezTo>
                  <a:pt x="43" y="366"/>
                  <a:pt x="71" y="342"/>
                  <a:pt x="102" y="338"/>
                </a:cubicBezTo>
                <a:lnTo>
                  <a:pt x="103" y="335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39" name="Freeform 115"/>
          <p:cNvSpPr>
            <a:spLocks noEditPoints="1"/>
          </p:cNvSpPr>
          <p:nvPr/>
        </p:nvSpPr>
        <p:spPr bwMode="auto">
          <a:xfrm>
            <a:off x="398711" y="4972051"/>
            <a:ext cx="503237" cy="493713"/>
          </a:xfrm>
          <a:custGeom>
            <a:avLst/>
            <a:gdLst/>
            <a:ahLst/>
            <a:cxnLst>
              <a:cxn ang="0">
                <a:pos x="94" y="241"/>
              </a:cxn>
              <a:cxn ang="0">
                <a:pos x="166" y="115"/>
              </a:cxn>
              <a:cxn ang="0">
                <a:pos x="282" y="89"/>
              </a:cxn>
              <a:cxn ang="0">
                <a:pos x="394" y="34"/>
              </a:cxn>
              <a:cxn ang="0">
                <a:pos x="469" y="34"/>
              </a:cxn>
              <a:cxn ang="0">
                <a:pos x="536" y="33"/>
              </a:cxn>
              <a:cxn ang="0">
                <a:pos x="655" y="16"/>
              </a:cxn>
              <a:cxn ang="0">
                <a:pos x="759" y="1"/>
              </a:cxn>
              <a:cxn ang="0">
                <a:pos x="870" y="79"/>
              </a:cxn>
              <a:cxn ang="0">
                <a:pos x="924" y="153"/>
              </a:cxn>
              <a:cxn ang="0">
                <a:pos x="967" y="330"/>
              </a:cxn>
              <a:cxn ang="0">
                <a:pos x="988" y="421"/>
              </a:cxn>
              <a:cxn ang="0">
                <a:pos x="930" y="642"/>
              </a:cxn>
              <a:cxn ang="0">
                <a:pos x="851" y="748"/>
              </a:cxn>
              <a:cxn ang="0">
                <a:pos x="749" y="854"/>
              </a:cxn>
              <a:cxn ang="0">
                <a:pos x="662" y="826"/>
              </a:cxn>
              <a:cxn ang="0">
                <a:pos x="584" y="952"/>
              </a:cxn>
              <a:cxn ang="0">
                <a:pos x="491" y="975"/>
              </a:cxn>
              <a:cxn ang="0">
                <a:pos x="386" y="884"/>
              </a:cxn>
              <a:cxn ang="0">
                <a:pos x="281" y="918"/>
              </a:cxn>
              <a:cxn ang="0">
                <a:pos x="182" y="872"/>
              </a:cxn>
              <a:cxn ang="0">
                <a:pos x="140" y="801"/>
              </a:cxn>
              <a:cxn ang="0">
                <a:pos x="36" y="729"/>
              </a:cxn>
              <a:cxn ang="0">
                <a:pos x="50" y="578"/>
              </a:cxn>
              <a:cxn ang="0">
                <a:pos x="1" y="439"/>
              </a:cxn>
              <a:cxn ang="0">
                <a:pos x="71" y="327"/>
              </a:cxn>
              <a:cxn ang="0">
                <a:pos x="76" y="342"/>
              </a:cxn>
              <a:cxn ang="0">
                <a:pos x="16" y="443"/>
              </a:cxn>
              <a:cxn ang="0">
                <a:pos x="63" y="567"/>
              </a:cxn>
              <a:cxn ang="0">
                <a:pos x="51" y="725"/>
              </a:cxn>
              <a:cxn ang="0">
                <a:pos x="141" y="785"/>
              </a:cxn>
              <a:cxn ang="0">
                <a:pos x="195" y="861"/>
              </a:cxn>
              <a:cxn ang="0">
                <a:pos x="284" y="903"/>
              </a:cxn>
              <a:cxn ang="0">
                <a:pos x="377" y="871"/>
              </a:cxn>
              <a:cxn ang="0">
                <a:pos x="496" y="960"/>
              </a:cxn>
              <a:cxn ang="0">
                <a:pos x="577" y="937"/>
              </a:cxn>
              <a:cxn ang="0">
                <a:pos x="647" y="820"/>
              </a:cxn>
              <a:cxn ang="0">
                <a:pos x="722" y="842"/>
              </a:cxn>
              <a:cxn ang="0">
                <a:pos x="808" y="796"/>
              </a:cxn>
              <a:cxn ang="0">
                <a:pos x="886" y="656"/>
              </a:cxn>
              <a:cxn ang="0">
                <a:pos x="976" y="500"/>
              </a:cxn>
              <a:cxn ang="0">
                <a:pos x="946" y="346"/>
              </a:cxn>
              <a:cxn ang="0">
                <a:pos x="941" y="209"/>
              </a:cxn>
              <a:cxn ang="0">
                <a:pos x="867" y="130"/>
              </a:cxn>
              <a:cxn ang="0">
                <a:pos x="798" y="23"/>
              </a:cxn>
              <a:cxn ang="0">
                <a:pos x="682" y="68"/>
              </a:cxn>
              <a:cxn ang="0">
                <a:pos x="575" y="22"/>
              </a:cxn>
              <a:cxn ang="0">
                <a:pos x="511" y="87"/>
              </a:cxn>
              <a:cxn ang="0">
                <a:pos x="442" y="43"/>
              </a:cxn>
              <a:cxn ang="0">
                <a:pos x="362" y="75"/>
              </a:cxn>
              <a:cxn ang="0">
                <a:pos x="230" y="102"/>
              </a:cxn>
              <a:cxn ang="0">
                <a:pos x="153" y="149"/>
              </a:cxn>
              <a:cxn ang="0">
                <a:pos x="104" y="283"/>
              </a:cxn>
            </a:cxnLst>
            <a:rect l="0" t="0" r="r" b="b"/>
            <a:pathLst>
              <a:path w="993" h="975">
                <a:moveTo>
                  <a:pt x="90" y="322"/>
                </a:moveTo>
                <a:lnTo>
                  <a:pt x="89" y="325"/>
                </a:lnTo>
                <a:lnTo>
                  <a:pt x="88" y="284"/>
                </a:lnTo>
                <a:cubicBezTo>
                  <a:pt x="88" y="283"/>
                  <a:pt x="88" y="283"/>
                  <a:pt x="89" y="282"/>
                </a:cubicBezTo>
                <a:lnTo>
                  <a:pt x="94" y="242"/>
                </a:lnTo>
                <a:cubicBezTo>
                  <a:pt x="94" y="242"/>
                  <a:pt x="94" y="241"/>
                  <a:pt x="94" y="241"/>
                </a:cubicBezTo>
                <a:lnTo>
                  <a:pt x="119" y="171"/>
                </a:lnTo>
                <a:cubicBezTo>
                  <a:pt x="119" y="170"/>
                  <a:pt x="119" y="169"/>
                  <a:pt x="120" y="169"/>
                </a:cubicBezTo>
                <a:lnTo>
                  <a:pt x="140" y="140"/>
                </a:lnTo>
                <a:cubicBezTo>
                  <a:pt x="140" y="139"/>
                  <a:pt x="141" y="139"/>
                  <a:pt x="141" y="139"/>
                </a:cubicBezTo>
                <a:lnTo>
                  <a:pt x="165" y="116"/>
                </a:lnTo>
                <a:cubicBezTo>
                  <a:pt x="165" y="115"/>
                  <a:pt x="166" y="115"/>
                  <a:pt x="166" y="115"/>
                </a:cubicBezTo>
                <a:lnTo>
                  <a:pt x="193" y="98"/>
                </a:lnTo>
                <a:cubicBezTo>
                  <a:pt x="194" y="97"/>
                  <a:pt x="194" y="97"/>
                  <a:pt x="195" y="97"/>
                </a:cubicBezTo>
                <a:lnTo>
                  <a:pt x="225" y="87"/>
                </a:lnTo>
                <a:cubicBezTo>
                  <a:pt x="226" y="87"/>
                  <a:pt x="227" y="86"/>
                  <a:pt x="228" y="86"/>
                </a:cubicBezTo>
                <a:lnTo>
                  <a:pt x="279" y="88"/>
                </a:lnTo>
                <a:cubicBezTo>
                  <a:pt x="280" y="89"/>
                  <a:pt x="281" y="89"/>
                  <a:pt x="282" y="89"/>
                </a:cubicBezTo>
                <a:lnTo>
                  <a:pt x="329" y="113"/>
                </a:lnTo>
                <a:lnTo>
                  <a:pt x="319" y="116"/>
                </a:lnTo>
                <a:lnTo>
                  <a:pt x="349" y="66"/>
                </a:lnTo>
                <a:cubicBezTo>
                  <a:pt x="349" y="65"/>
                  <a:pt x="350" y="65"/>
                  <a:pt x="351" y="64"/>
                </a:cubicBezTo>
                <a:lnTo>
                  <a:pt x="392" y="35"/>
                </a:lnTo>
                <a:cubicBezTo>
                  <a:pt x="393" y="34"/>
                  <a:pt x="394" y="34"/>
                  <a:pt x="394" y="34"/>
                </a:cubicBezTo>
                <a:lnTo>
                  <a:pt x="417" y="28"/>
                </a:lnTo>
                <a:cubicBezTo>
                  <a:pt x="418" y="28"/>
                  <a:pt x="419" y="27"/>
                  <a:pt x="419" y="27"/>
                </a:cubicBezTo>
                <a:lnTo>
                  <a:pt x="442" y="27"/>
                </a:lnTo>
                <a:cubicBezTo>
                  <a:pt x="443" y="27"/>
                  <a:pt x="444" y="28"/>
                  <a:pt x="444" y="28"/>
                </a:cubicBezTo>
                <a:lnTo>
                  <a:pt x="467" y="34"/>
                </a:lnTo>
                <a:cubicBezTo>
                  <a:pt x="468" y="34"/>
                  <a:pt x="469" y="34"/>
                  <a:pt x="469" y="34"/>
                </a:cubicBezTo>
                <a:lnTo>
                  <a:pt x="492" y="46"/>
                </a:lnTo>
                <a:cubicBezTo>
                  <a:pt x="493" y="47"/>
                  <a:pt x="494" y="47"/>
                  <a:pt x="494" y="48"/>
                </a:cubicBezTo>
                <a:lnTo>
                  <a:pt x="522" y="76"/>
                </a:lnTo>
                <a:lnTo>
                  <a:pt x="510" y="77"/>
                </a:lnTo>
                <a:lnTo>
                  <a:pt x="534" y="35"/>
                </a:lnTo>
                <a:cubicBezTo>
                  <a:pt x="534" y="35"/>
                  <a:pt x="535" y="34"/>
                  <a:pt x="536" y="33"/>
                </a:cubicBezTo>
                <a:lnTo>
                  <a:pt x="569" y="8"/>
                </a:lnTo>
                <a:cubicBezTo>
                  <a:pt x="570" y="7"/>
                  <a:pt x="571" y="7"/>
                  <a:pt x="572" y="7"/>
                </a:cubicBezTo>
                <a:lnTo>
                  <a:pt x="609" y="1"/>
                </a:lnTo>
                <a:cubicBezTo>
                  <a:pt x="610" y="0"/>
                  <a:pt x="612" y="0"/>
                  <a:pt x="613" y="1"/>
                </a:cubicBezTo>
                <a:lnTo>
                  <a:pt x="651" y="14"/>
                </a:lnTo>
                <a:cubicBezTo>
                  <a:pt x="652" y="14"/>
                  <a:pt x="654" y="15"/>
                  <a:pt x="655" y="16"/>
                </a:cubicBezTo>
                <a:lnTo>
                  <a:pt x="689" y="55"/>
                </a:lnTo>
                <a:lnTo>
                  <a:pt x="677" y="55"/>
                </a:lnTo>
                <a:lnTo>
                  <a:pt x="712" y="19"/>
                </a:lnTo>
                <a:cubicBezTo>
                  <a:pt x="713" y="18"/>
                  <a:pt x="713" y="17"/>
                  <a:pt x="714" y="17"/>
                </a:cubicBezTo>
                <a:lnTo>
                  <a:pt x="754" y="1"/>
                </a:lnTo>
                <a:cubicBezTo>
                  <a:pt x="756" y="0"/>
                  <a:pt x="757" y="0"/>
                  <a:pt x="759" y="1"/>
                </a:cubicBezTo>
                <a:lnTo>
                  <a:pt x="801" y="8"/>
                </a:lnTo>
                <a:cubicBezTo>
                  <a:pt x="802" y="8"/>
                  <a:pt x="803" y="8"/>
                  <a:pt x="804" y="9"/>
                </a:cubicBezTo>
                <a:lnTo>
                  <a:pt x="842" y="37"/>
                </a:lnTo>
                <a:cubicBezTo>
                  <a:pt x="843" y="38"/>
                  <a:pt x="844" y="38"/>
                  <a:pt x="844" y="39"/>
                </a:cubicBezTo>
                <a:lnTo>
                  <a:pt x="869" y="77"/>
                </a:lnTo>
                <a:cubicBezTo>
                  <a:pt x="870" y="78"/>
                  <a:pt x="870" y="79"/>
                  <a:pt x="870" y="79"/>
                </a:cubicBezTo>
                <a:lnTo>
                  <a:pt x="882" y="126"/>
                </a:lnTo>
                <a:lnTo>
                  <a:pt x="878" y="121"/>
                </a:lnTo>
                <a:lnTo>
                  <a:pt x="901" y="133"/>
                </a:lnTo>
                <a:cubicBezTo>
                  <a:pt x="902" y="134"/>
                  <a:pt x="902" y="134"/>
                  <a:pt x="903" y="134"/>
                </a:cubicBezTo>
                <a:lnTo>
                  <a:pt x="923" y="151"/>
                </a:lnTo>
                <a:cubicBezTo>
                  <a:pt x="923" y="152"/>
                  <a:pt x="924" y="152"/>
                  <a:pt x="924" y="153"/>
                </a:cubicBezTo>
                <a:lnTo>
                  <a:pt x="954" y="200"/>
                </a:lnTo>
                <a:cubicBezTo>
                  <a:pt x="955" y="201"/>
                  <a:pt x="955" y="202"/>
                  <a:pt x="955" y="202"/>
                </a:cubicBezTo>
                <a:lnTo>
                  <a:pt x="970" y="261"/>
                </a:lnTo>
                <a:cubicBezTo>
                  <a:pt x="970" y="262"/>
                  <a:pt x="971" y="263"/>
                  <a:pt x="970" y="264"/>
                </a:cubicBezTo>
                <a:lnTo>
                  <a:pt x="967" y="328"/>
                </a:lnTo>
                <a:cubicBezTo>
                  <a:pt x="967" y="328"/>
                  <a:pt x="967" y="329"/>
                  <a:pt x="967" y="330"/>
                </a:cubicBezTo>
                <a:lnTo>
                  <a:pt x="961" y="351"/>
                </a:lnTo>
                <a:lnTo>
                  <a:pt x="961" y="345"/>
                </a:lnTo>
                <a:lnTo>
                  <a:pt x="977" y="380"/>
                </a:lnTo>
                <a:cubicBezTo>
                  <a:pt x="977" y="380"/>
                  <a:pt x="977" y="381"/>
                  <a:pt x="977" y="381"/>
                </a:cubicBezTo>
                <a:lnTo>
                  <a:pt x="988" y="419"/>
                </a:lnTo>
                <a:cubicBezTo>
                  <a:pt x="988" y="420"/>
                  <a:pt x="988" y="420"/>
                  <a:pt x="988" y="421"/>
                </a:cubicBezTo>
                <a:lnTo>
                  <a:pt x="992" y="499"/>
                </a:lnTo>
                <a:cubicBezTo>
                  <a:pt x="993" y="500"/>
                  <a:pt x="992" y="501"/>
                  <a:pt x="992" y="501"/>
                </a:cubicBezTo>
                <a:lnTo>
                  <a:pt x="973" y="576"/>
                </a:lnTo>
                <a:cubicBezTo>
                  <a:pt x="973" y="577"/>
                  <a:pt x="973" y="578"/>
                  <a:pt x="972" y="579"/>
                </a:cubicBezTo>
                <a:lnTo>
                  <a:pt x="932" y="640"/>
                </a:lnTo>
                <a:cubicBezTo>
                  <a:pt x="932" y="641"/>
                  <a:pt x="931" y="641"/>
                  <a:pt x="930" y="642"/>
                </a:cubicBezTo>
                <a:lnTo>
                  <a:pt x="896" y="669"/>
                </a:lnTo>
                <a:cubicBezTo>
                  <a:pt x="896" y="669"/>
                  <a:pt x="895" y="670"/>
                  <a:pt x="894" y="670"/>
                </a:cubicBezTo>
                <a:lnTo>
                  <a:pt x="857" y="684"/>
                </a:lnTo>
                <a:lnTo>
                  <a:pt x="862" y="678"/>
                </a:lnTo>
                <a:lnTo>
                  <a:pt x="851" y="746"/>
                </a:lnTo>
                <a:cubicBezTo>
                  <a:pt x="851" y="747"/>
                  <a:pt x="851" y="747"/>
                  <a:pt x="851" y="748"/>
                </a:cubicBezTo>
                <a:lnTo>
                  <a:pt x="823" y="803"/>
                </a:lnTo>
                <a:cubicBezTo>
                  <a:pt x="822" y="804"/>
                  <a:pt x="822" y="805"/>
                  <a:pt x="821" y="805"/>
                </a:cubicBezTo>
                <a:lnTo>
                  <a:pt x="779" y="842"/>
                </a:lnTo>
                <a:cubicBezTo>
                  <a:pt x="778" y="843"/>
                  <a:pt x="777" y="844"/>
                  <a:pt x="776" y="844"/>
                </a:cubicBezTo>
                <a:lnTo>
                  <a:pt x="751" y="854"/>
                </a:lnTo>
                <a:cubicBezTo>
                  <a:pt x="751" y="854"/>
                  <a:pt x="750" y="854"/>
                  <a:pt x="749" y="854"/>
                </a:cubicBezTo>
                <a:lnTo>
                  <a:pt x="723" y="857"/>
                </a:lnTo>
                <a:cubicBezTo>
                  <a:pt x="723" y="858"/>
                  <a:pt x="722" y="857"/>
                  <a:pt x="721" y="857"/>
                </a:cubicBezTo>
                <a:lnTo>
                  <a:pt x="686" y="850"/>
                </a:lnTo>
                <a:cubicBezTo>
                  <a:pt x="685" y="850"/>
                  <a:pt x="684" y="850"/>
                  <a:pt x="683" y="849"/>
                </a:cubicBezTo>
                <a:lnTo>
                  <a:pt x="650" y="830"/>
                </a:lnTo>
                <a:lnTo>
                  <a:pt x="662" y="826"/>
                </a:lnTo>
                <a:lnTo>
                  <a:pt x="633" y="897"/>
                </a:lnTo>
                <a:cubicBezTo>
                  <a:pt x="633" y="898"/>
                  <a:pt x="632" y="899"/>
                  <a:pt x="632" y="899"/>
                </a:cubicBezTo>
                <a:lnTo>
                  <a:pt x="611" y="927"/>
                </a:lnTo>
                <a:cubicBezTo>
                  <a:pt x="611" y="928"/>
                  <a:pt x="610" y="928"/>
                  <a:pt x="610" y="928"/>
                </a:cubicBezTo>
                <a:lnTo>
                  <a:pt x="586" y="950"/>
                </a:lnTo>
                <a:cubicBezTo>
                  <a:pt x="585" y="951"/>
                  <a:pt x="585" y="951"/>
                  <a:pt x="584" y="952"/>
                </a:cubicBezTo>
                <a:lnTo>
                  <a:pt x="556" y="967"/>
                </a:lnTo>
                <a:cubicBezTo>
                  <a:pt x="556" y="967"/>
                  <a:pt x="555" y="967"/>
                  <a:pt x="555" y="967"/>
                </a:cubicBezTo>
                <a:lnTo>
                  <a:pt x="527" y="975"/>
                </a:lnTo>
                <a:cubicBezTo>
                  <a:pt x="526" y="975"/>
                  <a:pt x="525" y="975"/>
                  <a:pt x="524" y="975"/>
                </a:cubicBezTo>
                <a:lnTo>
                  <a:pt x="493" y="975"/>
                </a:lnTo>
                <a:cubicBezTo>
                  <a:pt x="493" y="975"/>
                  <a:pt x="492" y="975"/>
                  <a:pt x="491" y="975"/>
                </a:cubicBezTo>
                <a:lnTo>
                  <a:pt x="461" y="967"/>
                </a:lnTo>
                <a:cubicBezTo>
                  <a:pt x="461" y="967"/>
                  <a:pt x="460" y="967"/>
                  <a:pt x="459" y="966"/>
                </a:cubicBezTo>
                <a:lnTo>
                  <a:pt x="413" y="934"/>
                </a:lnTo>
                <a:cubicBezTo>
                  <a:pt x="412" y="934"/>
                  <a:pt x="411" y="933"/>
                  <a:pt x="411" y="932"/>
                </a:cubicBezTo>
                <a:lnTo>
                  <a:pt x="375" y="882"/>
                </a:lnTo>
                <a:lnTo>
                  <a:pt x="386" y="884"/>
                </a:lnTo>
                <a:lnTo>
                  <a:pt x="354" y="904"/>
                </a:lnTo>
                <a:cubicBezTo>
                  <a:pt x="353" y="905"/>
                  <a:pt x="353" y="905"/>
                  <a:pt x="352" y="905"/>
                </a:cubicBezTo>
                <a:lnTo>
                  <a:pt x="319" y="916"/>
                </a:lnTo>
                <a:cubicBezTo>
                  <a:pt x="318" y="916"/>
                  <a:pt x="318" y="916"/>
                  <a:pt x="317" y="916"/>
                </a:cubicBezTo>
                <a:lnTo>
                  <a:pt x="283" y="918"/>
                </a:lnTo>
                <a:cubicBezTo>
                  <a:pt x="282" y="918"/>
                  <a:pt x="282" y="918"/>
                  <a:pt x="281" y="918"/>
                </a:cubicBezTo>
                <a:lnTo>
                  <a:pt x="248" y="912"/>
                </a:lnTo>
                <a:cubicBezTo>
                  <a:pt x="247" y="912"/>
                  <a:pt x="247" y="912"/>
                  <a:pt x="246" y="912"/>
                </a:cubicBezTo>
                <a:lnTo>
                  <a:pt x="214" y="897"/>
                </a:lnTo>
                <a:cubicBezTo>
                  <a:pt x="214" y="896"/>
                  <a:pt x="213" y="896"/>
                  <a:pt x="212" y="896"/>
                </a:cubicBezTo>
                <a:lnTo>
                  <a:pt x="183" y="873"/>
                </a:lnTo>
                <a:cubicBezTo>
                  <a:pt x="183" y="872"/>
                  <a:pt x="183" y="872"/>
                  <a:pt x="182" y="872"/>
                </a:cubicBezTo>
                <a:lnTo>
                  <a:pt x="156" y="841"/>
                </a:lnTo>
                <a:cubicBezTo>
                  <a:pt x="156" y="840"/>
                  <a:pt x="156" y="840"/>
                  <a:pt x="155" y="839"/>
                </a:cubicBezTo>
                <a:lnTo>
                  <a:pt x="134" y="801"/>
                </a:lnTo>
                <a:cubicBezTo>
                  <a:pt x="134" y="801"/>
                  <a:pt x="134" y="800"/>
                  <a:pt x="134" y="799"/>
                </a:cubicBezTo>
                <a:lnTo>
                  <a:pt x="133" y="795"/>
                </a:lnTo>
                <a:lnTo>
                  <a:pt x="140" y="801"/>
                </a:lnTo>
                <a:lnTo>
                  <a:pt x="101" y="797"/>
                </a:lnTo>
                <a:cubicBezTo>
                  <a:pt x="99" y="797"/>
                  <a:pt x="98" y="797"/>
                  <a:pt x="97" y="796"/>
                </a:cubicBezTo>
                <a:lnTo>
                  <a:pt x="63" y="772"/>
                </a:lnTo>
                <a:cubicBezTo>
                  <a:pt x="62" y="771"/>
                  <a:pt x="61" y="771"/>
                  <a:pt x="61" y="770"/>
                </a:cubicBezTo>
                <a:lnTo>
                  <a:pt x="37" y="732"/>
                </a:lnTo>
                <a:cubicBezTo>
                  <a:pt x="36" y="731"/>
                  <a:pt x="36" y="730"/>
                  <a:pt x="36" y="729"/>
                </a:cubicBezTo>
                <a:lnTo>
                  <a:pt x="23" y="679"/>
                </a:lnTo>
                <a:cubicBezTo>
                  <a:pt x="22" y="679"/>
                  <a:pt x="22" y="678"/>
                  <a:pt x="22" y="677"/>
                </a:cubicBezTo>
                <a:lnTo>
                  <a:pt x="26" y="621"/>
                </a:lnTo>
                <a:cubicBezTo>
                  <a:pt x="27" y="620"/>
                  <a:pt x="27" y="619"/>
                  <a:pt x="27" y="618"/>
                </a:cubicBezTo>
                <a:lnTo>
                  <a:pt x="49" y="569"/>
                </a:lnTo>
                <a:lnTo>
                  <a:pt x="50" y="578"/>
                </a:lnTo>
                <a:lnTo>
                  <a:pt x="21" y="543"/>
                </a:lnTo>
                <a:cubicBezTo>
                  <a:pt x="21" y="542"/>
                  <a:pt x="20" y="541"/>
                  <a:pt x="20" y="540"/>
                </a:cubicBezTo>
                <a:lnTo>
                  <a:pt x="4" y="494"/>
                </a:lnTo>
                <a:cubicBezTo>
                  <a:pt x="4" y="493"/>
                  <a:pt x="4" y="493"/>
                  <a:pt x="3" y="492"/>
                </a:cubicBezTo>
                <a:lnTo>
                  <a:pt x="0" y="442"/>
                </a:lnTo>
                <a:cubicBezTo>
                  <a:pt x="0" y="441"/>
                  <a:pt x="1" y="440"/>
                  <a:pt x="1" y="439"/>
                </a:cubicBezTo>
                <a:lnTo>
                  <a:pt x="14" y="389"/>
                </a:lnTo>
                <a:cubicBezTo>
                  <a:pt x="14" y="388"/>
                  <a:pt x="14" y="388"/>
                  <a:pt x="15" y="387"/>
                </a:cubicBezTo>
                <a:lnTo>
                  <a:pt x="47" y="343"/>
                </a:lnTo>
                <a:cubicBezTo>
                  <a:pt x="48" y="342"/>
                  <a:pt x="48" y="341"/>
                  <a:pt x="49" y="341"/>
                </a:cubicBezTo>
                <a:lnTo>
                  <a:pt x="69" y="328"/>
                </a:lnTo>
                <a:cubicBezTo>
                  <a:pt x="70" y="327"/>
                  <a:pt x="70" y="327"/>
                  <a:pt x="71" y="327"/>
                </a:cubicBezTo>
                <a:lnTo>
                  <a:pt x="94" y="320"/>
                </a:lnTo>
                <a:lnTo>
                  <a:pt x="89" y="325"/>
                </a:lnTo>
                <a:lnTo>
                  <a:pt x="90" y="322"/>
                </a:lnTo>
                <a:close/>
                <a:moveTo>
                  <a:pt x="104" y="330"/>
                </a:moveTo>
                <a:cubicBezTo>
                  <a:pt x="103" y="332"/>
                  <a:pt x="101" y="334"/>
                  <a:pt x="99" y="335"/>
                </a:cubicBezTo>
                <a:lnTo>
                  <a:pt x="76" y="342"/>
                </a:lnTo>
                <a:lnTo>
                  <a:pt x="78" y="341"/>
                </a:lnTo>
                <a:lnTo>
                  <a:pt x="58" y="354"/>
                </a:lnTo>
                <a:lnTo>
                  <a:pt x="60" y="352"/>
                </a:lnTo>
                <a:lnTo>
                  <a:pt x="28" y="396"/>
                </a:lnTo>
                <a:lnTo>
                  <a:pt x="29" y="393"/>
                </a:lnTo>
                <a:lnTo>
                  <a:pt x="16" y="443"/>
                </a:lnTo>
                <a:lnTo>
                  <a:pt x="16" y="441"/>
                </a:lnTo>
                <a:lnTo>
                  <a:pt x="19" y="491"/>
                </a:lnTo>
                <a:lnTo>
                  <a:pt x="19" y="489"/>
                </a:lnTo>
                <a:lnTo>
                  <a:pt x="35" y="535"/>
                </a:lnTo>
                <a:lnTo>
                  <a:pt x="34" y="532"/>
                </a:lnTo>
                <a:lnTo>
                  <a:pt x="63" y="567"/>
                </a:lnTo>
                <a:cubicBezTo>
                  <a:pt x="65" y="570"/>
                  <a:pt x="65" y="573"/>
                  <a:pt x="64" y="576"/>
                </a:cubicBezTo>
                <a:lnTo>
                  <a:pt x="42" y="625"/>
                </a:lnTo>
                <a:lnTo>
                  <a:pt x="42" y="622"/>
                </a:lnTo>
                <a:lnTo>
                  <a:pt x="38" y="678"/>
                </a:lnTo>
                <a:lnTo>
                  <a:pt x="38" y="675"/>
                </a:lnTo>
                <a:lnTo>
                  <a:pt x="51" y="725"/>
                </a:lnTo>
                <a:lnTo>
                  <a:pt x="50" y="723"/>
                </a:lnTo>
                <a:lnTo>
                  <a:pt x="74" y="761"/>
                </a:lnTo>
                <a:lnTo>
                  <a:pt x="72" y="759"/>
                </a:lnTo>
                <a:lnTo>
                  <a:pt x="106" y="783"/>
                </a:lnTo>
                <a:lnTo>
                  <a:pt x="102" y="781"/>
                </a:lnTo>
                <a:lnTo>
                  <a:pt x="141" y="785"/>
                </a:lnTo>
                <a:cubicBezTo>
                  <a:pt x="145" y="786"/>
                  <a:pt x="147" y="788"/>
                  <a:pt x="148" y="792"/>
                </a:cubicBezTo>
                <a:lnTo>
                  <a:pt x="149" y="796"/>
                </a:lnTo>
                <a:lnTo>
                  <a:pt x="148" y="794"/>
                </a:lnTo>
                <a:lnTo>
                  <a:pt x="169" y="832"/>
                </a:lnTo>
                <a:lnTo>
                  <a:pt x="169" y="830"/>
                </a:lnTo>
                <a:lnTo>
                  <a:pt x="195" y="861"/>
                </a:lnTo>
                <a:lnTo>
                  <a:pt x="193" y="860"/>
                </a:lnTo>
                <a:lnTo>
                  <a:pt x="222" y="883"/>
                </a:lnTo>
                <a:lnTo>
                  <a:pt x="221" y="882"/>
                </a:lnTo>
                <a:lnTo>
                  <a:pt x="253" y="897"/>
                </a:lnTo>
                <a:lnTo>
                  <a:pt x="251" y="897"/>
                </a:lnTo>
                <a:lnTo>
                  <a:pt x="284" y="903"/>
                </a:lnTo>
                <a:lnTo>
                  <a:pt x="282" y="902"/>
                </a:lnTo>
                <a:lnTo>
                  <a:pt x="316" y="900"/>
                </a:lnTo>
                <a:lnTo>
                  <a:pt x="314" y="901"/>
                </a:lnTo>
                <a:lnTo>
                  <a:pt x="347" y="890"/>
                </a:lnTo>
                <a:lnTo>
                  <a:pt x="345" y="891"/>
                </a:lnTo>
                <a:lnTo>
                  <a:pt x="377" y="871"/>
                </a:lnTo>
                <a:cubicBezTo>
                  <a:pt x="381" y="868"/>
                  <a:pt x="386" y="869"/>
                  <a:pt x="388" y="873"/>
                </a:cubicBezTo>
                <a:lnTo>
                  <a:pt x="424" y="923"/>
                </a:lnTo>
                <a:lnTo>
                  <a:pt x="422" y="921"/>
                </a:lnTo>
                <a:lnTo>
                  <a:pt x="468" y="953"/>
                </a:lnTo>
                <a:lnTo>
                  <a:pt x="466" y="952"/>
                </a:lnTo>
                <a:lnTo>
                  <a:pt x="496" y="960"/>
                </a:lnTo>
                <a:lnTo>
                  <a:pt x="493" y="959"/>
                </a:lnTo>
                <a:lnTo>
                  <a:pt x="524" y="959"/>
                </a:lnTo>
                <a:lnTo>
                  <a:pt x="522" y="960"/>
                </a:lnTo>
                <a:lnTo>
                  <a:pt x="550" y="952"/>
                </a:lnTo>
                <a:lnTo>
                  <a:pt x="549" y="952"/>
                </a:lnTo>
                <a:lnTo>
                  <a:pt x="577" y="937"/>
                </a:lnTo>
                <a:lnTo>
                  <a:pt x="575" y="939"/>
                </a:lnTo>
                <a:lnTo>
                  <a:pt x="599" y="917"/>
                </a:lnTo>
                <a:lnTo>
                  <a:pt x="598" y="918"/>
                </a:lnTo>
                <a:lnTo>
                  <a:pt x="619" y="890"/>
                </a:lnTo>
                <a:lnTo>
                  <a:pt x="618" y="891"/>
                </a:lnTo>
                <a:lnTo>
                  <a:pt x="647" y="820"/>
                </a:lnTo>
                <a:cubicBezTo>
                  <a:pt x="648" y="818"/>
                  <a:pt x="650" y="817"/>
                  <a:pt x="652" y="816"/>
                </a:cubicBezTo>
                <a:cubicBezTo>
                  <a:pt x="654" y="815"/>
                  <a:pt x="656" y="815"/>
                  <a:pt x="658" y="817"/>
                </a:cubicBezTo>
                <a:lnTo>
                  <a:pt x="691" y="836"/>
                </a:lnTo>
                <a:lnTo>
                  <a:pt x="689" y="835"/>
                </a:lnTo>
                <a:lnTo>
                  <a:pt x="724" y="842"/>
                </a:lnTo>
                <a:lnTo>
                  <a:pt x="722" y="842"/>
                </a:lnTo>
                <a:lnTo>
                  <a:pt x="748" y="839"/>
                </a:lnTo>
                <a:lnTo>
                  <a:pt x="745" y="839"/>
                </a:lnTo>
                <a:lnTo>
                  <a:pt x="770" y="829"/>
                </a:lnTo>
                <a:lnTo>
                  <a:pt x="768" y="830"/>
                </a:lnTo>
                <a:lnTo>
                  <a:pt x="810" y="793"/>
                </a:lnTo>
                <a:lnTo>
                  <a:pt x="808" y="796"/>
                </a:lnTo>
                <a:lnTo>
                  <a:pt x="836" y="741"/>
                </a:lnTo>
                <a:lnTo>
                  <a:pt x="836" y="743"/>
                </a:lnTo>
                <a:lnTo>
                  <a:pt x="847" y="675"/>
                </a:lnTo>
                <a:cubicBezTo>
                  <a:pt x="847" y="672"/>
                  <a:pt x="849" y="670"/>
                  <a:pt x="852" y="669"/>
                </a:cubicBezTo>
                <a:lnTo>
                  <a:pt x="889" y="655"/>
                </a:lnTo>
                <a:lnTo>
                  <a:pt x="886" y="656"/>
                </a:lnTo>
                <a:lnTo>
                  <a:pt x="920" y="629"/>
                </a:lnTo>
                <a:lnTo>
                  <a:pt x="919" y="631"/>
                </a:lnTo>
                <a:lnTo>
                  <a:pt x="959" y="570"/>
                </a:lnTo>
                <a:lnTo>
                  <a:pt x="958" y="572"/>
                </a:lnTo>
                <a:lnTo>
                  <a:pt x="977" y="497"/>
                </a:lnTo>
                <a:lnTo>
                  <a:pt x="976" y="500"/>
                </a:lnTo>
                <a:lnTo>
                  <a:pt x="972" y="422"/>
                </a:lnTo>
                <a:lnTo>
                  <a:pt x="973" y="424"/>
                </a:lnTo>
                <a:lnTo>
                  <a:pt x="962" y="386"/>
                </a:lnTo>
                <a:lnTo>
                  <a:pt x="962" y="387"/>
                </a:lnTo>
                <a:lnTo>
                  <a:pt x="946" y="352"/>
                </a:lnTo>
                <a:cubicBezTo>
                  <a:pt x="945" y="350"/>
                  <a:pt x="945" y="348"/>
                  <a:pt x="946" y="346"/>
                </a:cubicBezTo>
                <a:lnTo>
                  <a:pt x="952" y="325"/>
                </a:lnTo>
                <a:lnTo>
                  <a:pt x="951" y="327"/>
                </a:lnTo>
                <a:lnTo>
                  <a:pt x="954" y="263"/>
                </a:lnTo>
                <a:lnTo>
                  <a:pt x="955" y="265"/>
                </a:lnTo>
                <a:lnTo>
                  <a:pt x="940" y="206"/>
                </a:lnTo>
                <a:lnTo>
                  <a:pt x="941" y="209"/>
                </a:lnTo>
                <a:lnTo>
                  <a:pt x="911" y="162"/>
                </a:lnTo>
                <a:lnTo>
                  <a:pt x="912" y="164"/>
                </a:lnTo>
                <a:lnTo>
                  <a:pt x="892" y="147"/>
                </a:lnTo>
                <a:lnTo>
                  <a:pt x="894" y="148"/>
                </a:lnTo>
                <a:lnTo>
                  <a:pt x="871" y="136"/>
                </a:lnTo>
                <a:cubicBezTo>
                  <a:pt x="869" y="135"/>
                  <a:pt x="867" y="133"/>
                  <a:pt x="867" y="130"/>
                </a:cubicBezTo>
                <a:lnTo>
                  <a:pt x="855" y="83"/>
                </a:lnTo>
                <a:lnTo>
                  <a:pt x="856" y="86"/>
                </a:lnTo>
                <a:lnTo>
                  <a:pt x="831" y="48"/>
                </a:lnTo>
                <a:lnTo>
                  <a:pt x="833" y="50"/>
                </a:lnTo>
                <a:lnTo>
                  <a:pt x="795" y="22"/>
                </a:lnTo>
                <a:lnTo>
                  <a:pt x="798" y="23"/>
                </a:lnTo>
                <a:lnTo>
                  <a:pt x="756" y="16"/>
                </a:lnTo>
                <a:lnTo>
                  <a:pt x="760" y="16"/>
                </a:lnTo>
                <a:lnTo>
                  <a:pt x="720" y="32"/>
                </a:lnTo>
                <a:lnTo>
                  <a:pt x="723" y="30"/>
                </a:lnTo>
                <a:lnTo>
                  <a:pt x="688" y="66"/>
                </a:lnTo>
                <a:cubicBezTo>
                  <a:pt x="687" y="68"/>
                  <a:pt x="684" y="69"/>
                  <a:pt x="682" y="68"/>
                </a:cubicBezTo>
                <a:cubicBezTo>
                  <a:pt x="680" y="68"/>
                  <a:pt x="678" y="67"/>
                  <a:pt x="676" y="66"/>
                </a:cubicBezTo>
                <a:lnTo>
                  <a:pt x="642" y="27"/>
                </a:lnTo>
                <a:lnTo>
                  <a:pt x="646" y="29"/>
                </a:lnTo>
                <a:lnTo>
                  <a:pt x="608" y="16"/>
                </a:lnTo>
                <a:lnTo>
                  <a:pt x="612" y="16"/>
                </a:lnTo>
                <a:lnTo>
                  <a:pt x="575" y="22"/>
                </a:lnTo>
                <a:lnTo>
                  <a:pt x="578" y="21"/>
                </a:lnTo>
                <a:lnTo>
                  <a:pt x="545" y="46"/>
                </a:lnTo>
                <a:lnTo>
                  <a:pt x="547" y="43"/>
                </a:lnTo>
                <a:lnTo>
                  <a:pt x="523" y="85"/>
                </a:lnTo>
                <a:cubicBezTo>
                  <a:pt x="522" y="88"/>
                  <a:pt x="520" y="89"/>
                  <a:pt x="518" y="89"/>
                </a:cubicBezTo>
                <a:cubicBezTo>
                  <a:pt x="515" y="90"/>
                  <a:pt x="513" y="89"/>
                  <a:pt x="511" y="87"/>
                </a:cubicBezTo>
                <a:lnTo>
                  <a:pt x="483" y="59"/>
                </a:lnTo>
                <a:lnTo>
                  <a:pt x="485" y="61"/>
                </a:lnTo>
                <a:lnTo>
                  <a:pt x="462" y="49"/>
                </a:lnTo>
                <a:lnTo>
                  <a:pt x="463" y="49"/>
                </a:lnTo>
                <a:lnTo>
                  <a:pt x="440" y="43"/>
                </a:lnTo>
                <a:lnTo>
                  <a:pt x="442" y="43"/>
                </a:lnTo>
                <a:lnTo>
                  <a:pt x="419" y="43"/>
                </a:lnTo>
                <a:lnTo>
                  <a:pt x="421" y="43"/>
                </a:lnTo>
                <a:lnTo>
                  <a:pt x="398" y="49"/>
                </a:lnTo>
                <a:lnTo>
                  <a:pt x="401" y="48"/>
                </a:lnTo>
                <a:lnTo>
                  <a:pt x="360" y="77"/>
                </a:lnTo>
                <a:lnTo>
                  <a:pt x="362" y="75"/>
                </a:lnTo>
                <a:lnTo>
                  <a:pt x="332" y="125"/>
                </a:lnTo>
                <a:cubicBezTo>
                  <a:pt x="330" y="128"/>
                  <a:pt x="326" y="130"/>
                  <a:pt x="322" y="128"/>
                </a:cubicBezTo>
                <a:lnTo>
                  <a:pt x="275" y="104"/>
                </a:lnTo>
                <a:lnTo>
                  <a:pt x="278" y="104"/>
                </a:lnTo>
                <a:lnTo>
                  <a:pt x="227" y="102"/>
                </a:lnTo>
                <a:lnTo>
                  <a:pt x="230" y="102"/>
                </a:lnTo>
                <a:lnTo>
                  <a:pt x="200" y="112"/>
                </a:lnTo>
                <a:lnTo>
                  <a:pt x="202" y="111"/>
                </a:lnTo>
                <a:lnTo>
                  <a:pt x="175" y="128"/>
                </a:lnTo>
                <a:lnTo>
                  <a:pt x="176" y="127"/>
                </a:lnTo>
                <a:lnTo>
                  <a:pt x="152" y="150"/>
                </a:lnTo>
                <a:lnTo>
                  <a:pt x="153" y="149"/>
                </a:lnTo>
                <a:lnTo>
                  <a:pt x="133" y="178"/>
                </a:lnTo>
                <a:lnTo>
                  <a:pt x="134" y="176"/>
                </a:lnTo>
                <a:lnTo>
                  <a:pt x="109" y="246"/>
                </a:lnTo>
                <a:lnTo>
                  <a:pt x="109" y="244"/>
                </a:lnTo>
                <a:lnTo>
                  <a:pt x="104" y="284"/>
                </a:lnTo>
                <a:lnTo>
                  <a:pt x="104" y="283"/>
                </a:lnTo>
                <a:lnTo>
                  <a:pt x="105" y="324"/>
                </a:lnTo>
                <a:cubicBezTo>
                  <a:pt x="105" y="325"/>
                  <a:pt x="105" y="326"/>
                  <a:pt x="105" y="327"/>
                </a:cubicBezTo>
                <a:lnTo>
                  <a:pt x="104" y="33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0" name="Freeform 116"/>
          <p:cNvSpPr>
            <a:spLocks noEditPoints="1"/>
          </p:cNvSpPr>
          <p:nvPr/>
        </p:nvSpPr>
        <p:spPr bwMode="auto">
          <a:xfrm>
            <a:off x="425698" y="4999038"/>
            <a:ext cx="458787" cy="417513"/>
          </a:xfrm>
          <a:custGeom>
            <a:avLst/>
            <a:gdLst/>
            <a:ahLst/>
            <a:cxnLst>
              <a:cxn ang="0">
                <a:pos x="31" y="538"/>
              </a:cxn>
              <a:cxn ang="0">
                <a:pos x="0" y="523"/>
              </a:cxn>
              <a:cxn ang="0">
                <a:pos x="35" y="523"/>
              </a:cxn>
              <a:cxn ang="0">
                <a:pos x="61" y="525"/>
              </a:cxn>
              <a:cxn ang="0">
                <a:pos x="114" y="735"/>
              </a:cxn>
              <a:cxn ang="0">
                <a:pos x="84" y="728"/>
              </a:cxn>
              <a:cxn ang="0">
                <a:pos x="114" y="735"/>
              </a:cxn>
              <a:cxn ang="0">
                <a:pos x="305" y="784"/>
              </a:cxn>
              <a:cxn ang="0">
                <a:pos x="335" y="818"/>
              </a:cxn>
              <a:cxn ang="0">
                <a:pos x="614" y="726"/>
              </a:cxn>
              <a:cxn ang="0">
                <a:pos x="593" y="765"/>
              </a:cxn>
              <a:cxn ang="0">
                <a:pos x="614" y="726"/>
              </a:cxn>
              <a:cxn ang="0">
                <a:pos x="762" y="485"/>
              </a:cxn>
              <a:cxn ang="0">
                <a:pos x="786" y="523"/>
              </a:cxn>
              <a:cxn ang="0">
                <a:pos x="802" y="569"/>
              </a:cxn>
              <a:cxn ang="0">
                <a:pos x="807" y="620"/>
              </a:cxn>
              <a:cxn ang="0">
                <a:pos x="787" y="572"/>
              </a:cxn>
              <a:cxn ang="0">
                <a:pos x="772" y="530"/>
              </a:cxn>
              <a:cxn ang="0">
                <a:pos x="750" y="495"/>
              </a:cxn>
              <a:cxn ang="0">
                <a:pos x="721" y="468"/>
              </a:cxn>
              <a:cxn ang="0">
                <a:pos x="906" y="297"/>
              </a:cxn>
              <a:cxn ang="0">
                <a:pos x="859" y="349"/>
              </a:cxn>
              <a:cxn ang="0">
                <a:pos x="906" y="297"/>
              </a:cxn>
              <a:cxn ang="0">
                <a:pos x="830" y="100"/>
              </a:cxn>
              <a:cxn ang="0">
                <a:pos x="812" y="73"/>
              </a:cxn>
              <a:cxn ang="0">
                <a:pos x="604" y="36"/>
              </a:cxn>
              <a:cxn ang="0">
                <a:pos x="636" y="7"/>
              </a:cxn>
              <a:cxn ang="0">
                <a:pos x="604" y="36"/>
              </a:cxn>
              <a:cxn ang="0">
                <a:pos x="456" y="23"/>
              </a:cxn>
              <a:cxn ang="0">
                <a:pos x="463" y="58"/>
              </a:cxn>
              <a:cxn ang="0">
                <a:pos x="277" y="62"/>
              </a:cxn>
              <a:cxn ang="0">
                <a:pos x="295" y="103"/>
              </a:cxn>
              <a:cxn ang="0">
                <a:pos x="277" y="62"/>
              </a:cxn>
              <a:cxn ang="0">
                <a:pos x="36" y="273"/>
              </a:cxn>
              <a:cxn ang="0">
                <a:pos x="56" y="301"/>
              </a:cxn>
            </a:cxnLst>
            <a:rect l="0" t="0" r="r" b="b"/>
            <a:pathLst>
              <a:path w="906" h="823">
                <a:moveTo>
                  <a:pt x="60" y="541"/>
                </a:moveTo>
                <a:lnTo>
                  <a:pt x="31" y="538"/>
                </a:lnTo>
                <a:cubicBezTo>
                  <a:pt x="30" y="538"/>
                  <a:pt x="29" y="538"/>
                  <a:pt x="28" y="538"/>
                </a:cubicBezTo>
                <a:lnTo>
                  <a:pt x="0" y="523"/>
                </a:lnTo>
                <a:lnTo>
                  <a:pt x="7" y="508"/>
                </a:lnTo>
                <a:lnTo>
                  <a:pt x="35" y="523"/>
                </a:lnTo>
                <a:lnTo>
                  <a:pt x="32" y="522"/>
                </a:lnTo>
                <a:lnTo>
                  <a:pt x="61" y="525"/>
                </a:lnTo>
                <a:lnTo>
                  <a:pt x="60" y="541"/>
                </a:lnTo>
                <a:close/>
                <a:moveTo>
                  <a:pt x="114" y="735"/>
                </a:moveTo>
                <a:lnTo>
                  <a:pt x="89" y="743"/>
                </a:lnTo>
                <a:lnTo>
                  <a:pt x="84" y="728"/>
                </a:lnTo>
                <a:lnTo>
                  <a:pt x="109" y="720"/>
                </a:lnTo>
                <a:lnTo>
                  <a:pt x="114" y="735"/>
                </a:lnTo>
                <a:close/>
                <a:moveTo>
                  <a:pt x="320" y="823"/>
                </a:moveTo>
                <a:lnTo>
                  <a:pt x="305" y="784"/>
                </a:lnTo>
                <a:lnTo>
                  <a:pt x="320" y="779"/>
                </a:lnTo>
                <a:lnTo>
                  <a:pt x="335" y="818"/>
                </a:lnTo>
                <a:lnTo>
                  <a:pt x="320" y="823"/>
                </a:lnTo>
                <a:close/>
                <a:moveTo>
                  <a:pt x="614" y="726"/>
                </a:moveTo>
                <a:lnTo>
                  <a:pt x="608" y="768"/>
                </a:lnTo>
                <a:lnTo>
                  <a:pt x="593" y="765"/>
                </a:lnTo>
                <a:lnTo>
                  <a:pt x="599" y="723"/>
                </a:lnTo>
                <a:lnTo>
                  <a:pt x="614" y="726"/>
                </a:lnTo>
                <a:close/>
                <a:moveTo>
                  <a:pt x="732" y="457"/>
                </a:moveTo>
                <a:lnTo>
                  <a:pt x="762" y="485"/>
                </a:lnTo>
                <a:cubicBezTo>
                  <a:pt x="762" y="485"/>
                  <a:pt x="763" y="486"/>
                  <a:pt x="763" y="486"/>
                </a:cubicBezTo>
                <a:lnTo>
                  <a:pt x="786" y="523"/>
                </a:lnTo>
                <a:cubicBezTo>
                  <a:pt x="787" y="524"/>
                  <a:pt x="787" y="524"/>
                  <a:pt x="787" y="525"/>
                </a:cubicBezTo>
                <a:lnTo>
                  <a:pt x="802" y="569"/>
                </a:lnTo>
                <a:cubicBezTo>
                  <a:pt x="802" y="569"/>
                  <a:pt x="802" y="570"/>
                  <a:pt x="802" y="571"/>
                </a:cubicBezTo>
                <a:lnTo>
                  <a:pt x="807" y="620"/>
                </a:lnTo>
                <a:lnTo>
                  <a:pt x="792" y="621"/>
                </a:lnTo>
                <a:lnTo>
                  <a:pt x="787" y="572"/>
                </a:lnTo>
                <a:lnTo>
                  <a:pt x="787" y="574"/>
                </a:lnTo>
                <a:lnTo>
                  <a:pt x="772" y="530"/>
                </a:lnTo>
                <a:lnTo>
                  <a:pt x="773" y="532"/>
                </a:lnTo>
                <a:lnTo>
                  <a:pt x="750" y="495"/>
                </a:lnTo>
                <a:lnTo>
                  <a:pt x="751" y="496"/>
                </a:lnTo>
                <a:lnTo>
                  <a:pt x="721" y="468"/>
                </a:lnTo>
                <a:lnTo>
                  <a:pt x="732" y="457"/>
                </a:lnTo>
                <a:close/>
                <a:moveTo>
                  <a:pt x="906" y="297"/>
                </a:moveTo>
                <a:lnTo>
                  <a:pt x="873" y="356"/>
                </a:lnTo>
                <a:lnTo>
                  <a:pt x="859" y="349"/>
                </a:lnTo>
                <a:lnTo>
                  <a:pt x="892" y="290"/>
                </a:lnTo>
                <a:lnTo>
                  <a:pt x="906" y="297"/>
                </a:lnTo>
                <a:close/>
                <a:moveTo>
                  <a:pt x="828" y="72"/>
                </a:moveTo>
                <a:lnTo>
                  <a:pt x="830" y="100"/>
                </a:lnTo>
                <a:lnTo>
                  <a:pt x="814" y="101"/>
                </a:lnTo>
                <a:lnTo>
                  <a:pt x="812" y="73"/>
                </a:lnTo>
                <a:lnTo>
                  <a:pt x="828" y="72"/>
                </a:lnTo>
                <a:close/>
                <a:moveTo>
                  <a:pt x="604" y="36"/>
                </a:moveTo>
                <a:lnTo>
                  <a:pt x="621" y="0"/>
                </a:lnTo>
                <a:lnTo>
                  <a:pt x="636" y="7"/>
                </a:lnTo>
                <a:lnTo>
                  <a:pt x="619" y="43"/>
                </a:lnTo>
                <a:lnTo>
                  <a:pt x="604" y="36"/>
                </a:lnTo>
                <a:close/>
                <a:moveTo>
                  <a:pt x="448" y="54"/>
                </a:moveTo>
                <a:lnTo>
                  <a:pt x="456" y="23"/>
                </a:lnTo>
                <a:lnTo>
                  <a:pt x="471" y="27"/>
                </a:lnTo>
                <a:lnTo>
                  <a:pt x="463" y="58"/>
                </a:lnTo>
                <a:lnTo>
                  <a:pt x="448" y="54"/>
                </a:lnTo>
                <a:close/>
                <a:moveTo>
                  <a:pt x="277" y="62"/>
                </a:moveTo>
                <a:lnTo>
                  <a:pt x="306" y="92"/>
                </a:lnTo>
                <a:lnTo>
                  <a:pt x="295" y="103"/>
                </a:lnTo>
                <a:lnTo>
                  <a:pt x="266" y="73"/>
                </a:lnTo>
                <a:lnTo>
                  <a:pt x="277" y="62"/>
                </a:lnTo>
                <a:close/>
                <a:moveTo>
                  <a:pt x="41" y="304"/>
                </a:moveTo>
                <a:lnTo>
                  <a:pt x="36" y="273"/>
                </a:lnTo>
                <a:lnTo>
                  <a:pt x="51" y="270"/>
                </a:lnTo>
                <a:lnTo>
                  <a:pt x="56" y="301"/>
                </a:lnTo>
                <a:lnTo>
                  <a:pt x="41" y="30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1" name="Freeform 117"/>
          <p:cNvSpPr>
            <a:spLocks/>
          </p:cNvSpPr>
          <p:nvPr/>
        </p:nvSpPr>
        <p:spPr bwMode="auto">
          <a:xfrm>
            <a:off x="6286748" y="4592638"/>
            <a:ext cx="512762" cy="517525"/>
          </a:xfrm>
          <a:custGeom>
            <a:avLst/>
            <a:gdLst/>
            <a:ahLst/>
            <a:cxnLst>
              <a:cxn ang="0">
                <a:pos x="103" y="340"/>
              </a:cxn>
              <a:cxn ang="0">
                <a:pos x="233" y="106"/>
              </a:cxn>
              <a:cxn ang="0">
                <a:pos x="331" y="133"/>
              </a:cxn>
              <a:cxn ang="0">
                <a:pos x="331" y="133"/>
              </a:cxn>
              <a:cxn ang="0">
                <a:pos x="494" y="65"/>
              </a:cxn>
              <a:cxn ang="0">
                <a:pos x="522" y="93"/>
              </a:cxn>
              <a:cxn ang="0">
                <a:pos x="522" y="93"/>
              </a:cxn>
              <a:cxn ang="0">
                <a:pos x="654" y="33"/>
              </a:cxn>
              <a:cxn ang="0">
                <a:pos x="688" y="72"/>
              </a:cxn>
              <a:cxn ang="0">
                <a:pos x="688" y="72"/>
              </a:cxn>
              <a:cxn ang="0">
                <a:pos x="843" y="54"/>
              </a:cxn>
              <a:cxn ang="0">
                <a:pos x="880" y="141"/>
              </a:cxn>
              <a:cxn ang="0">
                <a:pos x="880" y="141"/>
              </a:cxn>
              <a:cxn ang="0">
                <a:pos x="965" y="343"/>
              </a:cxn>
              <a:cxn ang="0">
                <a:pos x="959" y="365"/>
              </a:cxn>
              <a:cxn ang="0">
                <a:pos x="959" y="365"/>
              </a:cxn>
              <a:cxn ang="0">
                <a:pos x="931" y="657"/>
              </a:cxn>
              <a:cxn ang="0">
                <a:pos x="860" y="698"/>
              </a:cxn>
              <a:cxn ang="0">
                <a:pos x="860" y="698"/>
              </a:cxn>
              <a:cxn ang="0">
                <a:pos x="728" y="874"/>
              </a:cxn>
              <a:cxn ang="0">
                <a:pos x="660" y="847"/>
              </a:cxn>
              <a:cxn ang="0">
                <a:pos x="660" y="847"/>
              </a:cxn>
              <a:cxn ang="0">
                <a:pos x="469" y="986"/>
              </a:cxn>
              <a:cxn ang="0">
                <a:pos x="387" y="903"/>
              </a:cxn>
              <a:cxn ang="0">
                <a:pos x="387" y="903"/>
              </a:cxn>
              <a:cxn ang="0">
                <a:pos x="147" y="821"/>
              </a:cxn>
              <a:cxn ang="0">
                <a:pos x="146" y="817"/>
              </a:cxn>
              <a:cxn ang="0">
                <a:pos x="146" y="817"/>
              </a:cxn>
              <a:cxn ang="0">
                <a:pos x="36" y="700"/>
              </a:cxn>
              <a:cxn ang="0">
                <a:pos x="62" y="593"/>
              </a:cxn>
              <a:cxn ang="0">
                <a:pos x="62" y="593"/>
              </a:cxn>
              <a:cxn ang="0">
                <a:pos x="27" y="409"/>
              </a:cxn>
              <a:cxn ang="0">
                <a:pos x="102" y="343"/>
              </a:cxn>
              <a:cxn ang="0">
                <a:pos x="103" y="340"/>
              </a:cxn>
            </a:cxnLst>
            <a:rect l="0" t="0" r="r" b="b"/>
            <a:pathLst>
              <a:path w="1011" h="1019">
                <a:moveTo>
                  <a:pt x="103" y="340"/>
                </a:moveTo>
                <a:cubicBezTo>
                  <a:pt x="91" y="227"/>
                  <a:pt x="150" y="122"/>
                  <a:pt x="233" y="106"/>
                </a:cubicBezTo>
                <a:cubicBezTo>
                  <a:pt x="267" y="100"/>
                  <a:pt x="301" y="110"/>
                  <a:pt x="331" y="133"/>
                </a:cubicBezTo>
                <a:lnTo>
                  <a:pt x="331" y="133"/>
                </a:lnTo>
                <a:cubicBezTo>
                  <a:pt x="362" y="53"/>
                  <a:pt x="435" y="22"/>
                  <a:pt x="494" y="65"/>
                </a:cubicBezTo>
                <a:cubicBezTo>
                  <a:pt x="504" y="72"/>
                  <a:pt x="514" y="82"/>
                  <a:pt x="522" y="93"/>
                </a:cubicBezTo>
                <a:lnTo>
                  <a:pt x="522" y="93"/>
                </a:lnTo>
                <a:cubicBezTo>
                  <a:pt x="546" y="27"/>
                  <a:pt x="605" y="0"/>
                  <a:pt x="654" y="33"/>
                </a:cubicBezTo>
                <a:cubicBezTo>
                  <a:pt x="668" y="42"/>
                  <a:pt x="679" y="55"/>
                  <a:pt x="688" y="72"/>
                </a:cubicBezTo>
                <a:lnTo>
                  <a:pt x="688" y="72"/>
                </a:lnTo>
                <a:cubicBezTo>
                  <a:pt x="728" y="9"/>
                  <a:pt x="797" y="1"/>
                  <a:pt x="843" y="54"/>
                </a:cubicBezTo>
                <a:cubicBezTo>
                  <a:pt x="863" y="77"/>
                  <a:pt x="876" y="107"/>
                  <a:pt x="880" y="141"/>
                </a:cubicBezTo>
                <a:lnTo>
                  <a:pt x="880" y="141"/>
                </a:lnTo>
                <a:cubicBezTo>
                  <a:pt x="944" y="165"/>
                  <a:pt x="982" y="256"/>
                  <a:pt x="965" y="343"/>
                </a:cubicBezTo>
                <a:cubicBezTo>
                  <a:pt x="963" y="351"/>
                  <a:pt x="961" y="358"/>
                  <a:pt x="959" y="365"/>
                </a:cubicBezTo>
                <a:lnTo>
                  <a:pt x="959" y="365"/>
                </a:lnTo>
                <a:cubicBezTo>
                  <a:pt x="1011" y="456"/>
                  <a:pt x="998" y="587"/>
                  <a:pt x="931" y="657"/>
                </a:cubicBezTo>
                <a:cubicBezTo>
                  <a:pt x="910" y="679"/>
                  <a:pt x="886" y="693"/>
                  <a:pt x="860" y="698"/>
                </a:cubicBezTo>
                <a:lnTo>
                  <a:pt x="860" y="698"/>
                </a:lnTo>
                <a:cubicBezTo>
                  <a:pt x="859" y="796"/>
                  <a:pt x="800" y="875"/>
                  <a:pt x="728" y="874"/>
                </a:cubicBezTo>
                <a:cubicBezTo>
                  <a:pt x="704" y="874"/>
                  <a:pt x="680" y="865"/>
                  <a:pt x="660" y="847"/>
                </a:cubicBezTo>
                <a:lnTo>
                  <a:pt x="660" y="847"/>
                </a:lnTo>
                <a:cubicBezTo>
                  <a:pt x="635" y="957"/>
                  <a:pt x="550" y="1019"/>
                  <a:pt x="469" y="986"/>
                </a:cubicBezTo>
                <a:cubicBezTo>
                  <a:pt x="436" y="972"/>
                  <a:pt x="406" y="943"/>
                  <a:pt x="387" y="903"/>
                </a:cubicBezTo>
                <a:lnTo>
                  <a:pt x="387" y="903"/>
                </a:lnTo>
                <a:cubicBezTo>
                  <a:pt x="304" y="970"/>
                  <a:pt x="197" y="934"/>
                  <a:pt x="147" y="821"/>
                </a:cubicBezTo>
                <a:cubicBezTo>
                  <a:pt x="147" y="820"/>
                  <a:pt x="146" y="818"/>
                  <a:pt x="146" y="817"/>
                </a:cubicBezTo>
                <a:lnTo>
                  <a:pt x="146" y="817"/>
                </a:lnTo>
                <a:cubicBezTo>
                  <a:pt x="92" y="825"/>
                  <a:pt x="43" y="773"/>
                  <a:pt x="36" y="700"/>
                </a:cubicBezTo>
                <a:cubicBezTo>
                  <a:pt x="33" y="661"/>
                  <a:pt x="42" y="621"/>
                  <a:pt x="62" y="593"/>
                </a:cubicBezTo>
                <a:lnTo>
                  <a:pt x="62" y="593"/>
                </a:lnTo>
                <a:cubicBezTo>
                  <a:pt x="15" y="555"/>
                  <a:pt x="0" y="473"/>
                  <a:pt x="27" y="409"/>
                </a:cubicBezTo>
                <a:cubicBezTo>
                  <a:pt x="43" y="372"/>
                  <a:pt x="71" y="348"/>
                  <a:pt x="102" y="343"/>
                </a:cubicBezTo>
                <a:lnTo>
                  <a:pt x="103" y="340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2" name="Freeform 118"/>
          <p:cNvSpPr>
            <a:spLocks noEditPoints="1"/>
          </p:cNvSpPr>
          <p:nvPr/>
        </p:nvSpPr>
        <p:spPr bwMode="auto">
          <a:xfrm>
            <a:off x="6289923" y="4598988"/>
            <a:ext cx="501650" cy="501650"/>
          </a:xfrm>
          <a:custGeom>
            <a:avLst/>
            <a:gdLst/>
            <a:ahLst/>
            <a:cxnLst>
              <a:cxn ang="0">
                <a:pos x="94" y="245"/>
              </a:cxn>
              <a:cxn ang="0">
                <a:pos x="166" y="116"/>
              </a:cxn>
              <a:cxn ang="0">
                <a:pos x="282" y="91"/>
              </a:cxn>
              <a:cxn ang="0">
                <a:pos x="394" y="35"/>
              </a:cxn>
              <a:cxn ang="0">
                <a:pos x="469" y="34"/>
              </a:cxn>
              <a:cxn ang="0">
                <a:pos x="536" y="34"/>
              </a:cxn>
              <a:cxn ang="0">
                <a:pos x="654" y="17"/>
              </a:cxn>
              <a:cxn ang="0">
                <a:pos x="759" y="2"/>
              </a:cxn>
              <a:cxn ang="0">
                <a:pos x="870" y="81"/>
              </a:cxn>
              <a:cxn ang="0">
                <a:pos x="924" y="155"/>
              </a:cxn>
              <a:cxn ang="0">
                <a:pos x="967" y="335"/>
              </a:cxn>
              <a:cxn ang="0">
                <a:pos x="992" y="508"/>
              </a:cxn>
              <a:cxn ang="0">
                <a:pos x="896" y="680"/>
              </a:cxn>
              <a:cxn ang="0">
                <a:pos x="823" y="816"/>
              </a:cxn>
              <a:cxn ang="0">
                <a:pos x="751" y="868"/>
              </a:cxn>
              <a:cxn ang="0">
                <a:pos x="650" y="843"/>
              </a:cxn>
              <a:cxn ang="0">
                <a:pos x="586" y="965"/>
              </a:cxn>
              <a:cxn ang="0">
                <a:pos x="493" y="991"/>
              </a:cxn>
              <a:cxn ang="0">
                <a:pos x="375" y="897"/>
              </a:cxn>
              <a:cxn ang="0">
                <a:pos x="283" y="933"/>
              </a:cxn>
              <a:cxn ang="0">
                <a:pos x="183" y="887"/>
              </a:cxn>
              <a:cxn ang="0">
                <a:pos x="133" y="808"/>
              </a:cxn>
              <a:cxn ang="0">
                <a:pos x="37" y="744"/>
              </a:cxn>
              <a:cxn ang="0">
                <a:pos x="49" y="579"/>
              </a:cxn>
              <a:cxn ang="0">
                <a:pos x="0" y="449"/>
              </a:cxn>
              <a:cxn ang="0">
                <a:pos x="69" y="333"/>
              </a:cxn>
              <a:cxn ang="0">
                <a:pos x="99" y="340"/>
              </a:cxn>
              <a:cxn ang="0">
                <a:pos x="29" y="400"/>
              </a:cxn>
              <a:cxn ang="0">
                <a:pos x="34" y="541"/>
              </a:cxn>
              <a:cxn ang="0">
                <a:pos x="38" y="687"/>
              </a:cxn>
              <a:cxn ang="0">
                <a:pos x="102" y="794"/>
              </a:cxn>
              <a:cxn ang="0">
                <a:pos x="169" y="844"/>
              </a:cxn>
              <a:cxn ang="0">
                <a:pos x="251" y="912"/>
              </a:cxn>
              <a:cxn ang="0">
                <a:pos x="345" y="906"/>
              </a:cxn>
              <a:cxn ang="0">
                <a:pos x="466" y="968"/>
              </a:cxn>
              <a:cxn ang="0">
                <a:pos x="548" y="969"/>
              </a:cxn>
              <a:cxn ang="0">
                <a:pos x="618" y="907"/>
              </a:cxn>
              <a:cxn ang="0">
                <a:pos x="724" y="856"/>
              </a:cxn>
              <a:cxn ang="0">
                <a:pos x="791" y="828"/>
              </a:cxn>
              <a:cxn ang="0">
                <a:pos x="847" y="686"/>
              </a:cxn>
              <a:cxn ang="0">
                <a:pos x="959" y="580"/>
              </a:cxn>
              <a:cxn ang="0">
                <a:pos x="962" y="394"/>
              </a:cxn>
              <a:cxn ang="0">
                <a:pos x="955" y="269"/>
              </a:cxn>
              <a:cxn ang="0">
                <a:pos x="894" y="150"/>
              </a:cxn>
              <a:cxn ang="0">
                <a:pos x="833" y="50"/>
              </a:cxn>
              <a:cxn ang="0">
                <a:pos x="723" y="30"/>
              </a:cxn>
              <a:cxn ang="0">
                <a:pos x="608" y="16"/>
              </a:cxn>
              <a:cxn ang="0">
                <a:pos x="523" y="86"/>
              </a:cxn>
              <a:cxn ang="0">
                <a:pos x="463" y="49"/>
              </a:cxn>
              <a:cxn ang="0">
                <a:pos x="401" y="49"/>
              </a:cxn>
              <a:cxn ang="0">
                <a:pos x="278" y="106"/>
              </a:cxn>
              <a:cxn ang="0">
                <a:pos x="176" y="128"/>
              </a:cxn>
              <a:cxn ang="0">
                <a:pos x="109" y="248"/>
              </a:cxn>
            </a:cxnLst>
            <a:rect l="0" t="0" r="r" b="b"/>
            <a:pathLst>
              <a:path w="992" h="991">
                <a:moveTo>
                  <a:pt x="90" y="327"/>
                </a:moveTo>
                <a:lnTo>
                  <a:pt x="89" y="330"/>
                </a:lnTo>
                <a:lnTo>
                  <a:pt x="88" y="288"/>
                </a:lnTo>
                <a:cubicBezTo>
                  <a:pt x="88" y="287"/>
                  <a:pt x="88" y="287"/>
                  <a:pt x="89" y="286"/>
                </a:cubicBezTo>
                <a:lnTo>
                  <a:pt x="94" y="246"/>
                </a:lnTo>
                <a:cubicBezTo>
                  <a:pt x="94" y="246"/>
                  <a:pt x="94" y="245"/>
                  <a:pt x="94" y="245"/>
                </a:cubicBezTo>
                <a:lnTo>
                  <a:pt x="119" y="174"/>
                </a:lnTo>
                <a:cubicBezTo>
                  <a:pt x="119" y="173"/>
                  <a:pt x="119" y="173"/>
                  <a:pt x="120" y="172"/>
                </a:cubicBezTo>
                <a:lnTo>
                  <a:pt x="140" y="142"/>
                </a:lnTo>
                <a:cubicBezTo>
                  <a:pt x="140" y="142"/>
                  <a:pt x="140" y="141"/>
                  <a:pt x="141" y="141"/>
                </a:cubicBezTo>
                <a:lnTo>
                  <a:pt x="165" y="117"/>
                </a:lnTo>
                <a:cubicBezTo>
                  <a:pt x="165" y="116"/>
                  <a:pt x="166" y="116"/>
                  <a:pt x="166" y="116"/>
                </a:cubicBezTo>
                <a:lnTo>
                  <a:pt x="193" y="99"/>
                </a:lnTo>
                <a:cubicBezTo>
                  <a:pt x="194" y="98"/>
                  <a:pt x="194" y="98"/>
                  <a:pt x="195" y="98"/>
                </a:cubicBezTo>
                <a:lnTo>
                  <a:pt x="225" y="88"/>
                </a:lnTo>
                <a:cubicBezTo>
                  <a:pt x="226" y="88"/>
                  <a:pt x="227" y="87"/>
                  <a:pt x="228" y="87"/>
                </a:cubicBezTo>
                <a:lnTo>
                  <a:pt x="279" y="90"/>
                </a:lnTo>
                <a:cubicBezTo>
                  <a:pt x="280" y="91"/>
                  <a:pt x="281" y="91"/>
                  <a:pt x="282" y="91"/>
                </a:cubicBezTo>
                <a:lnTo>
                  <a:pt x="329" y="115"/>
                </a:lnTo>
                <a:lnTo>
                  <a:pt x="319" y="118"/>
                </a:lnTo>
                <a:lnTo>
                  <a:pt x="349" y="68"/>
                </a:lnTo>
                <a:cubicBezTo>
                  <a:pt x="349" y="67"/>
                  <a:pt x="350" y="67"/>
                  <a:pt x="351" y="66"/>
                </a:cubicBezTo>
                <a:lnTo>
                  <a:pt x="392" y="36"/>
                </a:lnTo>
                <a:cubicBezTo>
                  <a:pt x="393" y="35"/>
                  <a:pt x="393" y="35"/>
                  <a:pt x="394" y="35"/>
                </a:cubicBezTo>
                <a:lnTo>
                  <a:pt x="417" y="29"/>
                </a:lnTo>
                <a:cubicBezTo>
                  <a:pt x="418" y="29"/>
                  <a:pt x="419" y="28"/>
                  <a:pt x="419" y="28"/>
                </a:cubicBezTo>
                <a:lnTo>
                  <a:pt x="442" y="27"/>
                </a:lnTo>
                <a:cubicBezTo>
                  <a:pt x="443" y="27"/>
                  <a:pt x="444" y="28"/>
                  <a:pt x="444" y="28"/>
                </a:cubicBezTo>
                <a:lnTo>
                  <a:pt x="467" y="34"/>
                </a:lnTo>
                <a:cubicBezTo>
                  <a:pt x="468" y="34"/>
                  <a:pt x="469" y="34"/>
                  <a:pt x="469" y="34"/>
                </a:cubicBezTo>
                <a:lnTo>
                  <a:pt x="492" y="47"/>
                </a:lnTo>
                <a:cubicBezTo>
                  <a:pt x="493" y="48"/>
                  <a:pt x="494" y="48"/>
                  <a:pt x="494" y="49"/>
                </a:cubicBezTo>
                <a:lnTo>
                  <a:pt x="522" y="77"/>
                </a:lnTo>
                <a:lnTo>
                  <a:pt x="510" y="78"/>
                </a:lnTo>
                <a:lnTo>
                  <a:pt x="534" y="36"/>
                </a:lnTo>
                <a:cubicBezTo>
                  <a:pt x="534" y="36"/>
                  <a:pt x="535" y="35"/>
                  <a:pt x="536" y="34"/>
                </a:cubicBezTo>
                <a:lnTo>
                  <a:pt x="569" y="9"/>
                </a:lnTo>
                <a:cubicBezTo>
                  <a:pt x="570" y="8"/>
                  <a:pt x="571" y="8"/>
                  <a:pt x="572" y="8"/>
                </a:cubicBezTo>
                <a:lnTo>
                  <a:pt x="609" y="1"/>
                </a:lnTo>
                <a:cubicBezTo>
                  <a:pt x="610" y="0"/>
                  <a:pt x="612" y="0"/>
                  <a:pt x="613" y="1"/>
                </a:cubicBezTo>
                <a:lnTo>
                  <a:pt x="651" y="15"/>
                </a:lnTo>
                <a:cubicBezTo>
                  <a:pt x="652" y="15"/>
                  <a:pt x="654" y="16"/>
                  <a:pt x="654" y="17"/>
                </a:cubicBezTo>
                <a:lnTo>
                  <a:pt x="689" y="56"/>
                </a:lnTo>
                <a:lnTo>
                  <a:pt x="677" y="56"/>
                </a:lnTo>
                <a:lnTo>
                  <a:pt x="712" y="19"/>
                </a:lnTo>
                <a:cubicBezTo>
                  <a:pt x="712" y="18"/>
                  <a:pt x="714" y="17"/>
                  <a:pt x="715" y="17"/>
                </a:cubicBezTo>
                <a:lnTo>
                  <a:pt x="755" y="2"/>
                </a:lnTo>
                <a:cubicBezTo>
                  <a:pt x="756" y="1"/>
                  <a:pt x="757" y="1"/>
                  <a:pt x="759" y="2"/>
                </a:cubicBezTo>
                <a:lnTo>
                  <a:pt x="801" y="8"/>
                </a:lnTo>
                <a:cubicBezTo>
                  <a:pt x="802" y="8"/>
                  <a:pt x="803" y="8"/>
                  <a:pt x="804" y="9"/>
                </a:cubicBezTo>
                <a:lnTo>
                  <a:pt x="842" y="37"/>
                </a:lnTo>
                <a:cubicBezTo>
                  <a:pt x="843" y="38"/>
                  <a:pt x="844" y="38"/>
                  <a:pt x="844" y="39"/>
                </a:cubicBezTo>
                <a:lnTo>
                  <a:pt x="869" y="78"/>
                </a:lnTo>
                <a:cubicBezTo>
                  <a:pt x="870" y="79"/>
                  <a:pt x="870" y="80"/>
                  <a:pt x="870" y="81"/>
                </a:cubicBezTo>
                <a:lnTo>
                  <a:pt x="882" y="129"/>
                </a:lnTo>
                <a:lnTo>
                  <a:pt x="878" y="123"/>
                </a:lnTo>
                <a:lnTo>
                  <a:pt x="901" y="135"/>
                </a:lnTo>
                <a:cubicBezTo>
                  <a:pt x="902" y="136"/>
                  <a:pt x="902" y="136"/>
                  <a:pt x="903" y="136"/>
                </a:cubicBezTo>
                <a:lnTo>
                  <a:pt x="923" y="153"/>
                </a:lnTo>
                <a:cubicBezTo>
                  <a:pt x="923" y="154"/>
                  <a:pt x="924" y="155"/>
                  <a:pt x="924" y="155"/>
                </a:cubicBezTo>
                <a:lnTo>
                  <a:pt x="954" y="203"/>
                </a:lnTo>
                <a:cubicBezTo>
                  <a:pt x="955" y="204"/>
                  <a:pt x="955" y="205"/>
                  <a:pt x="955" y="206"/>
                </a:cubicBezTo>
                <a:lnTo>
                  <a:pt x="970" y="266"/>
                </a:lnTo>
                <a:cubicBezTo>
                  <a:pt x="970" y="266"/>
                  <a:pt x="970" y="267"/>
                  <a:pt x="970" y="268"/>
                </a:cubicBezTo>
                <a:lnTo>
                  <a:pt x="967" y="333"/>
                </a:lnTo>
                <a:cubicBezTo>
                  <a:pt x="967" y="333"/>
                  <a:pt x="967" y="334"/>
                  <a:pt x="967" y="335"/>
                </a:cubicBezTo>
                <a:lnTo>
                  <a:pt x="961" y="357"/>
                </a:lnTo>
                <a:lnTo>
                  <a:pt x="961" y="351"/>
                </a:lnTo>
                <a:lnTo>
                  <a:pt x="977" y="387"/>
                </a:lnTo>
                <a:lnTo>
                  <a:pt x="988" y="426"/>
                </a:lnTo>
                <a:cubicBezTo>
                  <a:pt x="988" y="427"/>
                  <a:pt x="988" y="427"/>
                  <a:pt x="988" y="428"/>
                </a:cubicBezTo>
                <a:lnTo>
                  <a:pt x="992" y="508"/>
                </a:lnTo>
                <a:cubicBezTo>
                  <a:pt x="992" y="509"/>
                  <a:pt x="992" y="510"/>
                  <a:pt x="992" y="510"/>
                </a:cubicBezTo>
                <a:lnTo>
                  <a:pt x="973" y="586"/>
                </a:lnTo>
                <a:cubicBezTo>
                  <a:pt x="973" y="587"/>
                  <a:pt x="973" y="588"/>
                  <a:pt x="972" y="589"/>
                </a:cubicBezTo>
                <a:lnTo>
                  <a:pt x="932" y="651"/>
                </a:lnTo>
                <a:cubicBezTo>
                  <a:pt x="932" y="652"/>
                  <a:pt x="931" y="652"/>
                  <a:pt x="930" y="653"/>
                </a:cubicBezTo>
                <a:lnTo>
                  <a:pt x="896" y="680"/>
                </a:lnTo>
                <a:cubicBezTo>
                  <a:pt x="896" y="680"/>
                  <a:pt x="895" y="681"/>
                  <a:pt x="894" y="681"/>
                </a:cubicBezTo>
                <a:lnTo>
                  <a:pt x="857" y="695"/>
                </a:lnTo>
                <a:lnTo>
                  <a:pt x="862" y="689"/>
                </a:lnTo>
                <a:lnTo>
                  <a:pt x="851" y="758"/>
                </a:lnTo>
                <a:cubicBezTo>
                  <a:pt x="851" y="759"/>
                  <a:pt x="851" y="759"/>
                  <a:pt x="851" y="760"/>
                </a:cubicBezTo>
                <a:lnTo>
                  <a:pt x="823" y="816"/>
                </a:lnTo>
                <a:cubicBezTo>
                  <a:pt x="822" y="817"/>
                  <a:pt x="822" y="817"/>
                  <a:pt x="821" y="818"/>
                </a:cubicBezTo>
                <a:lnTo>
                  <a:pt x="801" y="840"/>
                </a:lnTo>
                <a:cubicBezTo>
                  <a:pt x="801" y="840"/>
                  <a:pt x="801" y="841"/>
                  <a:pt x="800" y="841"/>
                </a:cubicBezTo>
                <a:lnTo>
                  <a:pt x="778" y="857"/>
                </a:lnTo>
                <a:cubicBezTo>
                  <a:pt x="778" y="857"/>
                  <a:pt x="777" y="858"/>
                  <a:pt x="776" y="858"/>
                </a:cubicBezTo>
                <a:lnTo>
                  <a:pt x="751" y="868"/>
                </a:lnTo>
                <a:cubicBezTo>
                  <a:pt x="751" y="868"/>
                  <a:pt x="750" y="868"/>
                  <a:pt x="749" y="868"/>
                </a:cubicBezTo>
                <a:lnTo>
                  <a:pt x="723" y="871"/>
                </a:lnTo>
                <a:cubicBezTo>
                  <a:pt x="723" y="872"/>
                  <a:pt x="722" y="871"/>
                  <a:pt x="721" y="871"/>
                </a:cubicBezTo>
                <a:lnTo>
                  <a:pt x="686" y="864"/>
                </a:lnTo>
                <a:cubicBezTo>
                  <a:pt x="685" y="864"/>
                  <a:pt x="684" y="864"/>
                  <a:pt x="683" y="863"/>
                </a:cubicBezTo>
                <a:lnTo>
                  <a:pt x="650" y="843"/>
                </a:lnTo>
                <a:lnTo>
                  <a:pt x="662" y="839"/>
                </a:lnTo>
                <a:lnTo>
                  <a:pt x="633" y="912"/>
                </a:lnTo>
                <a:cubicBezTo>
                  <a:pt x="633" y="913"/>
                  <a:pt x="632" y="914"/>
                  <a:pt x="632" y="914"/>
                </a:cubicBezTo>
                <a:lnTo>
                  <a:pt x="611" y="942"/>
                </a:lnTo>
                <a:cubicBezTo>
                  <a:pt x="611" y="943"/>
                  <a:pt x="610" y="943"/>
                  <a:pt x="610" y="943"/>
                </a:cubicBezTo>
                <a:lnTo>
                  <a:pt x="586" y="965"/>
                </a:lnTo>
                <a:cubicBezTo>
                  <a:pt x="585" y="966"/>
                  <a:pt x="585" y="966"/>
                  <a:pt x="584" y="966"/>
                </a:cubicBezTo>
                <a:lnTo>
                  <a:pt x="556" y="982"/>
                </a:lnTo>
                <a:cubicBezTo>
                  <a:pt x="556" y="983"/>
                  <a:pt x="555" y="983"/>
                  <a:pt x="555" y="983"/>
                </a:cubicBezTo>
                <a:lnTo>
                  <a:pt x="527" y="991"/>
                </a:lnTo>
                <a:cubicBezTo>
                  <a:pt x="526" y="991"/>
                  <a:pt x="525" y="991"/>
                  <a:pt x="524" y="991"/>
                </a:cubicBezTo>
                <a:lnTo>
                  <a:pt x="493" y="991"/>
                </a:lnTo>
                <a:cubicBezTo>
                  <a:pt x="493" y="991"/>
                  <a:pt x="492" y="991"/>
                  <a:pt x="491" y="991"/>
                </a:cubicBezTo>
                <a:lnTo>
                  <a:pt x="461" y="983"/>
                </a:lnTo>
                <a:cubicBezTo>
                  <a:pt x="461" y="983"/>
                  <a:pt x="460" y="983"/>
                  <a:pt x="459" y="982"/>
                </a:cubicBezTo>
                <a:lnTo>
                  <a:pt x="413" y="950"/>
                </a:lnTo>
                <a:cubicBezTo>
                  <a:pt x="412" y="950"/>
                  <a:pt x="411" y="949"/>
                  <a:pt x="411" y="948"/>
                </a:cubicBezTo>
                <a:lnTo>
                  <a:pt x="375" y="897"/>
                </a:lnTo>
                <a:lnTo>
                  <a:pt x="386" y="899"/>
                </a:lnTo>
                <a:lnTo>
                  <a:pt x="354" y="919"/>
                </a:lnTo>
                <a:cubicBezTo>
                  <a:pt x="353" y="920"/>
                  <a:pt x="353" y="920"/>
                  <a:pt x="352" y="920"/>
                </a:cubicBezTo>
                <a:lnTo>
                  <a:pt x="319" y="931"/>
                </a:lnTo>
                <a:cubicBezTo>
                  <a:pt x="318" y="931"/>
                  <a:pt x="318" y="931"/>
                  <a:pt x="317" y="931"/>
                </a:cubicBezTo>
                <a:lnTo>
                  <a:pt x="283" y="933"/>
                </a:lnTo>
                <a:cubicBezTo>
                  <a:pt x="282" y="933"/>
                  <a:pt x="282" y="933"/>
                  <a:pt x="281" y="933"/>
                </a:cubicBezTo>
                <a:lnTo>
                  <a:pt x="248" y="927"/>
                </a:lnTo>
                <a:cubicBezTo>
                  <a:pt x="247" y="927"/>
                  <a:pt x="247" y="927"/>
                  <a:pt x="246" y="927"/>
                </a:cubicBezTo>
                <a:lnTo>
                  <a:pt x="214" y="911"/>
                </a:lnTo>
                <a:cubicBezTo>
                  <a:pt x="213" y="910"/>
                  <a:pt x="213" y="910"/>
                  <a:pt x="212" y="910"/>
                </a:cubicBezTo>
                <a:lnTo>
                  <a:pt x="183" y="887"/>
                </a:lnTo>
                <a:cubicBezTo>
                  <a:pt x="183" y="886"/>
                  <a:pt x="183" y="886"/>
                  <a:pt x="182" y="886"/>
                </a:cubicBezTo>
                <a:lnTo>
                  <a:pt x="156" y="855"/>
                </a:lnTo>
                <a:cubicBezTo>
                  <a:pt x="156" y="854"/>
                  <a:pt x="156" y="854"/>
                  <a:pt x="155" y="853"/>
                </a:cubicBezTo>
                <a:lnTo>
                  <a:pt x="134" y="814"/>
                </a:lnTo>
                <a:cubicBezTo>
                  <a:pt x="134" y="814"/>
                  <a:pt x="134" y="813"/>
                  <a:pt x="134" y="812"/>
                </a:cubicBezTo>
                <a:lnTo>
                  <a:pt x="133" y="808"/>
                </a:lnTo>
                <a:lnTo>
                  <a:pt x="139" y="814"/>
                </a:lnTo>
                <a:lnTo>
                  <a:pt x="100" y="809"/>
                </a:lnTo>
                <a:cubicBezTo>
                  <a:pt x="99" y="809"/>
                  <a:pt x="98" y="809"/>
                  <a:pt x="97" y="808"/>
                </a:cubicBezTo>
                <a:lnTo>
                  <a:pt x="63" y="785"/>
                </a:lnTo>
                <a:cubicBezTo>
                  <a:pt x="62" y="784"/>
                  <a:pt x="61" y="784"/>
                  <a:pt x="61" y="783"/>
                </a:cubicBezTo>
                <a:lnTo>
                  <a:pt x="37" y="744"/>
                </a:lnTo>
                <a:cubicBezTo>
                  <a:pt x="36" y="743"/>
                  <a:pt x="36" y="742"/>
                  <a:pt x="36" y="741"/>
                </a:cubicBezTo>
                <a:lnTo>
                  <a:pt x="23" y="691"/>
                </a:lnTo>
                <a:cubicBezTo>
                  <a:pt x="22" y="691"/>
                  <a:pt x="22" y="690"/>
                  <a:pt x="22" y="689"/>
                </a:cubicBezTo>
                <a:lnTo>
                  <a:pt x="26" y="631"/>
                </a:lnTo>
                <a:cubicBezTo>
                  <a:pt x="27" y="630"/>
                  <a:pt x="27" y="629"/>
                  <a:pt x="27" y="628"/>
                </a:cubicBezTo>
                <a:lnTo>
                  <a:pt x="49" y="579"/>
                </a:lnTo>
                <a:lnTo>
                  <a:pt x="50" y="587"/>
                </a:lnTo>
                <a:lnTo>
                  <a:pt x="21" y="551"/>
                </a:lnTo>
                <a:cubicBezTo>
                  <a:pt x="21" y="551"/>
                  <a:pt x="20" y="550"/>
                  <a:pt x="20" y="549"/>
                </a:cubicBezTo>
                <a:lnTo>
                  <a:pt x="4" y="503"/>
                </a:lnTo>
                <a:cubicBezTo>
                  <a:pt x="4" y="502"/>
                  <a:pt x="4" y="502"/>
                  <a:pt x="3" y="501"/>
                </a:cubicBezTo>
                <a:lnTo>
                  <a:pt x="0" y="449"/>
                </a:lnTo>
                <a:cubicBezTo>
                  <a:pt x="0" y="448"/>
                  <a:pt x="1" y="447"/>
                  <a:pt x="1" y="446"/>
                </a:cubicBezTo>
                <a:lnTo>
                  <a:pt x="14" y="396"/>
                </a:lnTo>
                <a:cubicBezTo>
                  <a:pt x="14" y="396"/>
                  <a:pt x="14" y="395"/>
                  <a:pt x="15" y="394"/>
                </a:cubicBezTo>
                <a:lnTo>
                  <a:pt x="47" y="349"/>
                </a:lnTo>
                <a:cubicBezTo>
                  <a:pt x="47" y="348"/>
                  <a:pt x="48" y="347"/>
                  <a:pt x="49" y="347"/>
                </a:cubicBezTo>
                <a:lnTo>
                  <a:pt x="69" y="333"/>
                </a:lnTo>
                <a:cubicBezTo>
                  <a:pt x="70" y="332"/>
                  <a:pt x="70" y="332"/>
                  <a:pt x="71" y="332"/>
                </a:cubicBezTo>
                <a:lnTo>
                  <a:pt x="94" y="325"/>
                </a:lnTo>
                <a:lnTo>
                  <a:pt x="89" y="330"/>
                </a:lnTo>
                <a:lnTo>
                  <a:pt x="90" y="327"/>
                </a:lnTo>
                <a:close/>
                <a:moveTo>
                  <a:pt x="104" y="335"/>
                </a:moveTo>
                <a:cubicBezTo>
                  <a:pt x="103" y="337"/>
                  <a:pt x="101" y="339"/>
                  <a:pt x="99" y="340"/>
                </a:cubicBezTo>
                <a:lnTo>
                  <a:pt x="76" y="347"/>
                </a:lnTo>
                <a:lnTo>
                  <a:pt x="78" y="346"/>
                </a:lnTo>
                <a:lnTo>
                  <a:pt x="58" y="360"/>
                </a:lnTo>
                <a:lnTo>
                  <a:pt x="60" y="358"/>
                </a:lnTo>
                <a:lnTo>
                  <a:pt x="28" y="403"/>
                </a:lnTo>
                <a:lnTo>
                  <a:pt x="29" y="400"/>
                </a:lnTo>
                <a:lnTo>
                  <a:pt x="16" y="450"/>
                </a:lnTo>
                <a:lnTo>
                  <a:pt x="16" y="448"/>
                </a:lnTo>
                <a:lnTo>
                  <a:pt x="19" y="500"/>
                </a:lnTo>
                <a:lnTo>
                  <a:pt x="19" y="498"/>
                </a:lnTo>
                <a:lnTo>
                  <a:pt x="35" y="544"/>
                </a:lnTo>
                <a:lnTo>
                  <a:pt x="34" y="541"/>
                </a:lnTo>
                <a:lnTo>
                  <a:pt x="63" y="577"/>
                </a:lnTo>
                <a:cubicBezTo>
                  <a:pt x="65" y="580"/>
                  <a:pt x="65" y="583"/>
                  <a:pt x="64" y="586"/>
                </a:cubicBezTo>
                <a:lnTo>
                  <a:pt x="42" y="635"/>
                </a:lnTo>
                <a:lnTo>
                  <a:pt x="42" y="632"/>
                </a:lnTo>
                <a:lnTo>
                  <a:pt x="38" y="690"/>
                </a:lnTo>
                <a:lnTo>
                  <a:pt x="38" y="687"/>
                </a:lnTo>
                <a:lnTo>
                  <a:pt x="51" y="737"/>
                </a:lnTo>
                <a:lnTo>
                  <a:pt x="50" y="735"/>
                </a:lnTo>
                <a:lnTo>
                  <a:pt x="74" y="774"/>
                </a:lnTo>
                <a:lnTo>
                  <a:pt x="72" y="772"/>
                </a:lnTo>
                <a:lnTo>
                  <a:pt x="106" y="795"/>
                </a:lnTo>
                <a:lnTo>
                  <a:pt x="102" y="794"/>
                </a:lnTo>
                <a:lnTo>
                  <a:pt x="141" y="799"/>
                </a:lnTo>
                <a:cubicBezTo>
                  <a:pt x="145" y="799"/>
                  <a:pt x="147" y="801"/>
                  <a:pt x="148" y="805"/>
                </a:cubicBezTo>
                <a:lnTo>
                  <a:pt x="149" y="809"/>
                </a:lnTo>
                <a:lnTo>
                  <a:pt x="149" y="807"/>
                </a:lnTo>
                <a:lnTo>
                  <a:pt x="170" y="846"/>
                </a:lnTo>
                <a:lnTo>
                  <a:pt x="169" y="844"/>
                </a:lnTo>
                <a:lnTo>
                  <a:pt x="195" y="875"/>
                </a:lnTo>
                <a:lnTo>
                  <a:pt x="193" y="874"/>
                </a:lnTo>
                <a:lnTo>
                  <a:pt x="222" y="897"/>
                </a:lnTo>
                <a:lnTo>
                  <a:pt x="221" y="896"/>
                </a:lnTo>
                <a:lnTo>
                  <a:pt x="253" y="912"/>
                </a:lnTo>
                <a:lnTo>
                  <a:pt x="251" y="912"/>
                </a:lnTo>
                <a:lnTo>
                  <a:pt x="284" y="918"/>
                </a:lnTo>
                <a:lnTo>
                  <a:pt x="282" y="917"/>
                </a:lnTo>
                <a:lnTo>
                  <a:pt x="316" y="915"/>
                </a:lnTo>
                <a:lnTo>
                  <a:pt x="314" y="916"/>
                </a:lnTo>
                <a:lnTo>
                  <a:pt x="347" y="905"/>
                </a:lnTo>
                <a:lnTo>
                  <a:pt x="345" y="906"/>
                </a:lnTo>
                <a:lnTo>
                  <a:pt x="377" y="886"/>
                </a:lnTo>
                <a:cubicBezTo>
                  <a:pt x="381" y="883"/>
                  <a:pt x="386" y="884"/>
                  <a:pt x="388" y="888"/>
                </a:cubicBezTo>
                <a:lnTo>
                  <a:pt x="424" y="939"/>
                </a:lnTo>
                <a:lnTo>
                  <a:pt x="422" y="937"/>
                </a:lnTo>
                <a:lnTo>
                  <a:pt x="468" y="969"/>
                </a:lnTo>
                <a:lnTo>
                  <a:pt x="466" y="968"/>
                </a:lnTo>
                <a:lnTo>
                  <a:pt x="496" y="976"/>
                </a:lnTo>
                <a:lnTo>
                  <a:pt x="493" y="975"/>
                </a:lnTo>
                <a:lnTo>
                  <a:pt x="524" y="975"/>
                </a:lnTo>
                <a:lnTo>
                  <a:pt x="522" y="976"/>
                </a:lnTo>
                <a:lnTo>
                  <a:pt x="550" y="968"/>
                </a:lnTo>
                <a:lnTo>
                  <a:pt x="548" y="969"/>
                </a:lnTo>
                <a:lnTo>
                  <a:pt x="576" y="953"/>
                </a:lnTo>
                <a:lnTo>
                  <a:pt x="575" y="954"/>
                </a:lnTo>
                <a:lnTo>
                  <a:pt x="599" y="932"/>
                </a:lnTo>
                <a:lnTo>
                  <a:pt x="598" y="933"/>
                </a:lnTo>
                <a:lnTo>
                  <a:pt x="619" y="905"/>
                </a:lnTo>
                <a:lnTo>
                  <a:pt x="618" y="907"/>
                </a:lnTo>
                <a:lnTo>
                  <a:pt x="647" y="834"/>
                </a:lnTo>
                <a:cubicBezTo>
                  <a:pt x="648" y="831"/>
                  <a:pt x="650" y="830"/>
                  <a:pt x="652" y="829"/>
                </a:cubicBezTo>
                <a:cubicBezTo>
                  <a:pt x="654" y="828"/>
                  <a:pt x="657" y="828"/>
                  <a:pt x="659" y="830"/>
                </a:cubicBezTo>
                <a:lnTo>
                  <a:pt x="692" y="850"/>
                </a:lnTo>
                <a:lnTo>
                  <a:pt x="689" y="849"/>
                </a:lnTo>
                <a:lnTo>
                  <a:pt x="724" y="856"/>
                </a:lnTo>
                <a:lnTo>
                  <a:pt x="722" y="856"/>
                </a:lnTo>
                <a:lnTo>
                  <a:pt x="748" y="853"/>
                </a:lnTo>
                <a:lnTo>
                  <a:pt x="745" y="853"/>
                </a:lnTo>
                <a:lnTo>
                  <a:pt x="770" y="843"/>
                </a:lnTo>
                <a:lnTo>
                  <a:pt x="769" y="844"/>
                </a:lnTo>
                <a:lnTo>
                  <a:pt x="791" y="828"/>
                </a:lnTo>
                <a:lnTo>
                  <a:pt x="790" y="829"/>
                </a:lnTo>
                <a:lnTo>
                  <a:pt x="810" y="807"/>
                </a:lnTo>
                <a:lnTo>
                  <a:pt x="808" y="809"/>
                </a:lnTo>
                <a:lnTo>
                  <a:pt x="836" y="753"/>
                </a:lnTo>
                <a:lnTo>
                  <a:pt x="836" y="755"/>
                </a:lnTo>
                <a:lnTo>
                  <a:pt x="847" y="686"/>
                </a:lnTo>
                <a:cubicBezTo>
                  <a:pt x="847" y="683"/>
                  <a:pt x="849" y="681"/>
                  <a:pt x="852" y="680"/>
                </a:cubicBezTo>
                <a:lnTo>
                  <a:pt x="889" y="666"/>
                </a:lnTo>
                <a:lnTo>
                  <a:pt x="886" y="667"/>
                </a:lnTo>
                <a:lnTo>
                  <a:pt x="920" y="640"/>
                </a:lnTo>
                <a:lnTo>
                  <a:pt x="919" y="642"/>
                </a:lnTo>
                <a:lnTo>
                  <a:pt x="959" y="580"/>
                </a:lnTo>
                <a:lnTo>
                  <a:pt x="958" y="583"/>
                </a:lnTo>
                <a:lnTo>
                  <a:pt x="977" y="507"/>
                </a:lnTo>
                <a:lnTo>
                  <a:pt x="976" y="509"/>
                </a:lnTo>
                <a:lnTo>
                  <a:pt x="972" y="429"/>
                </a:lnTo>
                <a:lnTo>
                  <a:pt x="973" y="431"/>
                </a:lnTo>
                <a:lnTo>
                  <a:pt x="962" y="394"/>
                </a:lnTo>
                <a:lnTo>
                  <a:pt x="946" y="358"/>
                </a:lnTo>
                <a:cubicBezTo>
                  <a:pt x="945" y="356"/>
                  <a:pt x="945" y="354"/>
                  <a:pt x="946" y="352"/>
                </a:cubicBezTo>
                <a:lnTo>
                  <a:pt x="952" y="330"/>
                </a:lnTo>
                <a:lnTo>
                  <a:pt x="951" y="332"/>
                </a:lnTo>
                <a:lnTo>
                  <a:pt x="954" y="267"/>
                </a:lnTo>
                <a:lnTo>
                  <a:pt x="955" y="269"/>
                </a:lnTo>
                <a:lnTo>
                  <a:pt x="940" y="209"/>
                </a:lnTo>
                <a:lnTo>
                  <a:pt x="941" y="212"/>
                </a:lnTo>
                <a:lnTo>
                  <a:pt x="911" y="164"/>
                </a:lnTo>
                <a:lnTo>
                  <a:pt x="912" y="166"/>
                </a:lnTo>
                <a:lnTo>
                  <a:pt x="892" y="149"/>
                </a:lnTo>
                <a:lnTo>
                  <a:pt x="894" y="150"/>
                </a:lnTo>
                <a:lnTo>
                  <a:pt x="871" y="138"/>
                </a:lnTo>
                <a:cubicBezTo>
                  <a:pt x="869" y="137"/>
                  <a:pt x="867" y="135"/>
                  <a:pt x="867" y="132"/>
                </a:cubicBezTo>
                <a:lnTo>
                  <a:pt x="855" y="84"/>
                </a:lnTo>
                <a:lnTo>
                  <a:pt x="856" y="87"/>
                </a:lnTo>
                <a:lnTo>
                  <a:pt x="831" y="48"/>
                </a:lnTo>
                <a:lnTo>
                  <a:pt x="833" y="50"/>
                </a:lnTo>
                <a:lnTo>
                  <a:pt x="795" y="22"/>
                </a:lnTo>
                <a:lnTo>
                  <a:pt x="798" y="23"/>
                </a:lnTo>
                <a:lnTo>
                  <a:pt x="756" y="17"/>
                </a:lnTo>
                <a:lnTo>
                  <a:pt x="760" y="17"/>
                </a:lnTo>
                <a:lnTo>
                  <a:pt x="720" y="32"/>
                </a:lnTo>
                <a:lnTo>
                  <a:pt x="723" y="30"/>
                </a:lnTo>
                <a:lnTo>
                  <a:pt x="688" y="67"/>
                </a:lnTo>
                <a:cubicBezTo>
                  <a:pt x="687" y="69"/>
                  <a:pt x="685" y="70"/>
                  <a:pt x="682" y="69"/>
                </a:cubicBezTo>
                <a:cubicBezTo>
                  <a:pt x="680" y="69"/>
                  <a:pt x="678" y="68"/>
                  <a:pt x="676" y="67"/>
                </a:cubicBezTo>
                <a:lnTo>
                  <a:pt x="642" y="28"/>
                </a:lnTo>
                <a:lnTo>
                  <a:pt x="646" y="30"/>
                </a:lnTo>
                <a:lnTo>
                  <a:pt x="608" y="16"/>
                </a:lnTo>
                <a:lnTo>
                  <a:pt x="612" y="16"/>
                </a:lnTo>
                <a:lnTo>
                  <a:pt x="575" y="23"/>
                </a:lnTo>
                <a:lnTo>
                  <a:pt x="578" y="22"/>
                </a:lnTo>
                <a:lnTo>
                  <a:pt x="545" y="47"/>
                </a:lnTo>
                <a:lnTo>
                  <a:pt x="547" y="44"/>
                </a:lnTo>
                <a:lnTo>
                  <a:pt x="523" y="86"/>
                </a:lnTo>
                <a:cubicBezTo>
                  <a:pt x="522" y="89"/>
                  <a:pt x="520" y="90"/>
                  <a:pt x="518" y="90"/>
                </a:cubicBezTo>
                <a:cubicBezTo>
                  <a:pt x="515" y="91"/>
                  <a:pt x="513" y="90"/>
                  <a:pt x="511" y="88"/>
                </a:cubicBezTo>
                <a:lnTo>
                  <a:pt x="483" y="60"/>
                </a:lnTo>
                <a:lnTo>
                  <a:pt x="485" y="61"/>
                </a:lnTo>
                <a:lnTo>
                  <a:pt x="462" y="48"/>
                </a:lnTo>
                <a:lnTo>
                  <a:pt x="463" y="49"/>
                </a:lnTo>
                <a:lnTo>
                  <a:pt x="440" y="43"/>
                </a:lnTo>
                <a:lnTo>
                  <a:pt x="443" y="43"/>
                </a:lnTo>
                <a:lnTo>
                  <a:pt x="420" y="44"/>
                </a:lnTo>
                <a:lnTo>
                  <a:pt x="421" y="44"/>
                </a:lnTo>
                <a:lnTo>
                  <a:pt x="398" y="50"/>
                </a:lnTo>
                <a:lnTo>
                  <a:pt x="401" y="49"/>
                </a:lnTo>
                <a:lnTo>
                  <a:pt x="360" y="79"/>
                </a:lnTo>
                <a:lnTo>
                  <a:pt x="362" y="77"/>
                </a:lnTo>
                <a:lnTo>
                  <a:pt x="332" y="127"/>
                </a:lnTo>
                <a:cubicBezTo>
                  <a:pt x="330" y="130"/>
                  <a:pt x="326" y="132"/>
                  <a:pt x="322" y="130"/>
                </a:cubicBezTo>
                <a:lnTo>
                  <a:pt x="275" y="106"/>
                </a:lnTo>
                <a:lnTo>
                  <a:pt x="278" y="106"/>
                </a:lnTo>
                <a:lnTo>
                  <a:pt x="227" y="103"/>
                </a:lnTo>
                <a:lnTo>
                  <a:pt x="230" y="103"/>
                </a:lnTo>
                <a:lnTo>
                  <a:pt x="200" y="113"/>
                </a:lnTo>
                <a:lnTo>
                  <a:pt x="202" y="112"/>
                </a:lnTo>
                <a:lnTo>
                  <a:pt x="175" y="129"/>
                </a:lnTo>
                <a:lnTo>
                  <a:pt x="176" y="128"/>
                </a:lnTo>
                <a:lnTo>
                  <a:pt x="152" y="152"/>
                </a:lnTo>
                <a:lnTo>
                  <a:pt x="153" y="151"/>
                </a:lnTo>
                <a:lnTo>
                  <a:pt x="133" y="181"/>
                </a:lnTo>
                <a:lnTo>
                  <a:pt x="134" y="179"/>
                </a:lnTo>
                <a:lnTo>
                  <a:pt x="109" y="250"/>
                </a:lnTo>
                <a:lnTo>
                  <a:pt x="109" y="248"/>
                </a:lnTo>
                <a:lnTo>
                  <a:pt x="104" y="288"/>
                </a:lnTo>
                <a:lnTo>
                  <a:pt x="104" y="287"/>
                </a:lnTo>
                <a:lnTo>
                  <a:pt x="105" y="329"/>
                </a:lnTo>
                <a:cubicBezTo>
                  <a:pt x="105" y="330"/>
                  <a:pt x="105" y="331"/>
                  <a:pt x="105" y="332"/>
                </a:cubicBezTo>
                <a:lnTo>
                  <a:pt x="104" y="335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3" name="Freeform 119"/>
          <p:cNvSpPr>
            <a:spLocks noEditPoints="1"/>
          </p:cNvSpPr>
          <p:nvPr/>
        </p:nvSpPr>
        <p:spPr bwMode="auto">
          <a:xfrm>
            <a:off x="6316910" y="4625976"/>
            <a:ext cx="460375" cy="423863"/>
          </a:xfrm>
          <a:custGeom>
            <a:avLst/>
            <a:gdLst/>
            <a:ahLst/>
            <a:cxnLst>
              <a:cxn ang="0">
                <a:pos x="31" y="547"/>
              </a:cxn>
              <a:cxn ang="0">
                <a:pos x="0" y="532"/>
              </a:cxn>
              <a:cxn ang="0">
                <a:pos x="35" y="532"/>
              </a:cxn>
              <a:cxn ang="0">
                <a:pos x="61" y="535"/>
              </a:cxn>
              <a:cxn ang="0">
                <a:pos x="114" y="747"/>
              </a:cxn>
              <a:cxn ang="0">
                <a:pos x="84" y="741"/>
              </a:cxn>
              <a:cxn ang="0">
                <a:pos x="114" y="747"/>
              </a:cxn>
              <a:cxn ang="0">
                <a:pos x="305" y="797"/>
              </a:cxn>
              <a:cxn ang="0">
                <a:pos x="335" y="832"/>
              </a:cxn>
              <a:cxn ang="0">
                <a:pos x="614" y="738"/>
              </a:cxn>
              <a:cxn ang="0">
                <a:pos x="593" y="778"/>
              </a:cxn>
              <a:cxn ang="0">
                <a:pos x="614" y="738"/>
              </a:cxn>
              <a:cxn ang="0">
                <a:pos x="762" y="492"/>
              </a:cxn>
              <a:cxn ang="0">
                <a:pos x="786" y="531"/>
              </a:cxn>
              <a:cxn ang="0">
                <a:pos x="802" y="578"/>
              </a:cxn>
              <a:cxn ang="0">
                <a:pos x="807" y="630"/>
              </a:cxn>
              <a:cxn ang="0">
                <a:pos x="786" y="581"/>
              </a:cxn>
              <a:cxn ang="0">
                <a:pos x="772" y="538"/>
              </a:cxn>
              <a:cxn ang="0">
                <a:pos x="750" y="502"/>
              </a:cxn>
              <a:cxn ang="0">
                <a:pos x="721" y="475"/>
              </a:cxn>
              <a:cxn ang="0">
                <a:pos x="907" y="301"/>
              </a:cxn>
              <a:cxn ang="0">
                <a:pos x="859" y="355"/>
              </a:cxn>
              <a:cxn ang="0">
                <a:pos x="907" y="301"/>
              </a:cxn>
              <a:cxn ang="0">
                <a:pos x="830" y="102"/>
              </a:cxn>
              <a:cxn ang="0">
                <a:pos x="812" y="74"/>
              </a:cxn>
              <a:cxn ang="0">
                <a:pos x="604" y="37"/>
              </a:cxn>
              <a:cxn ang="0">
                <a:pos x="636" y="7"/>
              </a:cxn>
              <a:cxn ang="0">
                <a:pos x="604" y="37"/>
              </a:cxn>
              <a:cxn ang="0">
                <a:pos x="456" y="24"/>
              </a:cxn>
              <a:cxn ang="0">
                <a:pos x="463" y="59"/>
              </a:cxn>
              <a:cxn ang="0">
                <a:pos x="277" y="63"/>
              </a:cxn>
              <a:cxn ang="0">
                <a:pos x="295" y="104"/>
              </a:cxn>
              <a:cxn ang="0">
                <a:pos x="277" y="63"/>
              </a:cxn>
              <a:cxn ang="0">
                <a:pos x="36" y="277"/>
              </a:cxn>
              <a:cxn ang="0">
                <a:pos x="56" y="306"/>
              </a:cxn>
            </a:cxnLst>
            <a:rect l="0" t="0" r="r" b="b"/>
            <a:pathLst>
              <a:path w="907" h="837">
                <a:moveTo>
                  <a:pt x="60" y="550"/>
                </a:moveTo>
                <a:lnTo>
                  <a:pt x="31" y="547"/>
                </a:lnTo>
                <a:cubicBezTo>
                  <a:pt x="30" y="547"/>
                  <a:pt x="29" y="547"/>
                  <a:pt x="28" y="547"/>
                </a:cubicBezTo>
                <a:lnTo>
                  <a:pt x="0" y="532"/>
                </a:lnTo>
                <a:lnTo>
                  <a:pt x="7" y="517"/>
                </a:lnTo>
                <a:lnTo>
                  <a:pt x="35" y="532"/>
                </a:lnTo>
                <a:lnTo>
                  <a:pt x="32" y="532"/>
                </a:lnTo>
                <a:lnTo>
                  <a:pt x="61" y="535"/>
                </a:lnTo>
                <a:lnTo>
                  <a:pt x="60" y="550"/>
                </a:lnTo>
                <a:close/>
                <a:moveTo>
                  <a:pt x="114" y="747"/>
                </a:moveTo>
                <a:lnTo>
                  <a:pt x="89" y="756"/>
                </a:lnTo>
                <a:lnTo>
                  <a:pt x="84" y="741"/>
                </a:lnTo>
                <a:lnTo>
                  <a:pt x="109" y="732"/>
                </a:lnTo>
                <a:lnTo>
                  <a:pt x="114" y="747"/>
                </a:lnTo>
                <a:close/>
                <a:moveTo>
                  <a:pt x="320" y="837"/>
                </a:moveTo>
                <a:lnTo>
                  <a:pt x="305" y="797"/>
                </a:lnTo>
                <a:lnTo>
                  <a:pt x="320" y="792"/>
                </a:lnTo>
                <a:lnTo>
                  <a:pt x="335" y="832"/>
                </a:lnTo>
                <a:lnTo>
                  <a:pt x="320" y="837"/>
                </a:lnTo>
                <a:close/>
                <a:moveTo>
                  <a:pt x="614" y="738"/>
                </a:moveTo>
                <a:lnTo>
                  <a:pt x="608" y="781"/>
                </a:lnTo>
                <a:lnTo>
                  <a:pt x="593" y="778"/>
                </a:lnTo>
                <a:lnTo>
                  <a:pt x="599" y="735"/>
                </a:lnTo>
                <a:lnTo>
                  <a:pt x="614" y="738"/>
                </a:lnTo>
                <a:close/>
                <a:moveTo>
                  <a:pt x="732" y="464"/>
                </a:moveTo>
                <a:lnTo>
                  <a:pt x="762" y="492"/>
                </a:lnTo>
                <a:cubicBezTo>
                  <a:pt x="762" y="492"/>
                  <a:pt x="763" y="493"/>
                  <a:pt x="763" y="493"/>
                </a:cubicBezTo>
                <a:lnTo>
                  <a:pt x="786" y="531"/>
                </a:lnTo>
                <a:cubicBezTo>
                  <a:pt x="787" y="532"/>
                  <a:pt x="787" y="532"/>
                  <a:pt x="787" y="533"/>
                </a:cubicBezTo>
                <a:lnTo>
                  <a:pt x="802" y="578"/>
                </a:lnTo>
                <a:cubicBezTo>
                  <a:pt x="802" y="578"/>
                  <a:pt x="802" y="579"/>
                  <a:pt x="802" y="580"/>
                </a:cubicBezTo>
                <a:lnTo>
                  <a:pt x="807" y="630"/>
                </a:lnTo>
                <a:lnTo>
                  <a:pt x="791" y="631"/>
                </a:lnTo>
                <a:lnTo>
                  <a:pt x="786" y="581"/>
                </a:lnTo>
                <a:lnTo>
                  <a:pt x="787" y="583"/>
                </a:lnTo>
                <a:lnTo>
                  <a:pt x="772" y="538"/>
                </a:lnTo>
                <a:lnTo>
                  <a:pt x="773" y="540"/>
                </a:lnTo>
                <a:lnTo>
                  <a:pt x="750" y="502"/>
                </a:lnTo>
                <a:lnTo>
                  <a:pt x="751" y="503"/>
                </a:lnTo>
                <a:lnTo>
                  <a:pt x="721" y="475"/>
                </a:lnTo>
                <a:lnTo>
                  <a:pt x="732" y="464"/>
                </a:lnTo>
                <a:close/>
                <a:moveTo>
                  <a:pt x="907" y="301"/>
                </a:moveTo>
                <a:lnTo>
                  <a:pt x="874" y="362"/>
                </a:lnTo>
                <a:lnTo>
                  <a:pt x="859" y="355"/>
                </a:lnTo>
                <a:lnTo>
                  <a:pt x="892" y="294"/>
                </a:lnTo>
                <a:lnTo>
                  <a:pt x="907" y="301"/>
                </a:lnTo>
                <a:close/>
                <a:moveTo>
                  <a:pt x="828" y="73"/>
                </a:moveTo>
                <a:lnTo>
                  <a:pt x="830" y="102"/>
                </a:lnTo>
                <a:lnTo>
                  <a:pt x="814" y="103"/>
                </a:lnTo>
                <a:lnTo>
                  <a:pt x="812" y="74"/>
                </a:lnTo>
                <a:lnTo>
                  <a:pt x="828" y="73"/>
                </a:lnTo>
                <a:close/>
                <a:moveTo>
                  <a:pt x="604" y="37"/>
                </a:moveTo>
                <a:lnTo>
                  <a:pt x="621" y="0"/>
                </a:lnTo>
                <a:lnTo>
                  <a:pt x="636" y="7"/>
                </a:lnTo>
                <a:lnTo>
                  <a:pt x="619" y="44"/>
                </a:lnTo>
                <a:lnTo>
                  <a:pt x="604" y="37"/>
                </a:lnTo>
                <a:close/>
                <a:moveTo>
                  <a:pt x="448" y="55"/>
                </a:moveTo>
                <a:lnTo>
                  <a:pt x="456" y="24"/>
                </a:lnTo>
                <a:lnTo>
                  <a:pt x="471" y="28"/>
                </a:lnTo>
                <a:lnTo>
                  <a:pt x="463" y="59"/>
                </a:lnTo>
                <a:lnTo>
                  <a:pt x="448" y="55"/>
                </a:lnTo>
                <a:close/>
                <a:moveTo>
                  <a:pt x="277" y="63"/>
                </a:moveTo>
                <a:lnTo>
                  <a:pt x="306" y="93"/>
                </a:lnTo>
                <a:lnTo>
                  <a:pt x="295" y="104"/>
                </a:lnTo>
                <a:lnTo>
                  <a:pt x="266" y="74"/>
                </a:lnTo>
                <a:lnTo>
                  <a:pt x="277" y="63"/>
                </a:lnTo>
                <a:close/>
                <a:moveTo>
                  <a:pt x="41" y="309"/>
                </a:moveTo>
                <a:lnTo>
                  <a:pt x="36" y="277"/>
                </a:lnTo>
                <a:lnTo>
                  <a:pt x="51" y="274"/>
                </a:lnTo>
                <a:lnTo>
                  <a:pt x="56" y="306"/>
                </a:lnTo>
                <a:lnTo>
                  <a:pt x="41" y="309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4" name="Rectangle 120"/>
          <p:cNvSpPr>
            <a:spLocks noChangeArrowheads="1"/>
          </p:cNvSpPr>
          <p:nvPr/>
        </p:nvSpPr>
        <p:spPr bwMode="auto">
          <a:xfrm>
            <a:off x="1335336" y="6062663"/>
            <a:ext cx="8191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A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5" name="Rectangle 121"/>
          <p:cNvSpPr>
            <a:spLocks noChangeArrowheads="1"/>
          </p:cNvSpPr>
          <p:nvPr/>
        </p:nvSpPr>
        <p:spPr bwMode="auto">
          <a:xfrm>
            <a:off x="2810123" y="6062663"/>
            <a:ext cx="81915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B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6" name="Rectangle 122"/>
          <p:cNvSpPr>
            <a:spLocks noChangeArrowheads="1"/>
          </p:cNvSpPr>
          <p:nvPr/>
        </p:nvSpPr>
        <p:spPr bwMode="auto">
          <a:xfrm>
            <a:off x="5142160" y="5492751"/>
            <a:ext cx="8270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D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7" name="Rectangle 123"/>
          <p:cNvSpPr>
            <a:spLocks noChangeArrowheads="1"/>
          </p:cNvSpPr>
          <p:nvPr/>
        </p:nvSpPr>
        <p:spPr bwMode="auto">
          <a:xfrm>
            <a:off x="4037261" y="6351588"/>
            <a:ext cx="827087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C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48" name="Rectangle 124"/>
          <p:cNvSpPr>
            <a:spLocks noChangeArrowheads="1"/>
          </p:cNvSpPr>
          <p:nvPr/>
        </p:nvSpPr>
        <p:spPr bwMode="auto">
          <a:xfrm>
            <a:off x="897186" y="5213351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49" name="Rectangle 125"/>
          <p:cNvSpPr>
            <a:spLocks noChangeArrowheads="1"/>
          </p:cNvSpPr>
          <p:nvPr/>
        </p:nvSpPr>
        <p:spPr bwMode="auto">
          <a:xfrm>
            <a:off x="6050210" y="4848226"/>
            <a:ext cx="244475" cy="7938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0" name="Freeform 126"/>
          <p:cNvSpPr>
            <a:spLocks/>
          </p:cNvSpPr>
          <p:nvPr/>
        </p:nvSpPr>
        <p:spPr bwMode="auto">
          <a:xfrm>
            <a:off x="2569188" y="1476376"/>
            <a:ext cx="177800" cy="542925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56" y="0"/>
              </a:cxn>
              <a:cxn ang="0">
                <a:pos x="112" y="56"/>
              </a:cxn>
              <a:cxn ang="0">
                <a:pos x="84" y="56"/>
              </a:cxn>
              <a:cxn ang="0">
                <a:pos x="84" y="286"/>
              </a:cxn>
              <a:cxn ang="0">
                <a:pos x="112" y="286"/>
              </a:cxn>
              <a:cxn ang="0">
                <a:pos x="56" y="342"/>
              </a:cxn>
              <a:cxn ang="0">
                <a:pos x="0" y="286"/>
              </a:cxn>
              <a:cxn ang="0">
                <a:pos x="28" y="286"/>
              </a:cxn>
              <a:cxn ang="0">
                <a:pos x="28" y="56"/>
              </a:cxn>
              <a:cxn ang="0">
                <a:pos x="0" y="56"/>
              </a:cxn>
            </a:cxnLst>
            <a:rect l="0" t="0" r="r" b="b"/>
            <a:pathLst>
              <a:path w="112" h="342">
                <a:moveTo>
                  <a:pt x="0" y="56"/>
                </a:moveTo>
                <a:lnTo>
                  <a:pt x="56" y="0"/>
                </a:lnTo>
                <a:lnTo>
                  <a:pt x="112" y="56"/>
                </a:lnTo>
                <a:lnTo>
                  <a:pt x="84" y="56"/>
                </a:lnTo>
                <a:lnTo>
                  <a:pt x="84" y="286"/>
                </a:lnTo>
                <a:lnTo>
                  <a:pt x="112" y="286"/>
                </a:lnTo>
                <a:lnTo>
                  <a:pt x="56" y="342"/>
                </a:lnTo>
                <a:lnTo>
                  <a:pt x="0" y="286"/>
                </a:lnTo>
                <a:lnTo>
                  <a:pt x="28" y="286"/>
                </a:lnTo>
                <a:lnTo>
                  <a:pt x="28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1" name="Freeform 127"/>
          <p:cNvSpPr>
            <a:spLocks noEditPoints="1"/>
          </p:cNvSpPr>
          <p:nvPr/>
        </p:nvSpPr>
        <p:spPr bwMode="auto">
          <a:xfrm>
            <a:off x="2559663" y="1470026"/>
            <a:ext cx="198437" cy="555625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62" y="0"/>
              </a:cxn>
              <a:cxn ang="0">
                <a:pos x="125" y="63"/>
              </a:cxn>
              <a:cxn ang="0">
                <a:pos x="90" y="63"/>
              </a:cxn>
              <a:cxn ang="0">
                <a:pos x="93" y="60"/>
              </a:cxn>
              <a:cxn ang="0">
                <a:pos x="93" y="290"/>
              </a:cxn>
              <a:cxn ang="0">
                <a:pos x="90" y="288"/>
              </a:cxn>
              <a:cxn ang="0">
                <a:pos x="125" y="288"/>
              </a:cxn>
              <a:cxn ang="0">
                <a:pos x="62" y="350"/>
              </a:cxn>
              <a:cxn ang="0">
                <a:pos x="0" y="288"/>
              </a:cxn>
              <a:cxn ang="0">
                <a:pos x="34" y="288"/>
              </a:cxn>
              <a:cxn ang="0">
                <a:pos x="31" y="290"/>
              </a:cxn>
              <a:cxn ang="0">
                <a:pos x="31" y="60"/>
              </a:cxn>
              <a:cxn ang="0">
                <a:pos x="34" y="63"/>
              </a:cxn>
              <a:cxn ang="0">
                <a:pos x="0" y="63"/>
              </a:cxn>
              <a:cxn ang="0">
                <a:pos x="36" y="58"/>
              </a:cxn>
              <a:cxn ang="0">
                <a:pos x="36" y="293"/>
              </a:cxn>
              <a:cxn ang="0">
                <a:pos x="6" y="293"/>
              </a:cxn>
              <a:cxn ang="0">
                <a:pos x="8" y="288"/>
              </a:cxn>
              <a:cxn ang="0">
                <a:pos x="64" y="345"/>
              </a:cxn>
              <a:cxn ang="0">
                <a:pos x="60" y="345"/>
              </a:cxn>
              <a:cxn ang="0">
                <a:pos x="117" y="288"/>
              </a:cxn>
              <a:cxn ang="0">
                <a:pos x="118" y="293"/>
              </a:cxn>
              <a:cxn ang="0">
                <a:pos x="88" y="293"/>
              </a:cxn>
              <a:cxn ang="0">
                <a:pos x="88" y="58"/>
              </a:cxn>
              <a:cxn ang="0">
                <a:pos x="118" y="58"/>
              </a:cxn>
              <a:cxn ang="0">
                <a:pos x="117" y="62"/>
              </a:cxn>
              <a:cxn ang="0">
                <a:pos x="60" y="6"/>
              </a:cxn>
              <a:cxn ang="0">
                <a:pos x="64" y="6"/>
              </a:cxn>
              <a:cxn ang="0">
                <a:pos x="8" y="62"/>
              </a:cxn>
              <a:cxn ang="0">
                <a:pos x="6" y="58"/>
              </a:cxn>
              <a:cxn ang="0">
                <a:pos x="36" y="58"/>
              </a:cxn>
            </a:cxnLst>
            <a:rect l="0" t="0" r="r" b="b"/>
            <a:pathLst>
              <a:path w="125" h="350">
                <a:moveTo>
                  <a:pt x="0" y="63"/>
                </a:moveTo>
                <a:lnTo>
                  <a:pt x="62" y="0"/>
                </a:lnTo>
                <a:lnTo>
                  <a:pt x="125" y="63"/>
                </a:lnTo>
                <a:lnTo>
                  <a:pt x="90" y="63"/>
                </a:lnTo>
                <a:lnTo>
                  <a:pt x="93" y="60"/>
                </a:lnTo>
                <a:lnTo>
                  <a:pt x="93" y="290"/>
                </a:lnTo>
                <a:lnTo>
                  <a:pt x="90" y="288"/>
                </a:lnTo>
                <a:lnTo>
                  <a:pt x="125" y="288"/>
                </a:lnTo>
                <a:lnTo>
                  <a:pt x="62" y="350"/>
                </a:lnTo>
                <a:lnTo>
                  <a:pt x="0" y="288"/>
                </a:lnTo>
                <a:lnTo>
                  <a:pt x="34" y="288"/>
                </a:lnTo>
                <a:lnTo>
                  <a:pt x="31" y="290"/>
                </a:lnTo>
                <a:lnTo>
                  <a:pt x="31" y="60"/>
                </a:lnTo>
                <a:lnTo>
                  <a:pt x="34" y="63"/>
                </a:lnTo>
                <a:lnTo>
                  <a:pt x="0" y="63"/>
                </a:lnTo>
                <a:close/>
                <a:moveTo>
                  <a:pt x="36" y="58"/>
                </a:moveTo>
                <a:lnTo>
                  <a:pt x="36" y="293"/>
                </a:lnTo>
                <a:lnTo>
                  <a:pt x="6" y="293"/>
                </a:lnTo>
                <a:lnTo>
                  <a:pt x="8" y="288"/>
                </a:lnTo>
                <a:lnTo>
                  <a:pt x="64" y="345"/>
                </a:lnTo>
                <a:lnTo>
                  <a:pt x="60" y="345"/>
                </a:lnTo>
                <a:lnTo>
                  <a:pt x="117" y="288"/>
                </a:lnTo>
                <a:lnTo>
                  <a:pt x="118" y="293"/>
                </a:lnTo>
                <a:lnTo>
                  <a:pt x="88" y="293"/>
                </a:lnTo>
                <a:lnTo>
                  <a:pt x="88" y="58"/>
                </a:lnTo>
                <a:lnTo>
                  <a:pt x="118" y="58"/>
                </a:lnTo>
                <a:lnTo>
                  <a:pt x="117" y="62"/>
                </a:lnTo>
                <a:lnTo>
                  <a:pt x="60" y="6"/>
                </a:lnTo>
                <a:lnTo>
                  <a:pt x="64" y="6"/>
                </a:lnTo>
                <a:lnTo>
                  <a:pt x="8" y="62"/>
                </a:lnTo>
                <a:lnTo>
                  <a:pt x="6" y="58"/>
                </a:lnTo>
                <a:lnTo>
                  <a:pt x="36" y="5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4" name="Rectangle 130"/>
          <p:cNvSpPr>
            <a:spLocks noChangeArrowheads="1"/>
          </p:cNvSpPr>
          <p:nvPr/>
        </p:nvSpPr>
        <p:spPr bwMode="auto">
          <a:xfrm>
            <a:off x="3113701" y="1768476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4" name="グループ化 218"/>
          <p:cNvGrpSpPr/>
          <p:nvPr/>
        </p:nvGrpSpPr>
        <p:grpSpPr>
          <a:xfrm>
            <a:off x="2740638" y="1531938"/>
            <a:ext cx="1638300" cy="511176"/>
            <a:chOff x="1716087" y="1531938"/>
            <a:chExt cx="1638300" cy="511176"/>
          </a:xfrm>
        </p:grpSpPr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1716087" y="1531938"/>
              <a:ext cx="11112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A:0 to D:2, 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1716087" y="1768476"/>
              <a:ext cx="4857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2154237" y="1768476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2324713" y="1257301"/>
            <a:ext cx="1160462" cy="2190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7" name="Freeform 133"/>
          <p:cNvSpPr>
            <a:spLocks noEditPoints="1"/>
          </p:cNvSpPr>
          <p:nvPr/>
        </p:nvSpPr>
        <p:spPr bwMode="auto">
          <a:xfrm>
            <a:off x="2321538" y="1252538"/>
            <a:ext cx="1168400" cy="2270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40"/>
              </a:cxn>
              <a:cxn ang="0">
                <a:pos x="2296" y="448"/>
              </a:cxn>
              <a:cxn ang="0">
                <a:pos x="8" y="448"/>
              </a:cxn>
              <a:cxn ang="0">
                <a:pos x="0" y="440"/>
              </a:cxn>
              <a:cxn ang="0">
                <a:pos x="0" y="8"/>
              </a:cxn>
              <a:cxn ang="0">
                <a:pos x="16" y="440"/>
              </a:cxn>
              <a:cxn ang="0">
                <a:pos x="8" y="432"/>
              </a:cxn>
              <a:cxn ang="0">
                <a:pos x="2296" y="432"/>
              </a:cxn>
              <a:cxn ang="0">
                <a:pos x="2288" y="440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40"/>
              </a:cxn>
            </a:cxnLst>
            <a:rect l="0" t="0" r="r" b="b"/>
            <a:pathLst>
              <a:path w="2304" h="448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40"/>
                </a:lnTo>
                <a:cubicBezTo>
                  <a:pt x="2304" y="445"/>
                  <a:pt x="2301" y="448"/>
                  <a:pt x="2296" y="448"/>
                </a:cubicBezTo>
                <a:lnTo>
                  <a:pt x="8" y="448"/>
                </a:lnTo>
                <a:cubicBezTo>
                  <a:pt x="4" y="448"/>
                  <a:pt x="0" y="445"/>
                  <a:pt x="0" y="440"/>
                </a:cubicBezTo>
                <a:lnTo>
                  <a:pt x="0" y="8"/>
                </a:lnTo>
                <a:close/>
                <a:moveTo>
                  <a:pt x="16" y="440"/>
                </a:moveTo>
                <a:lnTo>
                  <a:pt x="8" y="432"/>
                </a:lnTo>
                <a:lnTo>
                  <a:pt x="2296" y="432"/>
                </a:lnTo>
                <a:lnTo>
                  <a:pt x="2288" y="440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4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58" name="Rectangle 134"/>
          <p:cNvSpPr>
            <a:spLocks noChangeArrowheads="1"/>
          </p:cNvSpPr>
          <p:nvPr/>
        </p:nvSpPr>
        <p:spPr bwMode="auto">
          <a:xfrm>
            <a:off x="2456476" y="1258888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Requester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59" name="Freeform 135"/>
          <p:cNvSpPr>
            <a:spLocks noEditPoints="1"/>
          </p:cNvSpPr>
          <p:nvPr/>
        </p:nvSpPr>
        <p:spPr bwMode="auto">
          <a:xfrm>
            <a:off x="2313601" y="912813"/>
            <a:ext cx="1184275" cy="57467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112"/>
              </a:cxn>
              <a:cxn ang="0">
                <a:pos x="2312" y="1136"/>
              </a:cxn>
              <a:cxn ang="0">
                <a:pos x="24" y="1136"/>
              </a:cxn>
              <a:cxn ang="0">
                <a:pos x="0" y="1112"/>
              </a:cxn>
              <a:cxn ang="0">
                <a:pos x="0" y="24"/>
              </a:cxn>
              <a:cxn ang="0">
                <a:pos x="48" y="1112"/>
              </a:cxn>
              <a:cxn ang="0">
                <a:pos x="24" y="1088"/>
              </a:cxn>
              <a:cxn ang="0">
                <a:pos x="2312" y="1088"/>
              </a:cxn>
              <a:cxn ang="0">
                <a:pos x="2288" y="1112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112"/>
              </a:cxn>
            </a:cxnLst>
            <a:rect l="0" t="0" r="r" b="b"/>
            <a:pathLst>
              <a:path w="2336" h="1136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112"/>
                </a:lnTo>
                <a:cubicBezTo>
                  <a:pt x="2336" y="1126"/>
                  <a:pt x="2326" y="1136"/>
                  <a:pt x="2312" y="1136"/>
                </a:cubicBezTo>
                <a:lnTo>
                  <a:pt x="24" y="1136"/>
                </a:lnTo>
                <a:cubicBezTo>
                  <a:pt x="11" y="1136"/>
                  <a:pt x="0" y="1126"/>
                  <a:pt x="0" y="1112"/>
                </a:cubicBezTo>
                <a:lnTo>
                  <a:pt x="0" y="24"/>
                </a:lnTo>
                <a:close/>
                <a:moveTo>
                  <a:pt x="48" y="1112"/>
                </a:moveTo>
                <a:lnTo>
                  <a:pt x="24" y="1088"/>
                </a:lnTo>
                <a:lnTo>
                  <a:pt x="2312" y="1088"/>
                </a:lnTo>
                <a:lnTo>
                  <a:pt x="2288" y="1112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112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082923" y="2547938"/>
            <a:ext cx="4292599" cy="2190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1" name="Freeform 137"/>
          <p:cNvSpPr>
            <a:spLocks noEditPoints="1"/>
          </p:cNvSpPr>
          <p:nvPr/>
        </p:nvSpPr>
        <p:spPr bwMode="auto">
          <a:xfrm>
            <a:off x="1079748" y="2543176"/>
            <a:ext cx="4300537" cy="227013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472" y="0"/>
              </a:cxn>
              <a:cxn ang="0">
                <a:pos x="8480" y="8"/>
              </a:cxn>
              <a:cxn ang="0">
                <a:pos x="8480" y="440"/>
              </a:cxn>
              <a:cxn ang="0">
                <a:pos x="8472" y="448"/>
              </a:cxn>
              <a:cxn ang="0">
                <a:pos x="8" y="448"/>
              </a:cxn>
              <a:cxn ang="0">
                <a:pos x="0" y="440"/>
              </a:cxn>
              <a:cxn ang="0">
                <a:pos x="0" y="8"/>
              </a:cxn>
              <a:cxn ang="0">
                <a:pos x="16" y="440"/>
              </a:cxn>
              <a:cxn ang="0">
                <a:pos x="8" y="432"/>
              </a:cxn>
              <a:cxn ang="0">
                <a:pos x="8472" y="432"/>
              </a:cxn>
              <a:cxn ang="0">
                <a:pos x="8464" y="440"/>
              </a:cxn>
              <a:cxn ang="0">
                <a:pos x="8464" y="8"/>
              </a:cxn>
              <a:cxn ang="0">
                <a:pos x="847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40"/>
              </a:cxn>
            </a:cxnLst>
            <a:rect l="0" t="0" r="r" b="b"/>
            <a:pathLst>
              <a:path w="8480" h="448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472" y="0"/>
                </a:lnTo>
                <a:cubicBezTo>
                  <a:pt x="8477" y="0"/>
                  <a:pt x="8480" y="4"/>
                  <a:pt x="8480" y="8"/>
                </a:cubicBezTo>
                <a:lnTo>
                  <a:pt x="8480" y="440"/>
                </a:lnTo>
                <a:cubicBezTo>
                  <a:pt x="8480" y="445"/>
                  <a:pt x="8477" y="448"/>
                  <a:pt x="8472" y="448"/>
                </a:cubicBezTo>
                <a:lnTo>
                  <a:pt x="8" y="448"/>
                </a:lnTo>
                <a:cubicBezTo>
                  <a:pt x="4" y="448"/>
                  <a:pt x="0" y="445"/>
                  <a:pt x="0" y="440"/>
                </a:cubicBezTo>
                <a:lnTo>
                  <a:pt x="0" y="8"/>
                </a:lnTo>
                <a:close/>
                <a:moveTo>
                  <a:pt x="16" y="440"/>
                </a:moveTo>
                <a:lnTo>
                  <a:pt x="8" y="432"/>
                </a:lnTo>
                <a:lnTo>
                  <a:pt x="8472" y="432"/>
                </a:lnTo>
                <a:lnTo>
                  <a:pt x="8464" y="440"/>
                </a:lnTo>
                <a:lnTo>
                  <a:pt x="8464" y="8"/>
                </a:lnTo>
                <a:lnTo>
                  <a:pt x="8472" y="16"/>
                </a:lnTo>
                <a:lnTo>
                  <a:pt x="8" y="16"/>
                </a:lnTo>
                <a:lnTo>
                  <a:pt x="16" y="8"/>
                </a:lnTo>
                <a:lnTo>
                  <a:pt x="16" y="44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2" name="Rectangle 138"/>
          <p:cNvSpPr>
            <a:spLocks noChangeArrowheads="1"/>
          </p:cNvSpPr>
          <p:nvPr/>
        </p:nvSpPr>
        <p:spPr bwMode="auto">
          <a:xfrm>
            <a:off x="2781548" y="2547938"/>
            <a:ext cx="102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Requester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3" name="Rectangle 139"/>
          <p:cNvSpPr>
            <a:spLocks noChangeArrowheads="1"/>
          </p:cNvSpPr>
          <p:nvPr/>
        </p:nvSpPr>
        <p:spPr bwMode="auto">
          <a:xfrm>
            <a:off x="1082923" y="2027238"/>
            <a:ext cx="4292599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4" name="Freeform 140"/>
          <p:cNvSpPr>
            <a:spLocks noEditPoints="1"/>
          </p:cNvSpPr>
          <p:nvPr/>
        </p:nvSpPr>
        <p:spPr bwMode="auto">
          <a:xfrm>
            <a:off x="1079748" y="2024063"/>
            <a:ext cx="4300537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8472" y="0"/>
              </a:cxn>
              <a:cxn ang="0">
                <a:pos x="8480" y="8"/>
              </a:cxn>
              <a:cxn ang="0">
                <a:pos x="8480" y="424"/>
              </a:cxn>
              <a:cxn ang="0">
                <a:pos x="8472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8472" y="416"/>
              </a:cxn>
              <a:cxn ang="0">
                <a:pos x="8464" y="424"/>
              </a:cxn>
              <a:cxn ang="0">
                <a:pos x="8464" y="8"/>
              </a:cxn>
              <a:cxn ang="0">
                <a:pos x="847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8480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8472" y="0"/>
                </a:lnTo>
                <a:cubicBezTo>
                  <a:pt x="8477" y="0"/>
                  <a:pt x="8480" y="4"/>
                  <a:pt x="8480" y="8"/>
                </a:cubicBezTo>
                <a:lnTo>
                  <a:pt x="8480" y="424"/>
                </a:lnTo>
                <a:cubicBezTo>
                  <a:pt x="8480" y="429"/>
                  <a:pt x="8477" y="432"/>
                  <a:pt x="8472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8472" y="416"/>
                </a:lnTo>
                <a:lnTo>
                  <a:pt x="8464" y="424"/>
                </a:lnTo>
                <a:lnTo>
                  <a:pt x="8464" y="8"/>
                </a:lnTo>
                <a:lnTo>
                  <a:pt x="8472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>
            <a:off x="2870448" y="202565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6" name="Freeform 142"/>
          <p:cNvSpPr>
            <a:spLocks noEditPoints="1"/>
          </p:cNvSpPr>
          <p:nvPr/>
        </p:nvSpPr>
        <p:spPr bwMode="auto">
          <a:xfrm>
            <a:off x="1071811" y="2016126"/>
            <a:ext cx="4316412" cy="7620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8488" y="0"/>
              </a:cxn>
              <a:cxn ang="0">
                <a:pos x="8512" y="24"/>
              </a:cxn>
              <a:cxn ang="0">
                <a:pos x="8512" y="1480"/>
              </a:cxn>
              <a:cxn ang="0">
                <a:pos x="8488" y="1504"/>
              </a:cxn>
              <a:cxn ang="0">
                <a:pos x="24" y="1504"/>
              </a:cxn>
              <a:cxn ang="0">
                <a:pos x="0" y="1480"/>
              </a:cxn>
              <a:cxn ang="0">
                <a:pos x="0" y="24"/>
              </a:cxn>
              <a:cxn ang="0">
                <a:pos x="48" y="1480"/>
              </a:cxn>
              <a:cxn ang="0">
                <a:pos x="24" y="1456"/>
              </a:cxn>
              <a:cxn ang="0">
                <a:pos x="8488" y="1456"/>
              </a:cxn>
              <a:cxn ang="0">
                <a:pos x="8464" y="1480"/>
              </a:cxn>
              <a:cxn ang="0">
                <a:pos x="8464" y="24"/>
              </a:cxn>
              <a:cxn ang="0">
                <a:pos x="8488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80"/>
              </a:cxn>
            </a:cxnLst>
            <a:rect l="0" t="0" r="r" b="b"/>
            <a:pathLst>
              <a:path w="8512" h="1504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8488" y="0"/>
                </a:lnTo>
                <a:cubicBezTo>
                  <a:pt x="8502" y="0"/>
                  <a:pt x="8512" y="11"/>
                  <a:pt x="8512" y="24"/>
                </a:cubicBezTo>
                <a:lnTo>
                  <a:pt x="8512" y="1480"/>
                </a:lnTo>
                <a:cubicBezTo>
                  <a:pt x="8512" y="1494"/>
                  <a:pt x="8502" y="1504"/>
                  <a:pt x="8488" y="1504"/>
                </a:cubicBezTo>
                <a:lnTo>
                  <a:pt x="24" y="1504"/>
                </a:lnTo>
                <a:cubicBezTo>
                  <a:pt x="11" y="1504"/>
                  <a:pt x="0" y="1494"/>
                  <a:pt x="0" y="1480"/>
                </a:cubicBezTo>
                <a:lnTo>
                  <a:pt x="0" y="24"/>
                </a:lnTo>
                <a:close/>
                <a:moveTo>
                  <a:pt x="48" y="1480"/>
                </a:moveTo>
                <a:lnTo>
                  <a:pt x="24" y="1456"/>
                </a:lnTo>
                <a:lnTo>
                  <a:pt x="8488" y="1456"/>
                </a:lnTo>
                <a:lnTo>
                  <a:pt x="8464" y="1480"/>
                </a:lnTo>
                <a:lnTo>
                  <a:pt x="8464" y="24"/>
                </a:lnTo>
                <a:lnTo>
                  <a:pt x="8488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80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67" name="Rectangle 143"/>
          <p:cNvSpPr>
            <a:spLocks noChangeArrowheads="1"/>
          </p:cNvSpPr>
          <p:nvPr/>
        </p:nvSpPr>
        <p:spPr bwMode="auto">
          <a:xfrm>
            <a:off x="2602161" y="2270126"/>
            <a:ext cx="1022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Aggregator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8" name="Rectangle 144"/>
          <p:cNvSpPr>
            <a:spLocks noChangeArrowheads="1"/>
          </p:cNvSpPr>
          <p:nvPr/>
        </p:nvSpPr>
        <p:spPr bwMode="auto">
          <a:xfrm>
            <a:off x="3511798" y="2270126"/>
            <a:ext cx="446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2472351" y="982663"/>
            <a:ext cx="1006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User agent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0" name="Rectangle 146"/>
          <p:cNvSpPr>
            <a:spLocks noChangeArrowheads="1"/>
          </p:cNvSpPr>
          <p:nvPr/>
        </p:nvSpPr>
        <p:spPr bwMode="auto">
          <a:xfrm>
            <a:off x="897186" y="3836988"/>
            <a:ext cx="1160462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1" name="Freeform 147"/>
          <p:cNvSpPr>
            <a:spLocks noEditPoints="1"/>
          </p:cNvSpPr>
          <p:nvPr/>
        </p:nvSpPr>
        <p:spPr bwMode="auto">
          <a:xfrm>
            <a:off x="892423" y="3833813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1257548" y="3835401"/>
            <a:ext cx="55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3" name="Rectangle 149"/>
          <p:cNvSpPr>
            <a:spLocks noChangeArrowheads="1"/>
          </p:cNvSpPr>
          <p:nvPr/>
        </p:nvSpPr>
        <p:spPr bwMode="auto">
          <a:xfrm>
            <a:off x="897186" y="3317876"/>
            <a:ext cx="1160462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4" name="Freeform 150"/>
          <p:cNvSpPr>
            <a:spLocks noEditPoints="1"/>
          </p:cNvSpPr>
          <p:nvPr/>
        </p:nvSpPr>
        <p:spPr bwMode="auto">
          <a:xfrm>
            <a:off x="892423" y="3314701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1119436" y="331470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6" name="Freeform 152"/>
          <p:cNvSpPr>
            <a:spLocks noEditPoints="1"/>
          </p:cNvSpPr>
          <p:nvPr/>
        </p:nvSpPr>
        <p:spPr bwMode="auto">
          <a:xfrm>
            <a:off x="884486" y="3306763"/>
            <a:ext cx="1185862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464"/>
              </a:cxn>
              <a:cxn ang="0">
                <a:pos x="2312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12" y="1440"/>
              </a:cxn>
              <a:cxn ang="0">
                <a:pos x="2288" y="1464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36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464"/>
                </a:lnTo>
                <a:cubicBezTo>
                  <a:pt x="2336" y="1478"/>
                  <a:pt x="2326" y="1488"/>
                  <a:pt x="2312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12" y="1440"/>
                </a:lnTo>
                <a:lnTo>
                  <a:pt x="2288" y="1464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auto">
          <a:xfrm>
            <a:off x="1233736" y="3559176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A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auto">
          <a:xfrm>
            <a:off x="2308473" y="3836988"/>
            <a:ext cx="1160462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79" name="Freeform 155"/>
          <p:cNvSpPr>
            <a:spLocks noEditPoints="1"/>
          </p:cNvSpPr>
          <p:nvPr/>
        </p:nvSpPr>
        <p:spPr bwMode="auto">
          <a:xfrm>
            <a:off x="2305298" y="3833813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auto">
          <a:xfrm>
            <a:off x="2668836" y="3835401"/>
            <a:ext cx="55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auto">
          <a:xfrm>
            <a:off x="2308473" y="3317876"/>
            <a:ext cx="1160462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2" name="Freeform 158"/>
          <p:cNvSpPr>
            <a:spLocks noEditPoints="1"/>
          </p:cNvSpPr>
          <p:nvPr/>
        </p:nvSpPr>
        <p:spPr bwMode="auto">
          <a:xfrm>
            <a:off x="2305298" y="3314701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auto">
          <a:xfrm>
            <a:off x="2530723" y="331470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4" name="Freeform 160"/>
          <p:cNvSpPr>
            <a:spLocks noEditPoints="1"/>
          </p:cNvSpPr>
          <p:nvPr/>
        </p:nvSpPr>
        <p:spPr bwMode="auto">
          <a:xfrm>
            <a:off x="2297361" y="3306763"/>
            <a:ext cx="1184275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464"/>
              </a:cxn>
              <a:cxn ang="0">
                <a:pos x="2312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12" y="1440"/>
              </a:cxn>
              <a:cxn ang="0">
                <a:pos x="2288" y="1464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36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464"/>
                </a:lnTo>
                <a:cubicBezTo>
                  <a:pt x="2336" y="1478"/>
                  <a:pt x="2326" y="1488"/>
                  <a:pt x="2312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12" y="1440"/>
                </a:lnTo>
                <a:lnTo>
                  <a:pt x="2288" y="1464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auto">
          <a:xfrm>
            <a:off x="2652961" y="3559176"/>
            <a:ext cx="608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B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auto">
          <a:xfrm>
            <a:off x="3721348" y="3836988"/>
            <a:ext cx="1160462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7" name="Freeform 163"/>
          <p:cNvSpPr>
            <a:spLocks noEditPoints="1"/>
          </p:cNvSpPr>
          <p:nvPr/>
        </p:nvSpPr>
        <p:spPr bwMode="auto">
          <a:xfrm>
            <a:off x="3716586" y="3833813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auto">
          <a:xfrm>
            <a:off x="4078536" y="3835401"/>
            <a:ext cx="550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auto">
          <a:xfrm>
            <a:off x="3721348" y="3317876"/>
            <a:ext cx="1160462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0" name="Freeform 166"/>
          <p:cNvSpPr>
            <a:spLocks noEditPoints="1"/>
          </p:cNvSpPr>
          <p:nvPr/>
        </p:nvSpPr>
        <p:spPr bwMode="auto">
          <a:xfrm>
            <a:off x="3716586" y="3314701"/>
            <a:ext cx="1168400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296" y="0"/>
              </a:cxn>
              <a:cxn ang="0">
                <a:pos x="2304" y="8"/>
              </a:cxn>
              <a:cxn ang="0">
                <a:pos x="2304" y="424"/>
              </a:cxn>
              <a:cxn ang="0">
                <a:pos x="2296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296" y="416"/>
              </a:cxn>
              <a:cxn ang="0">
                <a:pos x="2288" y="424"/>
              </a:cxn>
              <a:cxn ang="0">
                <a:pos x="2288" y="8"/>
              </a:cxn>
              <a:cxn ang="0">
                <a:pos x="2296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04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296" y="0"/>
                </a:lnTo>
                <a:cubicBezTo>
                  <a:pt x="2301" y="0"/>
                  <a:pt x="2304" y="4"/>
                  <a:pt x="2304" y="8"/>
                </a:cubicBezTo>
                <a:lnTo>
                  <a:pt x="2304" y="424"/>
                </a:lnTo>
                <a:cubicBezTo>
                  <a:pt x="2304" y="429"/>
                  <a:pt x="2301" y="432"/>
                  <a:pt x="2296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296" y="416"/>
                </a:lnTo>
                <a:lnTo>
                  <a:pt x="2288" y="424"/>
                </a:lnTo>
                <a:lnTo>
                  <a:pt x="2288" y="8"/>
                </a:lnTo>
                <a:lnTo>
                  <a:pt x="2296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auto">
          <a:xfrm>
            <a:off x="3942011" y="3314701"/>
            <a:ext cx="842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92" name="Freeform 168"/>
          <p:cNvSpPr>
            <a:spLocks noEditPoints="1"/>
          </p:cNvSpPr>
          <p:nvPr/>
        </p:nvSpPr>
        <p:spPr bwMode="auto">
          <a:xfrm>
            <a:off x="3708648" y="3306763"/>
            <a:ext cx="1184275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12" y="0"/>
              </a:cxn>
              <a:cxn ang="0">
                <a:pos x="2336" y="24"/>
              </a:cxn>
              <a:cxn ang="0">
                <a:pos x="2336" y="1464"/>
              </a:cxn>
              <a:cxn ang="0">
                <a:pos x="2312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12" y="1440"/>
              </a:cxn>
              <a:cxn ang="0">
                <a:pos x="2288" y="1464"/>
              </a:cxn>
              <a:cxn ang="0">
                <a:pos x="2288" y="24"/>
              </a:cxn>
              <a:cxn ang="0">
                <a:pos x="2312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36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12" y="0"/>
                </a:lnTo>
                <a:cubicBezTo>
                  <a:pt x="2326" y="0"/>
                  <a:pt x="2336" y="11"/>
                  <a:pt x="2336" y="24"/>
                </a:cubicBezTo>
                <a:lnTo>
                  <a:pt x="2336" y="1464"/>
                </a:lnTo>
                <a:cubicBezTo>
                  <a:pt x="2336" y="1478"/>
                  <a:pt x="2326" y="1488"/>
                  <a:pt x="2312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12" y="1440"/>
                </a:lnTo>
                <a:lnTo>
                  <a:pt x="2288" y="1464"/>
                </a:lnTo>
                <a:lnTo>
                  <a:pt x="2288" y="24"/>
                </a:lnTo>
                <a:lnTo>
                  <a:pt x="2312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auto">
          <a:xfrm>
            <a:off x="4062661" y="3559176"/>
            <a:ext cx="600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C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auto">
          <a:xfrm>
            <a:off x="5124698" y="3836988"/>
            <a:ext cx="1168400" cy="2111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5" name="Freeform 171"/>
          <p:cNvSpPr>
            <a:spLocks noEditPoints="1"/>
          </p:cNvSpPr>
          <p:nvPr/>
        </p:nvSpPr>
        <p:spPr bwMode="auto">
          <a:xfrm>
            <a:off x="5119935" y="3833813"/>
            <a:ext cx="1177925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312" y="0"/>
              </a:cxn>
              <a:cxn ang="0">
                <a:pos x="2320" y="8"/>
              </a:cxn>
              <a:cxn ang="0">
                <a:pos x="2320" y="424"/>
              </a:cxn>
              <a:cxn ang="0">
                <a:pos x="2312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312" y="416"/>
              </a:cxn>
              <a:cxn ang="0">
                <a:pos x="2304" y="424"/>
              </a:cxn>
              <a:cxn ang="0">
                <a:pos x="2304" y="8"/>
              </a:cxn>
              <a:cxn ang="0">
                <a:pos x="231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20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312" y="0"/>
                </a:lnTo>
                <a:cubicBezTo>
                  <a:pt x="2317" y="0"/>
                  <a:pt x="2320" y="4"/>
                  <a:pt x="2320" y="8"/>
                </a:cubicBezTo>
                <a:lnTo>
                  <a:pt x="2320" y="424"/>
                </a:lnTo>
                <a:cubicBezTo>
                  <a:pt x="2320" y="429"/>
                  <a:pt x="2317" y="432"/>
                  <a:pt x="2312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312" y="416"/>
                </a:lnTo>
                <a:lnTo>
                  <a:pt x="2304" y="424"/>
                </a:lnTo>
                <a:lnTo>
                  <a:pt x="2304" y="8"/>
                </a:lnTo>
                <a:lnTo>
                  <a:pt x="2312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6" name="Rectangle 172"/>
          <p:cNvSpPr>
            <a:spLocks noChangeArrowheads="1"/>
          </p:cNvSpPr>
          <p:nvPr/>
        </p:nvSpPr>
        <p:spPr bwMode="auto">
          <a:xfrm>
            <a:off x="5489823" y="3835401"/>
            <a:ext cx="552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auto">
          <a:xfrm>
            <a:off x="5124698" y="3317876"/>
            <a:ext cx="1168400" cy="2111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8" name="Freeform 174"/>
          <p:cNvSpPr>
            <a:spLocks noEditPoints="1"/>
          </p:cNvSpPr>
          <p:nvPr/>
        </p:nvSpPr>
        <p:spPr bwMode="auto">
          <a:xfrm>
            <a:off x="5119935" y="3314701"/>
            <a:ext cx="1177925" cy="219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8" y="0"/>
              </a:cxn>
              <a:cxn ang="0">
                <a:pos x="2312" y="0"/>
              </a:cxn>
              <a:cxn ang="0">
                <a:pos x="2320" y="8"/>
              </a:cxn>
              <a:cxn ang="0">
                <a:pos x="2320" y="424"/>
              </a:cxn>
              <a:cxn ang="0">
                <a:pos x="2312" y="432"/>
              </a:cxn>
              <a:cxn ang="0">
                <a:pos x="8" y="432"/>
              </a:cxn>
              <a:cxn ang="0">
                <a:pos x="0" y="424"/>
              </a:cxn>
              <a:cxn ang="0">
                <a:pos x="0" y="8"/>
              </a:cxn>
              <a:cxn ang="0">
                <a:pos x="16" y="424"/>
              </a:cxn>
              <a:cxn ang="0">
                <a:pos x="8" y="416"/>
              </a:cxn>
              <a:cxn ang="0">
                <a:pos x="2312" y="416"/>
              </a:cxn>
              <a:cxn ang="0">
                <a:pos x="2304" y="424"/>
              </a:cxn>
              <a:cxn ang="0">
                <a:pos x="2304" y="8"/>
              </a:cxn>
              <a:cxn ang="0">
                <a:pos x="2312" y="16"/>
              </a:cxn>
              <a:cxn ang="0">
                <a:pos x="8" y="16"/>
              </a:cxn>
              <a:cxn ang="0">
                <a:pos x="16" y="8"/>
              </a:cxn>
              <a:cxn ang="0">
                <a:pos x="16" y="424"/>
              </a:cxn>
            </a:cxnLst>
            <a:rect l="0" t="0" r="r" b="b"/>
            <a:pathLst>
              <a:path w="2320" h="432"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lnTo>
                  <a:pt x="2312" y="0"/>
                </a:lnTo>
                <a:cubicBezTo>
                  <a:pt x="2317" y="0"/>
                  <a:pt x="2320" y="4"/>
                  <a:pt x="2320" y="8"/>
                </a:cubicBezTo>
                <a:lnTo>
                  <a:pt x="2320" y="424"/>
                </a:lnTo>
                <a:cubicBezTo>
                  <a:pt x="2320" y="429"/>
                  <a:pt x="2317" y="432"/>
                  <a:pt x="2312" y="432"/>
                </a:cubicBezTo>
                <a:lnTo>
                  <a:pt x="8" y="432"/>
                </a:lnTo>
                <a:cubicBezTo>
                  <a:pt x="4" y="432"/>
                  <a:pt x="0" y="429"/>
                  <a:pt x="0" y="424"/>
                </a:cubicBezTo>
                <a:lnTo>
                  <a:pt x="0" y="8"/>
                </a:lnTo>
                <a:close/>
                <a:moveTo>
                  <a:pt x="16" y="424"/>
                </a:moveTo>
                <a:lnTo>
                  <a:pt x="8" y="416"/>
                </a:lnTo>
                <a:lnTo>
                  <a:pt x="2312" y="416"/>
                </a:lnTo>
                <a:lnTo>
                  <a:pt x="2304" y="424"/>
                </a:lnTo>
                <a:lnTo>
                  <a:pt x="2304" y="8"/>
                </a:lnTo>
                <a:lnTo>
                  <a:pt x="2312" y="16"/>
                </a:lnTo>
                <a:lnTo>
                  <a:pt x="8" y="16"/>
                </a:lnTo>
                <a:lnTo>
                  <a:pt x="16" y="8"/>
                </a:lnTo>
                <a:lnTo>
                  <a:pt x="16" y="424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99" name="Rectangle 175"/>
          <p:cNvSpPr>
            <a:spLocks noChangeArrowheads="1"/>
          </p:cNvSpPr>
          <p:nvPr/>
        </p:nvSpPr>
        <p:spPr bwMode="auto">
          <a:xfrm>
            <a:off x="5351710" y="3314701"/>
            <a:ext cx="844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Provider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00" name="Freeform 176"/>
          <p:cNvSpPr>
            <a:spLocks noEditPoints="1"/>
          </p:cNvSpPr>
          <p:nvPr/>
        </p:nvSpPr>
        <p:spPr bwMode="auto">
          <a:xfrm>
            <a:off x="5111998" y="3306763"/>
            <a:ext cx="1193800" cy="754063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24" y="0"/>
              </a:cxn>
              <a:cxn ang="0">
                <a:pos x="2328" y="0"/>
              </a:cxn>
              <a:cxn ang="0">
                <a:pos x="2352" y="24"/>
              </a:cxn>
              <a:cxn ang="0">
                <a:pos x="2352" y="1464"/>
              </a:cxn>
              <a:cxn ang="0">
                <a:pos x="2328" y="1488"/>
              </a:cxn>
              <a:cxn ang="0">
                <a:pos x="24" y="1488"/>
              </a:cxn>
              <a:cxn ang="0">
                <a:pos x="0" y="1464"/>
              </a:cxn>
              <a:cxn ang="0">
                <a:pos x="0" y="24"/>
              </a:cxn>
              <a:cxn ang="0">
                <a:pos x="48" y="1464"/>
              </a:cxn>
              <a:cxn ang="0">
                <a:pos x="24" y="1440"/>
              </a:cxn>
              <a:cxn ang="0">
                <a:pos x="2328" y="1440"/>
              </a:cxn>
              <a:cxn ang="0">
                <a:pos x="2304" y="1464"/>
              </a:cxn>
              <a:cxn ang="0">
                <a:pos x="2304" y="24"/>
              </a:cxn>
              <a:cxn ang="0">
                <a:pos x="2328" y="48"/>
              </a:cxn>
              <a:cxn ang="0">
                <a:pos x="24" y="48"/>
              </a:cxn>
              <a:cxn ang="0">
                <a:pos x="48" y="24"/>
              </a:cxn>
              <a:cxn ang="0">
                <a:pos x="48" y="1464"/>
              </a:cxn>
            </a:cxnLst>
            <a:rect l="0" t="0" r="r" b="b"/>
            <a:pathLst>
              <a:path w="2352" h="1488">
                <a:moveTo>
                  <a:pt x="0" y="24"/>
                </a:moveTo>
                <a:cubicBezTo>
                  <a:pt x="0" y="11"/>
                  <a:pt x="11" y="0"/>
                  <a:pt x="24" y="0"/>
                </a:cubicBezTo>
                <a:lnTo>
                  <a:pt x="2328" y="0"/>
                </a:lnTo>
                <a:cubicBezTo>
                  <a:pt x="2342" y="0"/>
                  <a:pt x="2352" y="11"/>
                  <a:pt x="2352" y="24"/>
                </a:cubicBezTo>
                <a:lnTo>
                  <a:pt x="2352" y="1464"/>
                </a:lnTo>
                <a:cubicBezTo>
                  <a:pt x="2352" y="1478"/>
                  <a:pt x="2342" y="1488"/>
                  <a:pt x="2328" y="1488"/>
                </a:cubicBezTo>
                <a:lnTo>
                  <a:pt x="24" y="1488"/>
                </a:lnTo>
                <a:cubicBezTo>
                  <a:pt x="11" y="1488"/>
                  <a:pt x="0" y="1478"/>
                  <a:pt x="0" y="1464"/>
                </a:cubicBezTo>
                <a:lnTo>
                  <a:pt x="0" y="24"/>
                </a:lnTo>
                <a:close/>
                <a:moveTo>
                  <a:pt x="48" y="1464"/>
                </a:moveTo>
                <a:lnTo>
                  <a:pt x="24" y="1440"/>
                </a:lnTo>
                <a:lnTo>
                  <a:pt x="2328" y="1440"/>
                </a:lnTo>
                <a:lnTo>
                  <a:pt x="2304" y="1464"/>
                </a:lnTo>
                <a:lnTo>
                  <a:pt x="2304" y="24"/>
                </a:lnTo>
                <a:lnTo>
                  <a:pt x="2328" y="48"/>
                </a:lnTo>
                <a:lnTo>
                  <a:pt x="24" y="48"/>
                </a:lnTo>
                <a:lnTo>
                  <a:pt x="48" y="24"/>
                </a:lnTo>
                <a:lnTo>
                  <a:pt x="48" y="1464"/>
                </a:lnTo>
                <a:close/>
              </a:path>
            </a:pathLst>
          </a:custGeom>
          <a:solidFill>
            <a:srgbClr val="C00000"/>
          </a:solidFill>
          <a:ln w="0" cap="flat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auto">
          <a:xfrm>
            <a:off x="5466010" y="3559176"/>
            <a:ext cx="617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ＭＳ Ｐゴシック" pitchFamily="50" charset="-128"/>
              </a:rPr>
              <a:t>NSA D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02" name="Freeform 178"/>
          <p:cNvSpPr>
            <a:spLocks/>
          </p:cNvSpPr>
          <p:nvPr/>
        </p:nvSpPr>
        <p:spPr bwMode="auto">
          <a:xfrm>
            <a:off x="2860923" y="2759076"/>
            <a:ext cx="177800" cy="542925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56" y="0"/>
              </a:cxn>
              <a:cxn ang="0">
                <a:pos x="112" y="56"/>
              </a:cxn>
              <a:cxn ang="0">
                <a:pos x="84" y="56"/>
              </a:cxn>
              <a:cxn ang="0">
                <a:pos x="84" y="286"/>
              </a:cxn>
              <a:cxn ang="0">
                <a:pos x="112" y="286"/>
              </a:cxn>
              <a:cxn ang="0">
                <a:pos x="56" y="342"/>
              </a:cxn>
              <a:cxn ang="0">
                <a:pos x="0" y="286"/>
              </a:cxn>
              <a:cxn ang="0">
                <a:pos x="28" y="286"/>
              </a:cxn>
              <a:cxn ang="0">
                <a:pos x="28" y="56"/>
              </a:cxn>
              <a:cxn ang="0">
                <a:pos x="0" y="56"/>
              </a:cxn>
            </a:cxnLst>
            <a:rect l="0" t="0" r="r" b="b"/>
            <a:pathLst>
              <a:path w="112" h="342">
                <a:moveTo>
                  <a:pt x="0" y="56"/>
                </a:moveTo>
                <a:lnTo>
                  <a:pt x="56" y="0"/>
                </a:lnTo>
                <a:lnTo>
                  <a:pt x="112" y="56"/>
                </a:lnTo>
                <a:lnTo>
                  <a:pt x="84" y="56"/>
                </a:lnTo>
                <a:lnTo>
                  <a:pt x="84" y="286"/>
                </a:lnTo>
                <a:lnTo>
                  <a:pt x="112" y="286"/>
                </a:lnTo>
                <a:lnTo>
                  <a:pt x="56" y="342"/>
                </a:lnTo>
                <a:lnTo>
                  <a:pt x="0" y="286"/>
                </a:lnTo>
                <a:lnTo>
                  <a:pt x="28" y="286"/>
                </a:lnTo>
                <a:lnTo>
                  <a:pt x="28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3" name="Freeform 179"/>
          <p:cNvSpPr>
            <a:spLocks noEditPoints="1"/>
          </p:cNvSpPr>
          <p:nvPr/>
        </p:nvSpPr>
        <p:spPr bwMode="auto">
          <a:xfrm>
            <a:off x="2851398" y="2752726"/>
            <a:ext cx="198437" cy="555625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62" y="0"/>
              </a:cxn>
              <a:cxn ang="0">
                <a:pos x="125" y="62"/>
              </a:cxn>
              <a:cxn ang="0">
                <a:pos x="90" y="62"/>
              </a:cxn>
              <a:cxn ang="0">
                <a:pos x="93" y="60"/>
              </a:cxn>
              <a:cxn ang="0">
                <a:pos x="93" y="290"/>
              </a:cxn>
              <a:cxn ang="0">
                <a:pos x="90" y="287"/>
              </a:cxn>
              <a:cxn ang="0">
                <a:pos x="125" y="287"/>
              </a:cxn>
              <a:cxn ang="0">
                <a:pos x="62" y="350"/>
              </a:cxn>
              <a:cxn ang="0">
                <a:pos x="0" y="287"/>
              </a:cxn>
              <a:cxn ang="0">
                <a:pos x="34" y="287"/>
              </a:cxn>
              <a:cxn ang="0">
                <a:pos x="31" y="290"/>
              </a:cxn>
              <a:cxn ang="0">
                <a:pos x="31" y="60"/>
              </a:cxn>
              <a:cxn ang="0">
                <a:pos x="34" y="62"/>
              </a:cxn>
              <a:cxn ang="0">
                <a:pos x="0" y="62"/>
              </a:cxn>
              <a:cxn ang="0">
                <a:pos x="37" y="57"/>
              </a:cxn>
              <a:cxn ang="0">
                <a:pos x="37" y="292"/>
              </a:cxn>
              <a:cxn ang="0">
                <a:pos x="6" y="292"/>
              </a:cxn>
              <a:cxn ang="0">
                <a:pos x="8" y="288"/>
              </a:cxn>
              <a:cxn ang="0">
                <a:pos x="64" y="344"/>
              </a:cxn>
              <a:cxn ang="0">
                <a:pos x="61" y="344"/>
              </a:cxn>
              <a:cxn ang="0">
                <a:pos x="117" y="288"/>
              </a:cxn>
              <a:cxn ang="0">
                <a:pos x="118" y="292"/>
              </a:cxn>
              <a:cxn ang="0">
                <a:pos x="88" y="292"/>
              </a:cxn>
              <a:cxn ang="0">
                <a:pos x="88" y="57"/>
              </a:cxn>
              <a:cxn ang="0">
                <a:pos x="118" y="57"/>
              </a:cxn>
              <a:cxn ang="0">
                <a:pos x="117" y="62"/>
              </a:cxn>
              <a:cxn ang="0">
                <a:pos x="61" y="5"/>
              </a:cxn>
              <a:cxn ang="0">
                <a:pos x="64" y="5"/>
              </a:cxn>
              <a:cxn ang="0">
                <a:pos x="8" y="62"/>
              </a:cxn>
              <a:cxn ang="0">
                <a:pos x="6" y="57"/>
              </a:cxn>
              <a:cxn ang="0">
                <a:pos x="37" y="57"/>
              </a:cxn>
            </a:cxnLst>
            <a:rect l="0" t="0" r="r" b="b"/>
            <a:pathLst>
              <a:path w="125" h="350">
                <a:moveTo>
                  <a:pt x="0" y="62"/>
                </a:moveTo>
                <a:lnTo>
                  <a:pt x="62" y="0"/>
                </a:lnTo>
                <a:lnTo>
                  <a:pt x="125" y="62"/>
                </a:lnTo>
                <a:lnTo>
                  <a:pt x="90" y="62"/>
                </a:lnTo>
                <a:lnTo>
                  <a:pt x="93" y="60"/>
                </a:lnTo>
                <a:lnTo>
                  <a:pt x="93" y="290"/>
                </a:lnTo>
                <a:lnTo>
                  <a:pt x="90" y="287"/>
                </a:lnTo>
                <a:lnTo>
                  <a:pt x="125" y="287"/>
                </a:lnTo>
                <a:lnTo>
                  <a:pt x="62" y="350"/>
                </a:lnTo>
                <a:lnTo>
                  <a:pt x="0" y="287"/>
                </a:lnTo>
                <a:lnTo>
                  <a:pt x="34" y="287"/>
                </a:lnTo>
                <a:lnTo>
                  <a:pt x="31" y="290"/>
                </a:lnTo>
                <a:lnTo>
                  <a:pt x="31" y="60"/>
                </a:lnTo>
                <a:lnTo>
                  <a:pt x="34" y="62"/>
                </a:lnTo>
                <a:lnTo>
                  <a:pt x="0" y="62"/>
                </a:lnTo>
                <a:close/>
                <a:moveTo>
                  <a:pt x="37" y="57"/>
                </a:moveTo>
                <a:lnTo>
                  <a:pt x="37" y="292"/>
                </a:lnTo>
                <a:lnTo>
                  <a:pt x="6" y="292"/>
                </a:lnTo>
                <a:lnTo>
                  <a:pt x="8" y="288"/>
                </a:lnTo>
                <a:lnTo>
                  <a:pt x="64" y="344"/>
                </a:lnTo>
                <a:lnTo>
                  <a:pt x="61" y="344"/>
                </a:lnTo>
                <a:lnTo>
                  <a:pt x="117" y="288"/>
                </a:lnTo>
                <a:lnTo>
                  <a:pt x="118" y="292"/>
                </a:lnTo>
                <a:lnTo>
                  <a:pt x="88" y="292"/>
                </a:lnTo>
                <a:lnTo>
                  <a:pt x="88" y="57"/>
                </a:lnTo>
                <a:lnTo>
                  <a:pt x="118" y="57"/>
                </a:lnTo>
                <a:lnTo>
                  <a:pt x="117" y="62"/>
                </a:lnTo>
                <a:lnTo>
                  <a:pt x="61" y="5"/>
                </a:lnTo>
                <a:lnTo>
                  <a:pt x="64" y="5"/>
                </a:lnTo>
                <a:lnTo>
                  <a:pt x="8" y="62"/>
                </a:lnTo>
                <a:lnTo>
                  <a:pt x="6" y="57"/>
                </a:lnTo>
                <a:lnTo>
                  <a:pt x="37" y="5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auto">
          <a:xfrm>
            <a:off x="3405436" y="3048001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08" name="Freeform 184"/>
          <p:cNvSpPr>
            <a:spLocks/>
          </p:cNvSpPr>
          <p:nvPr/>
        </p:nvSpPr>
        <p:spPr bwMode="auto">
          <a:xfrm>
            <a:off x="1140073" y="2767013"/>
            <a:ext cx="187325" cy="54292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59" y="0"/>
              </a:cxn>
              <a:cxn ang="0">
                <a:pos x="118" y="58"/>
              </a:cxn>
              <a:cxn ang="0">
                <a:pos x="88" y="58"/>
              </a:cxn>
              <a:cxn ang="0">
                <a:pos x="88" y="283"/>
              </a:cxn>
              <a:cxn ang="0">
                <a:pos x="118" y="283"/>
              </a:cxn>
              <a:cxn ang="0">
                <a:pos x="59" y="342"/>
              </a:cxn>
              <a:cxn ang="0">
                <a:pos x="0" y="283"/>
              </a:cxn>
              <a:cxn ang="0">
                <a:pos x="30" y="283"/>
              </a:cxn>
              <a:cxn ang="0">
                <a:pos x="30" y="58"/>
              </a:cxn>
              <a:cxn ang="0">
                <a:pos x="0" y="58"/>
              </a:cxn>
            </a:cxnLst>
            <a:rect l="0" t="0" r="r" b="b"/>
            <a:pathLst>
              <a:path w="118" h="342">
                <a:moveTo>
                  <a:pt x="0" y="58"/>
                </a:moveTo>
                <a:lnTo>
                  <a:pt x="59" y="0"/>
                </a:lnTo>
                <a:lnTo>
                  <a:pt x="118" y="58"/>
                </a:lnTo>
                <a:lnTo>
                  <a:pt x="88" y="58"/>
                </a:lnTo>
                <a:lnTo>
                  <a:pt x="88" y="283"/>
                </a:lnTo>
                <a:lnTo>
                  <a:pt x="118" y="283"/>
                </a:lnTo>
                <a:lnTo>
                  <a:pt x="59" y="342"/>
                </a:lnTo>
                <a:lnTo>
                  <a:pt x="0" y="283"/>
                </a:lnTo>
                <a:lnTo>
                  <a:pt x="30" y="283"/>
                </a:lnTo>
                <a:lnTo>
                  <a:pt x="30" y="58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09" name="Freeform 185"/>
          <p:cNvSpPr>
            <a:spLocks noEditPoints="1"/>
          </p:cNvSpPr>
          <p:nvPr/>
        </p:nvSpPr>
        <p:spPr bwMode="auto">
          <a:xfrm>
            <a:off x="1130548" y="2760663"/>
            <a:ext cx="206375" cy="555625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65" y="0"/>
              </a:cxn>
              <a:cxn ang="0">
                <a:pos x="130" y="65"/>
              </a:cxn>
              <a:cxn ang="0">
                <a:pos x="94" y="65"/>
              </a:cxn>
              <a:cxn ang="0">
                <a:pos x="97" y="62"/>
              </a:cxn>
              <a:cxn ang="0">
                <a:pos x="97" y="287"/>
              </a:cxn>
              <a:cxn ang="0">
                <a:pos x="94" y="285"/>
              </a:cxn>
              <a:cxn ang="0">
                <a:pos x="130" y="285"/>
              </a:cxn>
              <a:cxn ang="0">
                <a:pos x="65" y="350"/>
              </a:cxn>
              <a:cxn ang="0">
                <a:pos x="0" y="285"/>
              </a:cxn>
              <a:cxn ang="0">
                <a:pos x="36" y="285"/>
              </a:cxn>
              <a:cxn ang="0">
                <a:pos x="33" y="287"/>
              </a:cxn>
              <a:cxn ang="0">
                <a:pos x="33" y="62"/>
              </a:cxn>
              <a:cxn ang="0">
                <a:pos x="36" y="65"/>
              </a:cxn>
              <a:cxn ang="0">
                <a:pos x="0" y="65"/>
              </a:cxn>
              <a:cxn ang="0">
                <a:pos x="38" y="60"/>
              </a:cxn>
              <a:cxn ang="0">
                <a:pos x="38" y="290"/>
              </a:cxn>
              <a:cxn ang="0">
                <a:pos x="6" y="290"/>
              </a:cxn>
              <a:cxn ang="0">
                <a:pos x="8" y="286"/>
              </a:cxn>
              <a:cxn ang="0">
                <a:pos x="67" y="345"/>
              </a:cxn>
              <a:cxn ang="0">
                <a:pos x="63" y="345"/>
              </a:cxn>
              <a:cxn ang="0">
                <a:pos x="122" y="286"/>
              </a:cxn>
              <a:cxn ang="0">
                <a:pos x="124" y="290"/>
              </a:cxn>
              <a:cxn ang="0">
                <a:pos x="92" y="290"/>
              </a:cxn>
              <a:cxn ang="0">
                <a:pos x="92" y="60"/>
              </a:cxn>
              <a:cxn ang="0">
                <a:pos x="124" y="60"/>
              </a:cxn>
              <a:cxn ang="0">
                <a:pos x="122" y="64"/>
              </a:cxn>
              <a:cxn ang="0">
                <a:pos x="63" y="6"/>
              </a:cxn>
              <a:cxn ang="0">
                <a:pos x="67" y="6"/>
              </a:cxn>
              <a:cxn ang="0">
                <a:pos x="8" y="64"/>
              </a:cxn>
              <a:cxn ang="0">
                <a:pos x="6" y="60"/>
              </a:cxn>
              <a:cxn ang="0">
                <a:pos x="38" y="60"/>
              </a:cxn>
            </a:cxnLst>
            <a:rect l="0" t="0" r="r" b="b"/>
            <a:pathLst>
              <a:path w="130" h="350">
                <a:moveTo>
                  <a:pt x="0" y="65"/>
                </a:moveTo>
                <a:lnTo>
                  <a:pt x="65" y="0"/>
                </a:lnTo>
                <a:lnTo>
                  <a:pt x="130" y="65"/>
                </a:lnTo>
                <a:lnTo>
                  <a:pt x="94" y="65"/>
                </a:lnTo>
                <a:lnTo>
                  <a:pt x="97" y="62"/>
                </a:lnTo>
                <a:lnTo>
                  <a:pt x="97" y="287"/>
                </a:lnTo>
                <a:lnTo>
                  <a:pt x="94" y="285"/>
                </a:lnTo>
                <a:lnTo>
                  <a:pt x="130" y="285"/>
                </a:lnTo>
                <a:lnTo>
                  <a:pt x="65" y="350"/>
                </a:lnTo>
                <a:lnTo>
                  <a:pt x="0" y="285"/>
                </a:lnTo>
                <a:lnTo>
                  <a:pt x="36" y="285"/>
                </a:lnTo>
                <a:lnTo>
                  <a:pt x="33" y="287"/>
                </a:lnTo>
                <a:lnTo>
                  <a:pt x="33" y="62"/>
                </a:lnTo>
                <a:lnTo>
                  <a:pt x="36" y="65"/>
                </a:lnTo>
                <a:lnTo>
                  <a:pt x="0" y="65"/>
                </a:lnTo>
                <a:close/>
                <a:moveTo>
                  <a:pt x="38" y="60"/>
                </a:moveTo>
                <a:lnTo>
                  <a:pt x="38" y="290"/>
                </a:lnTo>
                <a:lnTo>
                  <a:pt x="6" y="290"/>
                </a:lnTo>
                <a:lnTo>
                  <a:pt x="8" y="286"/>
                </a:lnTo>
                <a:lnTo>
                  <a:pt x="67" y="345"/>
                </a:lnTo>
                <a:lnTo>
                  <a:pt x="63" y="345"/>
                </a:lnTo>
                <a:lnTo>
                  <a:pt x="122" y="286"/>
                </a:lnTo>
                <a:lnTo>
                  <a:pt x="124" y="290"/>
                </a:lnTo>
                <a:lnTo>
                  <a:pt x="92" y="290"/>
                </a:lnTo>
                <a:lnTo>
                  <a:pt x="92" y="60"/>
                </a:lnTo>
                <a:lnTo>
                  <a:pt x="124" y="60"/>
                </a:lnTo>
                <a:lnTo>
                  <a:pt x="122" y="64"/>
                </a:lnTo>
                <a:lnTo>
                  <a:pt x="63" y="6"/>
                </a:lnTo>
                <a:lnTo>
                  <a:pt x="67" y="6"/>
                </a:lnTo>
                <a:lnTo>
                  <a:pt x="8" y="64"/>
                </a:lnTo>
                <a:lnTo>
                  <a:pt x="6" y="60"/>
                </a:lnTo>
                <a:lnTo>
                  <a:pt x="38" y="6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auto">
          <a:xfrm>
            <a:off x="1687761" y="3055938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14" name="Freeform 190"/>
          <p:cNvSpPr>
            <a:spLocks/>
          </p:cNvSpPr>
          <p:nvPr/>
        </p:nvSpPr>
        <p:spPr bwMode="auto">
          <a:xfrm>
            <a:off x="5197723" y="2774951"/>
            <a:ext cx="177800" cy="542925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56" y="0"/>
              </a:cxn>
              <a:cxn ang="0">
                <a:pos x="112" y="56"/>
              </a:cxn>
              <a:cxn ang="0">
                <a:pos x="84" y="56"/>
              </a:cxn>
              <a:cxn ang="0">
                <a:pos x="84" y="286"/>
              </a:cxn>
              <a:cxn ang="0">
                <a:pos x="112" y="286"/>
              </a:cxn>
              <a:cxn ang="0">
                <a:pos x="56" y="342"/>
              </a:cxn>
              <a:cxn ang="0">
                <a:pos x="0" y="286"/>
              </a:cxn>
              <a:cxn ang="0">
                <a:pos x="28" y="286"/>
              </a:cxn>
              <a:cxn ang="0">
                <a:pos x="28" y="56"/>
              </a:cxn>
              <a:cxn ang="0">
                <a:pos x="0" y="56"/>
              </a:cxn>
            </a:cxnLst>
            <a:rect l="0" t="0" r="r" b="b"/>
            <a:pathLst>
              <a:path w="112" h="342">
                <a:moveTo>
                  <a:pt x="0" y="56"/>
                </a:moveTo>
                <a:lnTo>
                  <a:pt x="56" y="0"/>
                </a:lnTo>
                <a:lnTo>
                  <a:pt x="112" y="56"/>
                </a:lnTo>
                <a:lnTo>
                  <a:pt x="84" y="56"/>
                </a:lnTo>
                <a:lnTo>
                  <a:pt x="84" y="286"/>
                </a:lnTo>
                <a:lnTo>
                  <a:pt x="112" y="286"/>
                </a:lnTo>
                <a:lnTo>
                  <a:pt x="56" y="342"/>
                </a:lnTo>
                <a:lnTo>
                  <a:pt x="0" y="286"/>
                </a:lnTo>
                <a:lnTo>
                  <a:pt x="28" y="286"/>
                </a:lnTo>
                <a:lnTo>
                  <a:pt x="28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15" name="Freeform 191"/>
          <p:cNvSpPr>
            <a:spLocks noEditPoints="1"/>
          </p:cNvSpPr>
          <p:nvPr/>
        </p:nvSpPr>
        <p:spPr bwMode="auto">
          <a:xfrm>
            <a:off x="5188198" y="2768601"/>
            <a:ext cx="198437" cy="555625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62" y="0"/>
              </a:cxn>
              <a:cxn ang="0">
                <a:pos x="125" y="63"/>
              </a:cxn>
              <a:cxn ang="0">
                <a:pos x="90" y="63"/>
              </a:cxn>
              <a:cxn ang="0">
                <a:pos x="93" y="60"/>
              </a:cxn>
              <a:cxn ang="0">
                <a:pos x="93" y="290"/>
              </a:cxn>
              <a:cxn ang="0">
                <a:pos x="90" y="287"/>
              </a:cxn>
              <a:cxn ang="0">
                <a:pos x="125" y="287"/>
              </a:cxn>
              <a:cxn ang="0">
                <a:pos x="62" y="350"/>
              </a:cxn>
              <a:cxn ang="0">
                <a:pos x="0" y="287"/>
              </a:cxn>
              <a:cxn ang="0">
                <a:pos x="34" y="287"/>
              </a:cxn>
              <a:cxn ang="0">
                <a:pos x="32" y="290"/>
              </a:cxn>
              <a:cxn ang="0">
                <a:pos x="32" y="60"/>
              </a:cxn>
              <a:cxn ang="0">
                <a:pos x="34" y="63"/>
              </a:cxn>
              <a:cxn ang="0">
                <a:pos x="0" y="63"/>
              </a:cxn>
              <a:cxn ang="0">
                <a:pos x="37" y="57"/>
              </a:cxn>
              <a:cxn ang="0">
                <a:pos x="37" y="293"/>
              </a:cxn>
              <a:cxn ang="0">
                <a:pos x="6" y="293"/>
              </a:cxn>
              <a:cxn ang="0">
                <a:pos x="8" y="288"/>
              </a:cxn>
              <a:cxn ang="0">
                <a:pos x="64" y="345"/>
              </a:cxn>
              <a:cxn ang="0">
                <a:pos x="61" y="345"/>
              </a:cxn>
              <a:cxn ang="0">
                <a:pos x="117" y="288"/>
              </a:cxn>
              <a:cxn ang="0">
                <a:pos x="118" y="293"/>
              </a:cxn>
              <a:cxn ang="0">
                <a:pos x="88" y="293"/>
              </a:cxn>
              <a:cxn ang="0">
                <a:pos x="88" y="57"/>
              </a:cxn>
              <a:cxn ang="0">
                <a:pos x="118" y="57"/>
              </a:cxn>
              <a:cxn ang="0">
                <a:pos x="117" y="62"/>
              </a:cxn>
              <a:cxn ang="0">
                <a:pos x="61" y="6"/>
              </a:cxn>
              <a:cxn ang="0">
                <a:pos x="64" y="6"/>
              </a:cxn>
              <a:cxn ang="0">
                <a:pos x="8" y="62"/>
              </a:cxn>
              <a:cxn ang="0">
                <a:pos x="6" y="57"/>
              </a:cxn>
              <a:cxn ang="0">
                <a:pos x="37" y="57"/>
              </a:cxn>
            </a:cxnLst>
            <a:rect l="0" t="0" r="r" b="b"/>
            <a:pathLst>
              <a:path w="125" h="350">
                <a:moveTo>
                  <a:pt x="0" y="63"/>
                </a:moveTo>
                <a:lnTo>
                  <a:pt x="62" y="0"/>
                </a:lnTo>
                <a:lnTo>
                  <a:pt x="125" y="63"/>
                </a:lnTo>
                <a:lnTo>
                  <a:pt x="90" y="63"/>
                </a:lnTo>
                <a:lnTo>
                  <a:pt x="93" y="60"/>
                </a:lnTo>
                <a:lnTo>
                  <a:pt x="93" y="290"/>
                </a:lnTo>
                <a:lnTo>
                  <a:pt x="90" y="287"/>
                </a:lnTo>
                <a:lnTo>
                  <a:pt x="125" y="287"/>
                </a:lnTo>
                <a:lnTo>
                  <a:pt x="62" y="350"/>
                </a:lnTo>
                <a:lnTo>
                  <a:pt x="0" y="287"/>
                </a:lnTo>
                <a:lnTo>
                  <a:pt x="34" y="287"/>
                </a:lnTo>
                <a:lnTo>
                  <a:pt x="32" y="290"/>
                </a:lnTo>
                <a:lnTo>
                  <a:pt x="32" y="60"/>
                </a:lnTo>
                <a:lnTo>
                  <a:pt x="34" y="63"/>
                </a:lnTo>
                <a:lnTo>
                  <a:pt x="0" y="63"/>
                </a:lnTo>
                <a:close/>
                <a:moveTo>
                  <a:pt x="37" y="57"/>
                </a:moveTo>
                <a:lnTo>
                  <a:pt x="37" y="293"/>
                </a:lnTo>
                <a:lnTo>
                  <a:pt x="6" y="293"/>
                </a:lnTo>
                <a:lnTo>
                  <a:pt x="8" y="288"/>
                </a:lnTo>
                <a:lnTo>
                  <a:pt x="64" y="345"/>
                </a:lnTo>
                <a:lnTo>
                  <a:pt x="61" y="345"/>
                </a:lnTo>
                <a:lnTo>
                  <a:pt x="117" y="288"/>
                </a:lnTo>
                <a:lnTo>
                  <a:pt x="118" y="293"/>
                </a:lnTo>
                <a:lnTo>
                  <a:pt x="88" y="293"/>
                </a:lnTo>
                <a:lnTo>
                  <a:pt x="88" y="57"/>
                </a:lnTo>
                <a:lnTo>
                  <a:pt x="118" y="57"/>
                </a:lnTo>
                <a:lnTo>
                  <a:pt x="117" y="62"/>
                </a:lnTo>
                <a:lnTo>
                  <a:pt x="61" y="6"/>
                </a:lnTo>
                <a:lnTo>
                  <a:pt x="64" y="6"/>
                </a:lnTo>
                <a:lnTo>
                  <a:pt x="8" y="62"/>
                </a:lnTo>
                <a:lnTo>
                  <a:pt x="6" y="57"/>
                </a:lnTo>
                <a:lnTo>
                  <a:pt x="37" y="5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auto">
          <a:xfrm>
            <a:off x="5743823" y="3065463"/>
            <a:ext cx="153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-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5" name="グループ化 214"/>
          <p:cNvGrpSpPr/>
          <p:nvPr/>
        </p:nvGrpSpPr>
        <p:grpSpPr>
          <a:xfrm>
            <a:off x="1314698" y="2811463"/>
            <a:ext cx="5694362" cy="528638"/>
            <a:chOff x="1531937" y="2811463"/>
            <a:chExt cx="5694362" cy="528638"/>
          </a:xfrm>
        </p:grpSpPr>
        <p:sp>
          <p:nvSpPr>
            <p:cNvPr id="1204" name="Rectangle 180"/>
            <p:cNvSpPr>
              <a:spLocks noChangeArrowheads="1"/>
            </p:cNvSpPr>
            <p:nvPr/>
          </p:nvSpPr>
          <p:spPr bwMode="auto">
            <a:xfrm>
              <a:off x="3249612" y="2811463"/>
              <a:ext cx="10953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B:1 to B:4, 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3249612" y="3048001"/>
              <a:ext cx="4857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07" name="Rectangle 183"/>
            <p:cNvSpPr>
              <a:spLocks noChangeArrowheads="1"/>
            </p:cNvSpPr>
            <p:nvPr/>
          </p:nvSpPr>
          <p:spPr bwMode="auto">
            <a:xfrm>
              <a:off x="3687762" y="3048001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0" name="Rectangle 186"/>
            <p:cNvSpPr>
              <a:spLocks noChangeArrowheads="1"/>
            </p:cNvSpPr>
            <p:nvPr/>
          </p:nvSpPr>
          <p:spPr bwMode="auto">
            <a:xfrm>
              <a:off x="1531937" y="2819401"/>
              <a:ext cx="10953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A:0 to A:3, 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1531937" y="3055938"/>
              <a:ext cx="48736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3" name="Rectangle 189"/>
            <p:cNvSpPr>
              <a:spLocks noChangeArrowheads="1"/>
            </p:cNvSpPr>
            <p:nvPr/>
          </p:nvSpPr>
          <p:spPr bwMode="auto">
            <a:xfrm>
              <a:off x="1970087" y="3055938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5587999" y="2828926"/>
              <a:ext cx="111918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D:1 to D:2, 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7" name="Rectangle 193"/>
            <p:cNvSpPr>
              <a:spLocks noChangeArrowheads="1"/>
            </p:cNvSpPr>
            <p:nvPr/>
          </p:nvSpPr>
          <p:spPr bwMode="auto">
            <a:xfrm>
              <a:off x="5587999" y="3065463"/>
              <a:ext cx="4857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1:00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219" name="Rectangle 195"/>
            <p:cNvSpPr>
              <a:spLocks noChangeArrowheads="1"/>
            </p:cNvSpPr>
            <p:nvPr/>
          </p:nvSpPr>
          <p:spPr bwMode="auto">
            <a:xfrm>
              <a:off x="6026149" y="3065463"/>
              <a:ext cx="1200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ja-JP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ＭＳ Ｐゴシック" pitchFamily="50" charset="-128"/>
                </a:rPr>
                <a:t>2:00, 1Gbps</a:t>
              </a:r>
              <a:endPara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1220" name="Freeform 196"/>
          <p:cNvSpPr>
            <a:spLocks noEditPoints="1"/>
          </p:cNvSpPr>
          <p:nvPr/>
        </p:nvSpPr>
        <p:spPr bwMode="auto">
          <a:xfrm>
            <a:off x="1446461" y="4033838"/>
            <a:ext cx="303212" cy="693738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53" y="38"/>
              </a:cxn>
              <a:cxn ang="0">
                <a:pos x="14" y="52"/>
              </a:cxn>
              <a:cxn ang="0">
                <a:pos x="0" y="14"/>
              </a:cxn>
              <a:cxn ang="0">
                <a:pos x="39" y="0"/>
              </a:cxn>
              <a:cxn ang="0">
                <a:pos x="67" y="77"/>
              </a:cxn>
              <a:cxn ang="0">
                <a:pos x="80" y="115"/>
              </a:cxn>
              <a:cxn ang="0">
                <a:pos x="42" y="129"/>
              </a:cxn>
              <a:cxn ang="0">
                <a:pos x="28" y="91"/>
              </a:cxn>
              <a:cxn ang="0">
                <a:pos x="67" y="77"/>
              </a:cxn>
              <a:cxn ang="0">
                <a:pos x="94" y="154"/>
              </a:cxn>
              <a:cxn ang="0">
                <a:pos x="108" y="192"/>
              </a:cxn>
              <a:cxn ang="0">
                <a:pos x="70" y="206"/>
              </a:cxn>
              <a:cxn ang="0">
                <a:pos x="56" y="168"/>
              </a:cxn>
              <a:cxn ang="0">
                <a:pos x="94" y="154"/>
              </a:cxn>
              <a:cxn ang="0">
                <a:pos x="122" y="231"/>
              </a:cxn>
              <a:cxn ang="0">
                <a:pos x="136" y="269"/>
              </a:cxn>
              <a:cxn ang="0">
                <a:pos x="97" y="283"/>
              </a:cxn>
              <a:cxn ang="0">
                <a:pos x="84" y="245"/>
              </a:cxn>
              <a:cxn ang="0">
                <a:pos x="122" y="231"/>
              </a:cxn>
              <a:cxn ang="0">
                <a:pos x="150" y="308"/>
              </a:cxn>
              <a:cxn ang="0">
                <a:pos x="164" y="346"/>
              </a:cxn>
              <a:cxn ang="0">
                <a:pos x="125" y="360"/>
              </a:cxn>
              <a:cxn ang="0">
                <a:pos x="111" y="321"/>
              </a:cxn>
              <a:cxn ang="0">
                <a:pos x="150" y="308"/>
              </a:cxn>
              <a:cxn ang="0">
                <a:pos x="178" y="385"/>
              </a:cxn>
              <a:cxn ang="0">
                <a:pos x="191" y="423"/>
              </a:cxn>
              <a:cxn ang="0">
                <a:pos x="153" y="437"/>
              </a:cxn>
              <a:cxn ang="0">
                <a:pos x="139" y="398"/>
              </a:cxn>
              <a:cxn ang="0">
                <a:pos x="178" y="385"/>
              </a:cxn>
            </a:cxnLst>
            <a:rect l="0" t="0" r="r" b="b"/>
            <a:pathLst>
              <a:path w="191" h="437">
                <a:moveTo>
                  <a:pt x="39" y="0"/>
                </a:moveTo>
                <a:lnTo>
                  <a:pt x="53" y="38"/>
                </a:lnTo>
                <a:lnTo>
                  <a:pt x="14" y="52"/>
                </a:lnTo>
                <a:lnTo>
                  <a:pt x="0" y="14"/>
                </a:lnTo>
                <a:lnTo>
                  <a:pt x="39" y="0"/>
                </a:lnTo>
                <a:close/>
                <a:moveTo>
                  <a:pt x="67" y="77"/>
                </a:moveTo>
                <a:lnTo>
                  <a:pt x="80" y="115"/>
                </a:lnTo>
                <a:lnTo>
                  <a:pt x="42" y="129"/>
                </a:lnTo>
                <a:lnTo>
                  <a:pt x="28" y="91"/>
                </a:lnTo>
                <a:lnTo>
                  <a:pt x="67" y="77"/>
                </a:lnTo>
                <a:close/>
                <a:moveTo>
                  <a:pt x="94" y="154"/>
                </a:moveTo>
                <a:lnTo>
                  <a:pt x="108" y="192"/>
                </a:lnTo>
                <a:lnTo>
                  <a:pt x="70" y="206"/>
                </a:lnTo>
                <a:lnTo>
                  <a:pt x="56" y="168"/>
                </a:lnTo>
                <a:lnTo>
                  <a:pt x="94" y="154"/>
                </a:lnTo>
                <a:close/>
                <a:moveTo>
                  <a:pt x="122" y="231"/>
                </a:moveTo>
                <a:lnTo>
                  <a:pt x="136" y="269"/>
                </a:lnTo>
                <a:lnTo>
                  <a:pt x="97" y="283"/>
                </a:lnTo>
                <a:lnTo>
                  <a:pt x="84" y="245"/>
                </a:lnTo>
                <a:lnTo>
                  <a:pt x="122" y="231"/>
                </a:lnTo>
                <a:close/>
                <a:moveTo>
                  <a:pt x="150" y="308"/>
                </a:moveTo>
                <a:lnTo>
                  <a:pt x="164" y="346"/>
                </a:lnTo>
                <a:lnTo>
                  <a:pt x="125" y="360"/>
                </a:lnTo>
                <a:lnTo>
                  <a:pt x="111" y="321"/>
                </a:lnTo>
                <a:lnTo>
                  <a:pt x="150" y="308"/>
                </a:lnTo>
                <a:close/>
                <a:moveTo>
                  <a:pt x="178" y="385"/>
                </a:moveTo>
                <a:lnTo>
                  <a:pt x="191" y="423"/>
                </a:lnTo>
                <a:lnTo>
                  <a:pt x="153" y="437"/>
                </a:lnTo>
                <a:lnTo>
                  <a:pt x="139" y="398"/>
                </a:lnTo>
                <a:lnTo>
                  <a:pt x="178" y="385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1" name="Freeform 197"/>
          <p:cNvSpPr>
            <a:spLocks noEditPoints="1"/>
          </p:cNvSpPr>
          <p:nvPr/>
        </p:nvSpPr>
        <p:spPr bwMode="auto">
          <a:xfrm>
            <a:off x="2859336" y="4030663"/>
            <a:ext cx="354012" cy="677863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55" y="38"/>
              </a:cxn>
              <a:cxn ang="0">
                <a:pos x="17" y="54"/>
              </a:cxn>
              <a:cxn ang="0">
                <a:pos x="0" y="17"/>
              </a:cxn>
              <a:cxn ang="0">
                <a:pos x="38" y="0"/>
              </a:cxn>
              <a:cxn ang="0">
                <a:pos x="71" y="75"/>
              </a:cxn>
              <a:cxn ang="0">
                <a:pos x="88" y="112"/>
              </a:cxn>
              <a:cxn ang="0">
                <a:pos x="51" y="129"/>
              </a:cxn>
              <a:cxn ang="0">
                <a:pos x="34" y="92"/>
              </a:cxn>
              <a:cxn ang="0">
                <a:pos x="71" y="75"/>
              </a:cxn>
              <a:cxn ang="0">
                <a:pos x="105" y="149"/>
              </a:cxn>
              <a:cxn ang="0">
                <a:pos x="122" y="187"/>
              </a:cxn>
              <a:cxn ang="0">
                <a:pos x="85" y="204"/>
              </a:cxn>
              <a:cxn ang="0">
                <a:pos x="68" y="166"/>
              </a:cxn>
              <a:cxn ang="0">
                <a:pos x="105" y="149"/>
              </a:cxn>
              <a:cxn ang="0">
                <a:pos x="139" y="224"/>
              </a:cxn>
              <a:cxn ang="0">
                <a:pos x="156" y="261"/>
              </a:cxn>
              <a:cxn ang="0">
                <a:pos x="118" y="278"/>
              </a:cxn>
              <a:cxn ang="0">
                <a:pos x="102" y="241"/>
              </a:cxn>
              <a:cxn ang="0">
                <a:pos x="139" y="224"/>
              </a:cxn>
              <a:cxn ang="0">
                <a:pos x="172" y="299"/>
              </a:cxn>
              <a:cxn ang="0">
                <a:pos x="189" y="336"/>
              </a:cxn>
              <a:cxn ang="0">
                <a:pos x="152" y="353"/>
              </a:cxn>
              <a:cxn ang="0">
                <a:pos x="135" y="315"/>
              </a:cxn>
              <a:cxn ang="0">
                <a:pos x="172" y="299"/>
              </a:cxn>
              <a:cxn ang="0">
                <a:pos x="206" y="373"/>
              </a:cxn>
              <a:cxn ang="0">
                <a:pos x="223" y="410"/>
              </a:cxn>
              <a:cxn ang="0">
                <a:pos x="186" y="427"/>
              </a:cxn>
              <a:cxn ang="0">
                <a:pos x="169" y="390"/>
              </a:cxn>
              <a:cxn ang="0">
                <a:pos x="206" y="373"/>
              </a:cxn>
            </a:cxnLst>
            <a:rect l="0" t="0" r="r" b="b"/>
            <a:pathLst>
              <a:path w="223" h="427">
                <a:moveTo>
                  <a:pt x="38" y="0"/>
                </a:moveTo>
                <a:lnTo>
                  <a:pt x="55" y="38"/>
                </a:lnTo>
                <a:lnTo>
                  <a:pt x="17" y="54"/>
                </a:lnTo>
                <a:lnTo>
                  <a:pt x="0" y="17"/>
                </a:lnTo>
                <a:lnTo>
                  <a:pt x="38" y="0"/>
                </a:lnTo>
                <a:close/>
                <a:moveTo>
                  <a:pt x="71" y="75"/>
                </a:moveTo>
                <a:lnTo>
                  <a:pt x="88" y="112"/>
                </a:lnTo>
                <a:lnTo>
                  <a:pt x="51" y="129"/>
                </a:lnTo>
                <a:lnTo>
                  <a:pt x="34" y="92"/>
                </a:lnTo>
                <a:lnTo>
                  <a:pt x="71" y="75"/>
                </a:lnTo>
                <a:close/>
                <a:moveTo>
                  <a:pt x="105" y="149"/>
                </a:moveTo>
                <a:lnTo>
                  <a:pt x="122" y="187"/>
                </a:lnTo>
                <a:lnTo>
                  <a:pt x="85" y="204"/>
                </a:lnTo>
                <a:lnTo>
                  <a:pt x="68" y="166"/>
                </a:lnTo>
                <a:lnTo>
                  <a:pt x="105" y="149"/>
                </a:lnTo>
                <a:close/>
                <a:moveTo>
                  <a:pt x="139" y="224"/>
                </a:moveTo>
                <a:lnTo>
                  <a:pt x="156" y="261"/>
                </a:lnTo>
                <a:lnTo>
                  <a:pt x="118" y="278"/>
                </a:lnTo>
                <a:lnTo>
                  <a:pt x="102" y="241"/>
                </a:lnTo>
                <a:lnTo>
                  <a:pt x="139" y="224"/>
                </a:lnTo>
                <a:close/>
                <a:moveTo>
                  <a:pt x="172" y="299"/>
                </a:moveTo>
                <a:lnTo>
                  <a:pt x="189" y="336"/>
                </a:lnTo>
                <a:lnTo>
                  <a:pt x="152" y="353"/>
                </a:lnTo>
                <a:lnTo>
                  <a:pt x="135" y="315"/>
                </a:lnTo>
                <a:lnTo>
                  <a:pt x="172" y="299"/>
                </a:lnTo>
                <a:close/>
                <a:moveTo>
                  <a:pt x="206" y="373"/>
                </a:moveTo>
                <a:lnTo>
                  <a:pt x="223" y="410"/>
                </a:lnTo>
                <a:lnTo>
                  <a:pt x="186" y="427"/>
                </a:lnTo>
                <a:lnTo>
                  <a:pt x="169" y="390"/>
                </a:lnTo>
                <a:lnTo>
                  <a:pt x="206" y="373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2" name="Freeform 198"/>
          <p:cNvSpPr>
            <a:spLocks noEditPoints="1"/>
          </p:cNvSpPr>
          <p:nvPr/>
        </p:nvSpPr>
        <p:spPr bwMode="auto">
          <a:xfrm>
            <a:off x="4261098" y="4041776"/>
            <a:ext cx="182562" cy="1363663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44" y="41"/>
              </a:cxn>
              <a:cxn ang="0">
                <a:pos x="3" y="45"/>
              </a:cxn>
              <a:cxn ang="0">
                <a:pos x="0" y="4"/>
              </a:cxn>
              <a:cxn ang="0">
                <a:pos x="41" y="0"/>
              </a:cxn>
              <a:cxn ang="0">
                <a:pos x="48" y="82"/>
              </a:cxn>
              <a:cxn ang="0">
                <a:pos x="51" y="122"/>
              </a:cxn>
              <a:cxn ang="0">
                <a:pos x="11" y="126"/>
              </a:cxn>
              <a:cxn ang="0">
                <a:pos x="7" y="85"/>
              </a:cxn>
              <a:cxn ang="0">
                <a:pos x="48" y="82"/>
              </a:cxn>
              <a:cxn ang="0">
                <a:pos x="55" y="163"/>
              </a:cxn>
              <a:cxn ang="0">
                <a:pos x="58" y="204"/>
              </a:cxn>
              <a:cxn ang="0">
                <a:pos x="18" y="207"/>
              </a:cxn>
              <a:cxn ang="0">
                <a:pos x="14" y="167"/>
              </a:cxn>
              <a:cxn ang="0">
                <a:pos x="55" y="163"/>
              </a:cxn>
              <a:cxn ang="0">
                <a:pos x="62" y="245"/>
              </a:cxn>
              <a:cxn ang="0">
                <a:pos x="65" y="285"/>
              </a:cxn>
              <a:cxn ang="0">
                <a:pos x="25" y="289"/>
              </a:cxn>
              <a:cxn ang="0">
                <a:pos x="21" y="248"/>
              </a:cxn>
              <a:cxn ang="0">
                <a:pos x="62" y="245"/>
              </a:cxn>
              <a:cxn ang="0">
                <a:pos x="69" y="326"/>
              </a:cxn>
              <a:cxn ang="0">
                <a:pos x="72" y="367"/>
              </a:cxn>
              <a:cxn ang="0">
                <a:pos x="32" y="370"/>
              </a:cxn>
              <a:cxn ang="0">
                <a:pos x="28" y="330"/>
              </a:cxn>
              <a:cxn ang="0">
                <a:pos x="69" y="326"/>
              </a:cxn>
              <a:cxn ang="0">
                <a:pos x="76" y="407"/>
              </a:cxn>
              <a:cxn ang="0">
                <a:pos x="80" y="448"/>
              </a:cxn>
              <a:cxn ang="0">
                <a:pos x="39" y="452"/>
              </a:cxn>
              <a:cxn ang="0">
                <a:pos x="35" y="411"/>
              </a:cxn>
              <a:cxn ang="0">
                <a:pos x="76" y="407"/>
              </a:cxn>
              <a:cxn ang="0">
                <a:pos x="83" y="489"/>
              </a:cxn>
              <a:cxn ang="0">
                <a:pos x="87" y="530"/>
              </a:cxn>
              <a:cxn ang="0">
                <a:pos x="46" y="533"/>
              </a:cxn>
              <a:cxn ang="0">
                <a:pos x="42" y="492"/>
              </a:cxn>
              <a:cxn ang="0">
                <a:pos x="83" y="489"/>
              </a:cxn>
              <a:cxn ang="0">
                <a:pos x="90" y="570"/>
              </a:cxn>
              <a:cxn ang="0">
                <a:pos x="94" y="611"/>
              </a:cxn>
              <a:cxn ang="0">
                <a:pos x="53" y="615"/>
              </a:cxn>
              <a:cxn ang="0">
                <a:pos x="49" y="574"/>
              </a:cxn>
              <a:cxn ang="0">
                <a:pos x="90" y="570"/>
              </a:cxn>
              <a:cxn ang="0">
                <a:pos x="97" y="652"/>
              </a:cxn>
              <a:cxn ang="0">
                <a:pos x="101" y="693"/>
              </a:cxn>
              <a:cxn ang="0">
                <a:pos x="60" y="696"/>
              </a:cxn>
              <a:cxn ang="0">
                <a:pos x="57" y="655"/>
              </a:cxn>
              <a:cxn ang="0">
                <a:pos x="97" y="652"/>
              </a:cxn>
              <a:cxn ang="0">
                <a:pos x="104" y="733"/>
              </a:cxn>
              <a:cxn ang="0">
                <a:pos x="108" y="774"/>
              </a:cxn>
              <a:cxn ang="0">
                <a:pos x="67" y="778"/>
              </a:cxn>
              <a:cxn ang="0">
                <a:pos x="64" y="737"/>
              </a:cxn>
              <a:cxn ang="0">
                <a:pos x="104" y="733"/>
              </a:cxn>
              <a:cxn ang="0">
                <a:pos x="112" y="815"/>
              </a:cxn>
              <a:cxn ang="0">
                <a:pos x="115" y="856"/>
              </a:cxn>
              <a:cxn ang="0">
                <a:pos x="74" y="859"/>
              </a:cxn>
              <a:cxn ang="0">
                <a:pos x="71" y="818"/>
              </a:cxn>
              <a:cxn ang="0">
                <a:pos x="112" y="815"/>
              </a:cxn>
            </a:cxnLst>
            <a:rect l="0" t="0" r="r" b="b"/>
            <a:pathLst>
              <a:path w="115" h="859">
                <a:moveTo>
                  <a:pt x="41" y="0"/>
                </a:moveTo>
                <a:lnTo>
                  <a:pt x="44" y="41"/>
                </a:lnTo>
                <a:lnTo>
                  <a:pt x="3" y="45"/>
                </a:lnTo>
                <a:lnTo>
                  <a:pt x="0" y="4"/>
                </a:lnTo>
                <a:lnTo>
                  <a:pt x="41" y="0"/>
                </a:lnTo>
                <a:close/>
                <a:moveTo>
                  <a:pt x="48" y="82"/>
                </a:moveTo>
                <a:lnTo>
                  <a:pt x="51" y="122"/>
                </a:lnTo>
                <a:lnTo>
                  <a:pt x="11" y="126"/>
                </a:lnTo>
                <a:lnTo>
                  <a:pt x="7" y="85"/>
                </a:lnTo>
                <a:lnTo>
                  <a:pt x="48" y="82"/>
                </a:lnTo>
                <a:close/>
                <a:moveTo>
                  <a:pt x="55" y="163"/>
                </a:moveTo>
                <a:lnTo>
                  <a:pt x="58" y="204"/>
                </a:lnTo>
                <a:lnTo>
                  <a:pt x="18" y="207"/>
                </a:lnTo>
                <a:lnTo>
                  <a:pt x="14" y="167"/>
                </a:lnTo>
                <a:lnTo>
                  <a:pt x="55" y="163"/>
                </a:lnTo>
                <a:close/>
                <a:moveTo>
                  <a:pt x="62" y="245"/>
                </a:moveTo>
                <a:lnTo>
                  <a:pt x="65" y="285"/>
                </a:lnTo>
                <a:lnTo>
                  <a:pt x="25" y="289"/>
                </a:lnTo>
                <a:lnTo>
                  <a:pt x="21" y="248"/>
                </a:lnTo>
                <a:lnTo>
                  <a:pt x="62" y="245"/>
                </a:lnTo>
                <a:close/>
                <a:moveTo>
                  <a:pt x="69" y="326"/>
                </a:moveTo>
                <a:lnTo>
                  <a:pt x="72" y="367"/>
                </a:lnTo>
                <a:lnTo>
                  <a:pt x="32" y="370"/>
                </a:lnTo>
                <a:lnTo>
                  <a:pt x="28" y="330"/>
                </a:lnTo>
                <a:lnTo>
                  <a:pt x="69" y="326"/>
                </a:lnTo>
                <a:close/>
                <a:moveTo>
                  <a:pt x="76" y="407"/>
                </a:moveTo>
                <a:lnTo>
                  <a:pt x="80" y="448"/>
                </a:lnTo>
                <a:lnTo>
                  <a:pt x="39" y="452"/>
                </a:lnTo>
                <a:lnTo>
                  <a:pt x="35" y="411"/>
                </a:lnTo>
                <a:lnTo>
                  <a:pt x="76" y="407"/>
                </a:lnTo>
                <a:close/>
                <a:moveTo>
                  <a:pt x="83" y="489"/>
                </a:moveTo>
                <a:lnTo>
                  <a:pt x="87" y="530"/>
                </a:lnTo>
                <a:lnTo>
                  <a:pt x="46" y="533"/>
                </a:lnTo>
                <a:lnTo>
                  <a:pt x="42" y="492"/>
                </a:lnTo>
                <a:lnTo>
                  <a:pt x="83" y="489"/>
                </a:lnTo>
                <a:close/>
                <a:moveTo>
                  <a:pt x="90" y="570"/>
                </a:moveTo>
                <a:lnTo>
                  <a:pt x="94" y="611"/>
                </a:lnTo>
                <a:lnTo>
                  <a:pt x="53" y="615"/>
                </a:lnTo>
                <a:lnTo>
                  <a:pt x="49" y="574"/>
                </a:lnTo>
                <a:lnTo>
                  <a:pt x="90" y="570"/>
                </a:lnTo>
                <a:close/>
                <a:moveTo>
                  <a:pt x="97" y="652"/>
                </a:moveTo>
                <a:lnTo>
                  <a:pt x="101" y="693"/>
                </a:lnTo>
                <a:lnTo>
                  <a:pt x="60" y="696"/>
                </a:lnTo>
                <a:lnTo>
                  <a:pt x="57" y="655"/>
                </a:lnTo>
                <a:lnTo>
                  <a:pt x="97" y="652"/>
                </a:lnTo>
                <a:close/>
                <a:moveTo>
                  <a:pt x="104" y="733"/>
                </a:moveTo>
                <a:lnTo>
                  <a:pt x="108" y="774"/>
                </a:lnTo>
                <a:lnTo>
                  <a:pt x="67" y="778"/>
                </a:lnTo>
                <a:lnTo>
                  <a:pt x="64" y="737"/>
                </a:lnTo>
                <a:lnTo>
                  <a:pt x="104" y="733"/>
                </a:lnTo>
                <a:close/>
                <a:moveTo>
                  <a:pt x="112" y="815"/>
                </a:moveTo>
                <a:lnTo>
                  <a:pt x="115" y="856"/>
                </a:lnTo>
                <a:lnTo>
                  <a:pt x="74" y="859"/>
                </a:lnTo>
                <a:lnTo>
                  <a:pt x="71" y="818"/>
                </a:lnTo>
                <a:lnTo>
                  <a:pt x="112" y="815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3" name="Freeform 199"/>
          <p:cNvSpPr>
            <a:spLocks noEditPoints="1"/>
          </p:cNvSpPr>
          <p:nvPr/>
        </p:nvSpPr>
        <p:spPr bwMode="auto">
          <a:xfrm>
            <a:off x="5432673" y="4030663"/>
            <a:ext cx="304800" cy="519113"/>
          </a:xfrm>
          <a:custGeom>
            <a:avLst/>
            <a:gdLst/>
            <a:ahLst/>
            <a:cxnLst>
              <a:cxn ang="0">
                <a:pos x="192" y="18"/>
              </a:cxn>
              <a:cxn ang="0">
                <a:pos x="173" y="55"/>
              </a:cxn>
              <a:cxn ang="0">
                <a:pos x="137" y="36"/>
              </a:cxn>
              <a:cxn ang="0">
                <a:pos x="155" y="0"/>
              </a:cxn>
              <a:cxn ang="0">
                <a:pos x="192" y="18"/>
              </a:cxn>
              <a:cxn ang="0">
                <a:pos x="155" y="91"/>
              </a:cxn>
              <a:cxn ang="0">
                <a:pos x="137" y="128"/>
              </a:cxn>
              <a:cxn ang="0">
                <a:pos x="100" y="109"/>
              </a:cxn>
              <a:cxn ang="0">
                <a:pos x="118" y="73"/>
              </a:cxn>
              <a:cxn ang="0">
                <a:pos x="155" y="91"/>
              </a:cxn>
              <a:cxn ang="0">
                <a:pos x="118" y="164"/>
              </a:cxn>
              <a:cxn ang="0">
                <a:pos x="100" y="201"/>
              </a:cxn>
              <a:cxn ang="0">
                <a:pos x="64" y="183"/>
              </a:cxn>
              <a:cxn ang="0">
                <a:pos x="82" y="146"/>
              </a:cxn>
              <a:cxn ang="0">
                <a:pos x="118" y="164"/>
              </a:cxn>
              <a:cxn ang="0">
                <a:pos x="82" y="237"/>
              </a:cxn>
              <a:cxn ang="0">
                <a:pos x="63" y="274"/>
              </a:cxn>
              <a:cxn ang="0">
                <a:pos x="27" y="256"/>
              </a:cxn>
              <a:cxn ang="0">
                <a:pos x="45" y="219"/>
              </a:cxn>
              <a:cxn ang="0">
                <a:pos x="82" y="237"/>
              </a:cxn>
              <a:cxn ang="0">
                <a:pos x="45" y="311"/>
              </a:cxn>
              <a:cxn ang="0">
                <a:pos x="37" y="327"/>
              </a:cxn>
              <a:cxn ang="0">
                <a:pos x="0" y="309"/>
              </a:cxn>
              <a:cxn ang="0">
                <a:pos x="9" y="292"/>
              </a:cxn>
              <a:cxn ang="0">
                <a:pos x="45" y="311"/>
              </a:cxn>
            </a:cxnLst>
            <a:rect l="0" t="0" r="r" b="b"/>
            <a:pathLst>
              <a:path w="192" h="327">
                <a:moveTo>
                  <a:pt x="192" y="18"/>
                </a:moveTo>
                <a:lnTo>
                  <a:pt x="173" y="55"/>
                </a:lnTo>
                <a:lnTo>
                  <a:pt x="137" y="36"/>
                </a:lnTo>
                <a:lnTo>
                  <a:pt x="155" y="0"/>
                </a:lnTo>
                <a:lnTo>
                  <a:pt x="192" y="18"/>
                </a:lnTo>
                <a:close/>
                <a:moveTo>
                  <a:pt x="155" y="91"/>
                </a:moveTo>
                <a:lnTo>
                  <a:pt x="137" y="128"/>
                </a:lnTo>
                <a:lnTo>
                  <a:pt x="100" y="109"/>
                </a:lnTo>
                <a:lnTo>
                  <a:pt x="118" y="73"/>
                </a:lnTo>
                <a:lnTo>
                  <a:pt x="155" y="91"/>
                </a:lnTo>
                <a:close/>
                <a:moveTo>
                  <a:pt x="118" y="164"/>
                </a:moveTo>
                <a:lnTo>
                  <a:pt x="100" y="201"/>
                </a:lnTo>
                <a:lnTo>
                  <a:pt x="64" y="183"/>
                </a:lnTo>
                <a:lnTo>
                  <a:pt x="82" y="146"/>
                </a:lnTo>
                <a:lnTo>
                  <a:pt x="118" y="164"/>
                </a:lnTo>
                <a:close/>
                <a:moveTo>
                  <a:pt x="82" y="237"/>
                </a:moveTo>
                <a:lnTo>
                  <a:pt x="63" y="274"/>
                </a:lnTo>
                <a:lnTo>
                  <a:pt x="27" y="256"/>
                </a:lnTo>
                <a:lnTo>
                  <a:pt x="45" y="219"/>
                </a:lnTo>
                <a:lnTo>
                  <a:pt x="82" y="237"/>
                </a:lnTo>
                <a:close/>
                <a:moveTo>
                  <a:pt x="45" y="311"/>
                </a:moveTo>
                <a:lnTo>
                  <a:pt x="37" y="327"/>
                </a:lnTo>
                <a:lnTo>
                  <a:pt x="0" y="309"/>
                </a:lnTo>
                <a:lnTo>
                  <a:pt x="9" y="292"/>
                </a:lnTo>
                <a:lnTo>
                  <a:pt x="45" y="311"/>
                </a:ln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4" name="Freeform 200"/>
          <p:cNvSpPr>
            <a:spLocks/>
          </p:cNvSpPr>
          <p:nvPr/>
        </p:nvSpPr>
        <p:spPr bwMode="auto">
          <a:xfrm>
            <a:off x="1192284" y="1409348"/>
            <a:ext cx="187325" cy="300038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59" y="0"/>
              </a:cxn>
              <a:cxn ang="0">
                <a:pos x="118" y="59"/>
              </a:cxn>
              <a:cxn ang="0">
                <a:pos x="88" y="59"/>
              </a:cxn>
              <a:cxn ang="0">
                <a:pos x="88" y="130"/>
              </a:cxn>
              <a:cxn ang="0">
                <a:pos x="118" y="130"/>
              </a:cxn>
              <a:cxn ang="0">
                <a:pos x="59" y="189"/>
              </a:cxn>
              <a:cxn ang="0">
                <a:pos x="0" y="130"/>
              </a:cxn>
              <a:cxn ang="0">
                <a:pos x="30" y="130"/>
              </a:cxn>
              <a:cxn ang="0">
                <a:pos x="30" y="59"/>
              </a:cxn>
              <a:cxn ang="0">
                <a:pos x="0" y="59"/>
              </a:cxn>
            </a:cxnLst>
            <a:rect l="0" t="0" r="r" b="b"/>
            <a:pathLst>
              <a:path w="118" h="189">
                <a:moveTo>
                  <a:pt x="0" y="59"/>
                </a:moveTo>
                <a:lnTo>
                  <a:pt x="59" y="0"/>
                </a:lnTo>
                <a:lnTo>
                  <a:pt x="118" y="59"/>
                </a:lnTo>
                <a:lnTo>
                  <a:pt x="88" y="59"/>
                </a:lnTo>
                <a:lnTo>
                  <a:pt x="88" y="130"/>
                </a:lnTo>
                <a:lnTo>
                  <a:pt x="118" y="130"/>
                </a:lnTo>
                <a:lnTo>
                  <a:pt x="59" y="189"/>
                </a:lnTo>
                <a:lnTo>
                  <a:pt x="0" y="130"/>
                </a:lnTo>
                <a:lnTo>
                  <a:pt x="30" y="130"/>
                </a:lnTo>
                <a:lnTo>
                  <a:pt x="30" y="59"/>
                </a:lnTo>
                <a:lnTo>
                  <a:pt x="0" y="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5" name="Freeform 201"/>
          <p:cNvSpPr>
            <a:spLocks noEditPoints="1"/>
          </p:cNvSpPr>
          <p:nvPr/>
        </p:nvSpPr>
        <p:spPr bwMode="auto">
          <a:xfrm>
            <a:off x="1182759" y="1404585"/>
            <a:ext cx="206375" cy="311150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65" y="0"/>
              </a:cxn>
              <a:cxn ang="0">
                <a:pos x="130" y="65"/>
              </a:cxn>
              <a:cxn ang="0">
                <a:pos x="94" y="65"/>
              </a:cxn>
              <a:cxn ang="0">
                <a:pos x="97" y="62"/>
              </a:cxn>
              <a:cxn ang="0">
                <a:pos x="97" y="133"/>
              </a:cxn>
              <a:cxn ang="0">
                <a:pos x="94" y="131"/>
              </a:cxn>
              <a:cxn ang="0">
                <a:pos x="130" y="131"/>
              </a:cxn>
              <a:cxn ang="0">
                <a:pos x="65" y="196"/>
              </a:cxn>
              <a:cxn ang="0">
                <a:pos x="0" y="131"/>
              </a:cxn>
              <a:cxn ang="0">
                <a:pos x="36" y="131"/>
              </a:cxn>
              <a:cxn ang="0">
                <a:pos x="33" y="133"/>
              </a:cxn>
              <a:cxn ang="0">
                <a:pos x="33" y="62"/>
              </a:cxn>
              <a:cxn ang="0">
                <a:pos x="36" y="65"/>
              </a:cxn>
              <a:cxn ang="0">
                <a:pos x="0" y="65"/>
              </a:cxn>
              <a:cxn ang="0">
                <a:pos x="38" y="60"/>
              </a:cxn>
              <a:cxn ang="0">
                <a:pos x="38" y="136"/>
              </a:cxn>
              <a:cxn ang="0">
                <a:pos x="6" y="136"/>
              </a:cxn>
              <a:cxn ang="0">
                <a:pos x="8" y="131"/>
              </a:cxn>
              <a:cxn ang="0">
                <a:pos x="67" y="191"/>
              </a:cxn>
              <a:cxn ang="0">
                <a:pos x="63" y="191"/>
              </a:cxn>
              <a:cxn ang="0">
                <a:pos x="122" y="131"/>
              </a:cxn>
              <a:cxn ang="0">
                <a:pos x="124" y="136"/>
              </a:cxn>
              <a:cxn ang="0">
                <a:pos x="92" y="136"/>
              </a:cxn>
              <a:cxn ang="0">
                <a:pos x="92" y="60"/>
              </a:cxn>
              <a:cxn ang="0">
                <a:pos x="124" y="60"/>
              </a:cxn>
              <a:cxn ang="0">
                <a:pos x="122" y="64"/>
              </a:cxn>
              <a:cxn ang="0">
                <a:pos x="63" y="5"/>
              </a:cxn>
              <a:cxn ang="0">
                <a:pos x="67" y="5"/>
              </a:cxn>
              <a:cxn ang="0">
                <a:pos x="8" y="64"/>
              </a:cxn>
              <a:cxn ang="0">
                <a:pos x="6" y="60"/>
              </a:cxn>
              <a:cxn ang="0">
                <a:pos x="38" y="60"/>
              </a:cxn>
            </a:cxnLst>
            <a:rect l="0" t="0" r="r" b="b"/>
            <a:pathLst>
              <a:path w="130" h="196">
                <a:moveTo>
                  <a:pt x="0" y="65"/>
                </a:moveTo>
                <a:lnTo>
                  <a:pt x="65" y="0"/>
                </a:lnTo>
                <a:lnTo>
                  <a:pt x="130" y="65"/>
                </a:lnTo>
                <a:lnTo>
                  <a:pt x="94" y="65"/>
                </a:lnTo>
                <a:lnTo>
                  <a:pt x="97" y="62"/>
                </a:lnTo>
                <a:lnTo>
                  <a:pt x="97" y="133"/>
                </a:lnTo>
                <a:lnTo>
                  <a:pt x="94" y="131"/>
                </a:lnTo>
                <a:lnTo>
                  <a:pt x="130" y="131"/>
                </a:lnTo>
                <a:lnTo>
                  <a:pt x="65" y="196"/>
                </a:lnTo>
                <a:lnTo>
                  <a:pt x="0" y="131"/>
                </a:lnTo>
                <a:lnTo>
                  <a:pt x="36" y="131"/>
                </a:lnTo>
                <a:lnTo>
                  <a:pt x="33" y="133"/>
                </a:lnTo>
                <a:lnTo>
                  <a:pt x="33" y="62"/>
                </a:lnTo>
                <a:lnTo>
                  <a:pt x="36" y="65"/>
                </a:lnTo>
                <a:lnTo>
                  <a:pt x="0" y="65"/>
                </a:lnTo>
                <a:close/>
                <a:moveTo>
                  <a:pt x="38" y="60"/>
                </a:moveTo>
                <a:lnTo>
                  <a:pt x="38" y="136"/>
                </a:lnTo>
                <a:lnTo>
                  <a:pt x="6" y="136"/>
                </a:lnTo>
                <a:lnTo>
                  <a:pt x="8" y="131"/>
                </a:lnTo>
                <a:lnTo>
                  <a:pt x="67" y="191"/>
                </a:lnTo>
                <a:lnTo>
                  <a:pt x="63" y="191"/>
                </a:lnTo>
                <a:lnTo>
                  <a:pt x="122" y="131"/>
                </a:lnTo>
                <a:lnTo>
                  <a:pt x="124" y="136"/>
                </a:lnTo>
                <a:lnTo>
                  <a:pt x="92" y="136"/>
                </a:lnTo>
                <a:lnTo>
                  <a:pt x="92" y="60"/>
                </a:lnTo>
                <a:lnTo>
                  <a:pt x="124" y="60"/>
                </a:lnTo>
                <a:lnTo>
                  <a:pt x="122" y="64"/>
                </a:lnTo>
                <a:lnTo>
                  <a:pt x="63" y="5"/>
                </a:lnTo>
                <a:lnTo>
                  <a:pt x="67" y="5"/>
                </a:lnTo>
                <a:lnTo>
                  <a:pt x="8" y="64"/>
                </a:lnTo>
                <a:lnTo>
                  <a:pt x="6" y="60"/>
                </a:lnTo>
                <a:lnTo>
                  <a:pt x="38" y="6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26" name="Rectangle 202"/>
          <p:cNvSpPr>
            <a:spLocks noChangeArrowheads="1"/>
          </p:cNvSpPr>
          <p:nvPr/>
        </p:nvSpPr>
        <p:spPr bwMode="auto">
          <a:xfrm>
            <a:off x="1393896" y="1480785"/>
            <a:ext cx="381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NSI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7" name="Rectangle 203"/>
          <p:cNvSpPr>
            <a:spLocks noChangeArrowheads="1"/>
          </p:cNvSpPr>
          <p:nvPr/>
        </p:nvSpPr>
        <p:spPr bwMode="auto">
          <a:xfrm>
            <a:off x="5113585" y="6149976"/>
            <a:ext cx="17843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TF: Transfer Function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8" name="Rectangle 204"/>
          <p:cNvSpPr>
            <a:spLocks noChangeArrowheads="1"/>
          </p:cNvSpPr>
          <p:nvPr/>
        </p:nvSpPr>
        <p:spPr bwMode="auto">
          <a:xfrm>
            <a:off x="6500707" y="3557235"/>
            <a:ext cx="20678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NRM: Network 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          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Resource Manager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30" name="Rectangle 206"/>
          <p:cNvSpPr>
            <a:spLocks noChangeArrowheads="1"/>
          </p:cNvSpPr>
          <p:nvPr/>
        </p:nvSpPr>
        <p:spPr bwMode="auto">
          <a:xfrm>
            <a:off x="524124" y="4295775"/>
            <a:ext cx="7362825" cy="7938"/>
          </a:xfrm>
          <a:prstGeom prst="rect">
            <a:avLst/>
          </a:pr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31" name="Rectangle 207"/>
          <p:cNvSpPr>
            <a:spLocks noChangeArrowheads="1"/>
          </p:cNvSpPr>
          <p:nvPr/>
        </p:nvSpPr>
        <p:spPr bwMode="auto">
          <a:xfrm>
            <a:off x="5820024" y="4064000"/>
            <a:ext cx="187325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Network Service Plane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32" name="Rectangle 208"/>
          <p:cNvSpPr>
            <a:spLocks noChangeArrowheads="1"/>
          </p:cNvSpPr>
          <p:nvPr/>
        </p:nvSpPr>
        <p:spPr bwMode="auto">
          <a:xfrm>
            <a:off x="5820024" y="4310063"/>
            <a:ext cx="1954212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 pitchFamily="50" charset="-128"/>
              </a:rPr>
              <a:t>Data Plane (abstracted)</a:t>
            </a: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0" name="直線コネクタ 209"/>
          <p:cNvCxnSpPr/>
          <p:nvPr/>
        </p:nvCxnSpPr>
        <p:spPr>
          <a:xfrm flipH="1">
            <a:off x="2271291" y="5085184"/>
            <a:ext cx="360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 flipH="1">
            <a:off x="2271291" y="5339304"/>
            <a:ext cx="360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2276053" y="5583900"/>
            <a:ext cx="360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 flipH="1">
            <a:off x="3750034" y="4917265"/>
            <a:ext cx="1161940" cy="11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 flipH="1" flipV="1">
            <a:off x="3723839" y="5591060"/>
            <a:ext cx="180866" cy="116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 flipH="1">
            <a:off x="3745288" y="5153000"/>
            <a:ext cx="1161940" cy="115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flipH="1" flipV="1">
            <a:off x="3723855" y="5831557"/>
            <a:ext cx="180866" cy="1167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209"/>
          <p:cNvSpPr>
            <a:spLocks/>
          </p:cNvSpPr>
          <p:nvPr/>
        </p:nvSpPr>
        <p:spPr bwMode="auto">
          <a:xfrm>
            <a:off x="884486" y="4822825"/>
            <a:ext cx="5405437" cy="536575"/>
          </a:xfrm>
          <a:custGeom>
            <a:avLst/>
            <a:gdLst/>
            <a:ahLst/>
            <a:cxnLst>
              <a:cxn ang="0">
                <a:pos x="1" y="726"/>
              </a:cxn>
              <a:cxn ang="0">
                <a:pos x="1229" y="736"/>
              </a:cxn>
              <a:cxn ang="0">
                <a:pos x="1238" y="738"/>
              </a:cxn>
              <a:cxn ang="0">
                <a:pos x="2060" y="994"/>
              </a:cxn>
              <a:cxn ang="0">
                <a:pos x="2050" y="992"/>
              </a:cxn>
              <a:cxn ang="0">
                <a:pos x="4132" y="982"/>
              </a:cxn>
              <a:cxn ang="0">
                <a:pos x="4972" y="865"/>
              </a:cxn>
              <a:cxn ang="0">
                <a:pos x="5574" y="864"/>
              </a:cxn>
              <a:cxn ang="0">
                <a:pos x="7995" y="619"/>
              </a:cxn>
              <a:cxn ang="0">
                <a:pos x="8596" y="619"/>
              </a:cxn>
              <a:cxn ang="0">
                <a:pos x="8577" y="625"/>
              </a:cxn>
              <a:cxn ang="0">
                <a:pos x="9421" y="17"/>
              </a:cxn>
              <a:cxn ang="0">
                <a:pos x="9439" y="11"/>
              </a:cxn>
              <a:cxn ang="0">
                <a:pos x="10656" y="0"/>
              </a:cxn>
              <a:cxn ang="0">
                <a:pos x="10657" y="64"/>
              </a:cxn>
              <a:cxn ang="0">
                <a:pos x="9440" y="75"/>
              </a:cxn>
              <a:cxn ang="0">
                <a:pos x="9458" y="69"/>
              </a:cxn>
              <a:cxn ang="0">
                <a:pos x="8614" y="677"/>
              </a:cxn>
              <a:cxn ang="0">
                <a:pos x="8596" y="683"/>
              </a:cxn>
              <a:cxn ang="0">
                <a:pos x="8001" y="683"/>
              </a:cxn>
              <a:cxn ang="0">
                <a:pos x="5574" y="928"/>
              </a:cxn>
              <a:cxn ang="0">
                <a:pos x="4981" y="928"/>
              </a:cxn>
              <a:cxn ang="0">
                <a:pos x="4133" y="1046"/>
              </a:cxn>
              <a:cxn ang="0">
                <a:pos x="2051" y="1056"/>
              </a:cxn>
              <a:cxn ang="0">
                <a:pos x="2041" y="1055"/>
              </a:cxn>
              <a:cxn ang="0">
                <a:pos x="1219" y="799"/>
              </a:cxn>
              <a:cxn ang="0">
                <a:pos x="1228" y="800"/>
              </a:cxn>
              <a:cxn ang="0">
                <a:pos x="0" y="790"/>
              </a:cxn>
              <a:cxn ang="0">
                <a:pos x="1" y="726"/>
              </a:cxn>
            </a:cxnLst>
            <a:rect l="0" t="0" r="r" b="b"/>
            <a:pathLst>
              <a:path w="10657" h="1056">
                <a:moveTo>
                  <a:pt x="1" y="726"/>
                </a:moveTo>
                <a:lnTo>
                  <a:pt x="1229" y="736"/>
                </a:lnTo>
                <a:cubicBezTo>
                  <a:pt x="1232" y="736"/>
                  <a:pt x="1235" y="737"/>
                  <a:pt x="1238" y="738"/>
                </a:cubicBezTo>
                <a:lnTo>
                  <a:pt x="2060" y="994"/>
                </a:lnTo>
                <a:lnTo>
                  <a:pt x="2050" y="992"/>
                </a:lnTo>
                <a:lnTo>
                  <a:pt x="4132" y="982"/>
                </a:lnTo>
                <a:lnTo>
                  <a:pt x="4972" y="865"/>
                </a:lnTo>
                <a:lnTo>
                  <a:pt x="5574" y="864"/>
                </a:lnTo>
                <a:lnTo>
                  <a:pt x="7995" y="619"/>
                </a:lnTo>
                <a:lnTo>
                  <a:pt x="8596" y="619"/>
                </a:lnTo>
                <a:lnTo>
                  <a:pt x="8577" y="625"/>
                </a:lnTo>
                <a:lnTo>
                  <a:pt x="9421" y="17"/>
                </a:lnTo>
                <a:cubicBezTo>
                  <a:pt x="9426" y="13"/>
                  <a:pt x="9432" y="11"/>
                  <a:pt x="9439" y="11"/>
                </a:cubicBezTo>
                <a:lnTo>
                  <a:pt x="10656" y="0"/>
                </a:lnTo>
                <a:lnTo>
                  <a:pt x="10657" y="64"/>
                </a:lnTo>
                <a:lnTo>
                  <a:pt x="9440" y="75"/>
                </a:lnTo>
                <a:lnTo>
                  <a:pt x="9458" y="69"/>
                </a:lnTo>
                <a:lnTo>
                  <a:pt x="8614" y="677"/>
                </a:lnTo>
                <a:cubicBezTo>
                  <a:pt x="8609" y="681"/>
                  <a:pt x="8602" y="683"/>
                  <a:pt x="8596" y="683"/>
                </a:cubicBezTo>
                <a:lnTo>
                  <a:pt x="8001" y="683"/>
                </a:lnTo>
                <a:lnTo>
                  <a:pt x="5574" y="928"/>
                </a:lnTo>
                <a:lnTo>
                  <a:pt x="4981" y="928"/>
                </a:lnTo>
                <a:lnTo>
                  <a:pt x="4133" y="1046"/>
                </a:lnTo>
                <a:lnTo>
                  <a:pt x="2051" y="1056"/>
                </a:lnTo>
                <a:cubicBezTo>
                  <a:pt x="2047" y="1056"/>
                  <a:pt x="2044" y="1056"/>
                  <a:pt x="2041" y="1055"/>
                </a:cubicBezTo>
                <a:lnTo>
                  <a:pt x="1219" y="799"/>
                </a:lnTo>
                <a:lnTo>
                  <a:pt x="1228" y="800"/>
                </a:lnTo>
                <a:lnTo>
                  <a:pt x="0" y="790"/>
                </a:lnTo>
                <a:lnTo>
                  <a:pt x="1" y="726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9" name="雲 218"/>
          <p:cNvSpPr/>
          <p:nvPr/>
        </p:nvSpPr>
        <p:spPr>
          <a:xfrm>
            <a:off x="6084168" y="1124744"/>
            <a:ext cx="2686755" cy="1682044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Discovery Service</a:t>
            </a:r>
          </a:p>
          <a:p>
            <a:pPr algn="ctr"/>
            <a:r>
              <a:rPr kumimoji="1" lang="en-US" altLang="ja-JP" sz="2000" dirty="0" smtClean="0"/>
              <a:t>Topology Service</a:t>
            </a:r>
            <a:endParaRPr kumimoji="1" lang="ja-JP" altLang="en-US" sz="2000" dirty="0"/>
          </a:p>
        </p:txBody>
      </p:sp>
      <p:cxnSp>
        <p:nvCxnSpPr>
          <p:cNvPr id="223" name="直線矢印コネクタ 222"/>
          <p:cNvCxnSpPr>
            <a:stCxn id="1169" idx="3"/>
          </p:cNvCxnSpPr>
          <p:nvPr/>
        </p:nvCxnSpPr>
        <p:spPr>
          <a:xfrm>
            <a:off x="3478826" y="1136651"/>
            <a:ext cx="2851491" cy="4663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/>
          <p:cNvCxnSpPr/>
          <p:nvPr/>
        </p:nvCxnSpPr>
        <p:spPr>
          <a:xfrm flipV="1">
            <a:off x="5415917" y="2246489"/>
            <a:ext cx="756355" cy="158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STP and TF: topology abstraction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Data plane topology is abstracted by STP (Service Termination Point) and TF (Transfer Function)</a:t>
            </a:r>
          </a:p>
          <a:p>
            <a:r>
              <a:rPr lang="en-US" altLang="ja-JP" dirty="0" smtClean="0"/>
              <a:t>STP is a logical label of a point at the edge of a network</a:t>
            </a:r>
          </a:p>
          <a:p>
            <a:r>
              <a:rPr lang="en-US" altLang="ja-JP" dirty="0" smtClean="0"/>
              <a:t>STPs are used in a connection request to designate termination points of intra-network connection. </a:t>
            </a:r>
          </a:p>
          <a:p>
            <a:r>
              <a:rPr lang="en-US" altLang="ja-JP" dirty="0" smtClean="0"/>
              <a:t>TF represents each network’s capability of dynamically connecting two STPs of the network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uRA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 and Aggregator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10" idx="2"/>
            <a:endCxn id="11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2"/>
            <a:endCxn id="13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2"/>
            <a:endCxn id="14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2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コンテンツ プレースホルダ 53"/>
          <p:cNvSpPr>
            <a:spLocks noGrp="1"/>
          </p:cNvSpPr>
          <p:nvPr>
            <p:ph sz="half" idx="4294967295"/>
          </p:nvPr>
        </p:nvSpPr>
        <p:spPr>
          <a:xfrm>
            <a:off x="4648200" y="908650"/>
            <a:ext cx="4038600" cy="338447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err="1" smtClean="0"/>
              <a:t>uRA</a:t>
            </a:r>
            <a:r>
              <a:rPr kumimoji="1" lang="en-US" altLang="ja-JP" dirty="0" smtClean="0"/>
              <a:t>: Ultimate Requester Agent</a:t>
            </a:r>
          </a:p>
          <a:p>
            <a:r>
              <a:rPr kumimoji="1" lang="en-US" altLang="ja-JP" dirty="0" smtClean="0"/>
              <a:t>AG: Aggregator</a:t>
            </a:r>
          </a:p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: Ultimate Provider Agent</a:t>
            </a:r>
          </a:p>
          <a:p>
            <a:r>
              <a:rPr kumimoji="1" lang="en-US" altLang="ja-JP" dirty="0" smtClean="0"/>
              <a:t>NRM: Network Resource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6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</Template>
  <TotalTime>13199</TotalTime>
  <Words>1963</Words>
  <Application>Microsoft Office PowerPoint</Application>
  <PresentationFormat>画面に合わせる (4:3)</PresentationFormat>
  <Paragraphs>607</Paragraphs>
  <Slides>28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6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3_標準デザイン</vt:lpstr>
      <vt:lpstr>4_標準デザイン</vt:lpstr>
      <vt:lpstr>5_標準デザイン</vt:lpstr>
      <vt:lpstr>1_Office Theme</vt:lpstr>
      <vt:lpstr>6_標準デザイン</vt:lpstr>
      <vt:lpstr>7_標準デザイン</vt:lpstr>
      <vt:lpstr>Network Services Interface An Interface for Requesting Dynamic Inter-datacenter Networks</vt:lpstr>
      <vt:lpstr>Background</vt:lpstr>
      <vt:lpstr>Networks in Clouds</vt:lpstr>
      <vt:lpstr>Multi-domain cloud</vt:lpstr>
      <vt:lpstr>Network Services Interface (1)</vt:lpstr>
      <vt:lpstr>Network Services Interface (2)</vt:lpstr>
      <vt:lpstr>NSI architecture and connection service (CS)</vt:lpstr>
      <vt:lpstr>STP and TF: topology abstraction</vt:lpstr>
      <vt:lpstr>uRA, uPA and Aggregator</vt:lpstr>
      <vt:lpstr>Two-phase reserve/modify </vt:lpstr>
      <vt:lpstr>Reservation, Provisioning and Activation</vt:lpstr>
      <vt:lpstr>Reservation State Machine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Provision State Machine</vt:lpstr>
      <vt:lpstr>PSM : Provision State Machine</vt:lpstr>
      <vt:lpstr>Reservation, Provisioning and Activation</vt:lpstr>
      <vt:lpstr>Data plane activation</vt:lpstr>
      <vt:lpstr>Provisioning Sequences</vt:lpstr>
      <vt:lpstr>Provisioning Sequences (release and re-provision)</vt:lpstr>
      <vt:lpstr>Robustness of NSI CS2.0</vt:lpstr>
      <vt:lpstr>NSI Development &amp; Road Map</vt:lpstr>
      <vt:lpstr>Summary</vt:lpstr>
      <vt:lpstr>Thank you</vt:lpstr>
    </vt:vector>
  </TitlesOfParts>
  <Company>DANTE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as a Resource:  Yet Another Resource of IaaS</dc:title>
  <dc:creator>Tomohiro Kudoh</dc:creator>
  <cp:lastModifiedBy>Tomohiro Kudoh</cp:lastModifiedBy>
  <cp:revision>281</cp:revision>
  <cp:lastPrinted>2006-08-17T17:55:00Z</cp:lastPrinted>
  <dcterms:created xsi:type="dcterms:W3CDTF">2009-06-04T13:01:55Z</dcterms:created>
  <dcterms:modified xsi:type="dcterms:W3CDTF">2013-03-20T15:05:41Z</dcterms:modified>
</cp:coreProperties>
</file>