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7"/>
  </p:notesMasterIdLst>
  <p:handoutMasterIdLst>
    <p:handoutMasterId r:id="rId18"/>
  </p:handoutMasterIdLst>
  <p:sldIdLst>
    <p:sldId id="259" r:id="rId2"/>
    <p:sldId id="264" r:id="rId3"/>
    <p:sldId id="337" r:id="rId4"/>
    <p:sldId id="360" r:id="rId5"/>
    <p:sldId id="362" r:id="rId6"/>
    <p:sldId id="361" r:id="rId7"/>
    <p:sldId id="363" r:id="rId8"/>
    <p:sldId id="364" r:id="rId9"/>
    <p:sldId id="365" r:id="rId10"/>
    <p:sldId id="366" r:id="rId11"/>
    <p:sldId id="368" r:id="rId12"/>
    <p:sldId id="369" r:id="rId13"/>
    <p:sldId id="370" r:id="rId14"/>
    <p:sldId id="359" r:id="rId15"/>
    <p:sldId id="265" r:id="rId16"/>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AD41"/>
    <a:srgbClr val="1E5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3" d="2"/>
        <a:sy n="3" d="2"/>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atin typeface="Arial" charset="0"/>
                <a:ea typeface="ＭＳ Ｐゴシック" pitchFamily="1" charset="-128"/>
              </a:defRPr>
            </a:lvl1pPr>
          </a:lstStyle>
          <a:p>
            <a:pPr>
              <a:defRPr/>
            </a:pPr>
            <a:endParaRPr lang="en-US" altLang="ja-JP"/>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 charset="-128"/>
              </a:defRPr>
            </a:lvl1pPr>
          </a:lstStyle>
          <a:p>
            <a:pPr>
              <a:defRPr/>
            </a:pPr>
            <a:endParaRPr lang="en-US" altLang="ja-JP"/>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atin typeface="Arial" charset="0"/>
                <a:ea typeface="ＭＳ Ｐゴシック" pitchFamily="1" charset="-128"/>
              </a:defRPr>
            </a:lvl1pPr>
          </a:lstStyle>
          <a:p>
            <a:pPr>
              <a:defRPr/>
            </a:pPr>
            <a:endParaRPr lang="en-US" altLang="ja-JP"/>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5F49FCD8-2A59-4336-AB4E-B181AFB43BEF}" type="slidenum">
              <a:rPr lang="ja-JP" altLang="en-US"/>
              <a:pPr>
                <a:defRPr/>
              </a:pPr>
              <a:t>‹#›</a:t>
            </a:fld>
            <a:endParaRPr lang="en-US" altLang="ja-JP"/>
          </a:p>
        </p:txBody>
      </p:sp>
    </p:spTree>
    <p:extLst>
      <p:ext uri="{BB962C8B-B14F-4D97-AF65-F5344CB8AC3E}">
        <p14:creationId xmlns:p14="http://schemas.microsoft.com/office/powerpoint/2010/main" val="2630435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atin typeface="Arial" charset="0"/>
                <a:ea typeface="ＭＳ Ｐゴシック" pitchFamily="1" charset="-128"/>
              </a:defRPr>
            </a:lvl1pPr>
          </a:lstStyle>
          <a:p>
            <a:pPr>
              <a:defRPr/>
            </a:pPr>
            <a:endParaRPr lang="en-US" altLang="ja-JP"/>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 charset="-128"/>
              </a:defRPr>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noProof="0" smtClean="0"/>
              <a:t>Click to edit Master text styles</a:t>
            </a:r>
          </a:p>
          <a:p>
            <a:pPr lvl="1"/>
            <a:r>
              <a:rPr lang="en-US" altLang="ja-JP" noProof="0" smtClean="0"/>
              <a:t>Second level</a:t>
            </a:r>
          </a:p>
          <a:p>
            <a:pPr lvl="2"/>
            <a:r>
              <a:rPr lang="en-US" altLang="ja-JP" noProof="0" smtClean="0"/>
              <a:t>Third level</a:t>
            </a:r>
          </a:p>
          <a:p>
            <a:pPr lvl="3"/>
            <a:r>
              <a:rPr lang="en-US" altLang="ja-JP" noProof="0" smtClean="0"/>
              <a:t>Fourth level</a:t>
            </a:r>
          </a:p>
          <a:p>
            <a:pPr lvl="4"/>
            <a:r>
              <a:rPr lang="en-US" altLang="ja-JP" noProof="0" smtClean="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atin typeface="Arial" charset="0"/>
                <a:ea typeface="ＭＳ Ｐゴシック" pitchFamily="1" charset="-128"/>
              </a:defRPr>
            </a:lvl1pPr>
          </a:lstStyle>
          <a:p>
            <a:pPr>
              <a:defRPr/>
            </a:pPr>
            <a:endParaRPr lang="en-US" altLang="ja-JP"/>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EA7DF67-5CEC-4D29-AF06-8B018A9D05D3}" type="slidenum">
              <a:rPr lang="ja-JP" altLang="en-US"/>
              <a:pPr>
                <a:defRPr/>
              </a:pPr>
              <a:t>‹#›</a:t>
            </a:fld>
            <a:endParaRPr lang="en-US" altLang="ja-JP"/>
          </a:p>
        </p:txBody>
      </p:sp>
    </p:spTree>
    <p:extLst>
      <p:ext uri="{BB962C8B-B14F-4D97-AF65-F5344CB8AC3E}">
        <p14:creationId xmlns:p14="http://schemas.microsoft.com/office/powerpoint/2010/main" val="30974585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D264DC3-0B96-4807-8E2F-227CE06905CB}" type="slidenum">
              <a:rPr lang="ja-JP" altLang="en-US" sz="1200" smtClean="0"/>
              <a:pPr/>
              <a:t>2</a:t>
            </a:fld>
            <a:endParaRPr lang="en-US" altLang="ja-JP" sz="1200" smtClean="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smtClean="0">
                <a:latin typeface="Arial" panose="020B0604020202020204" pitchFamily="34" charset="0"/>
                <a:ea typeface="ＭＳ Ｐゴシック" panose="020B0600070205080204" pitchFamily="34" charset="-128"/>
              </a:rPr>
              <a:t>IPR Notices Note Well for OGF meetings</a:t>
            </a:r>
          </a:p>
        </p:txBody>
      </p:sp>
    </p:spTree>
    <p:extLst>
      <p:ext uri="{BB962C8B-B14F-4D97-AF65-F5344CB8AC3E}">
        <p14:creationId xmlns:p14="http://schemas.microsoft.com/office/powerpoint/2010/main" val="3127377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4694708-6421-4A99-9CA8-7D23BB57A77E}" type="slidenum">
              <a:rPr lang="ja-JP" altLang="en-US" sz="1200" smtClean="0"/>
              <a:pPr/>
              <a:t>15</a:t>
            </a:fld>
            <a:endParaRPr lang="en-US" altLang="ja-JP" sz="1200"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smtClean="0">
                <a:latin typeface="Arial" panose="020B0604020202020204" pitchFamily="34" charset="0"/>
                <a:ea typeface="ＭＳ Ｐゴシック" panose="020B0600070205080204" pitchFamily="34" charset="-128"/>
              </a:rPr>
              <a:t>OGF Full Copyright Notice if necessary</a:t>
            </a:r>
          </a:p>
        </p:txBody>
      </p:sp>
    </p:spTree>
    <p:extLst>
      <p:ext uri="{BB962C8B-B14F-4D97-AF65-F5344CB8AC3E}">
        <p14:creationId xmlns:p14="http://schemas.microsoft.com/office/powerpoint/2010/main" val="3579742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990600" y="6477000"/>
            <a:ext cx="137160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defRPr/>
            </a:pPr>
            <a:r>
              <a:rPr lang="en-US" altLang="ja-JP" sz="600" smtClean="0"/>
              <a:t>© 2006 Open Grid Forum</a:t>
            </a:r>
          </a:p>
        </p:txBody>
      </p:sp>
      <p:sp>
        <p:nvSpPr>
          <p:cNvPr id="7180" name="Rectangle 12"/>
          <p:cNvSpPr>
            <a:spLocks noGrp="1" noChangeArrowheads="1"/>
          </p:cNvSpPr>
          <p:nvPr>
            <p:ph type="ctrTitle" sz="quarter"/>
          </p:nvPr>
        </p:nvSpPr>
        <p:spPr>
          <a:xfrm>
            <a:off x="1447800" y="2743200"/>
            <a:ext cx="7696200" cy="1143000"/>
          </a:xfrm>
        </p:spPr>
        <p:txBody>
          <a:bodyPr/>
          <a:lstStyle>
            <a:lvl1pPr>
              <a:defRPr b="1"/>
            </a:lvl1pPr>
          </a:lstStyle>
          <a:p>
            <a:r>
              <a:rPr lang="en-US" altLang="ja-JP"/>
              <a:t>Titelmasterformat durch Klicken bearbeiten</a:t>
            </a:r>
          </a:p>
        </p:txBody>
      </p:sp>
      <p:sp>
        <p:nvSpPr>
          <p:cNvPr id="7181" name="Rectangle 13"/>
          <p:cNvSpPr>
            <a:spLocks noGrp="1" noChangeArrowheads="1"/>
          </p:cNvSpPr>
          <p:nvPr>
            <p:ph type="subTitle" sz="quarter" idx="1"/>
          </p:nvPr>
        </p:nvSpPr>
        <p:spPr>
          <a:xfrm>
            <a:off x="1524000" y="3657600"/>
            <a:ext cx="7620000" cy="533400"/>
          </a:xfrm>
          <a:solidFill>
            <a:srgbClr val="5DAD41"/>
          </a:solidFill>
        </p:spPr>
        <p:txBody>
          <a:bodyPr/>
          <a:lstStyle>
            <a:lvl1pPr marL="0" indent="0">
              <a:buFont typeface="Times" pitchFamily="18" charset="0"/>
              <a:buNone/>
              <a:defRPr sz="2800">
                <a:solidFill>
                  <a:schemeClr val="bg1"/>
                </a:solidFill>
              </a:defRPr>
            </a:lvl1pPr>
          </a:lstStyle>
          <a:p>
            <a:r>
              <a:rPr lang="en-US" altLang="ja-JP"/>
              <a:t>Formatvorlage des Untertitelmasters durch Klicken bearbeiten</a:t>
            </a:r>
          </a:p>
        </p:txBody>
      </p:sp>
    </p:spTree>
    <p:extLst>
      <p:ext uri="{BB962C8B-B14F-4D97-AF65-F5344CB8AC3E}">
        <p14:creationId xmlns:p14="http://schemas.microsoft.com/office/powerpoint/2010/main" val="214344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fld id="{DF3FB36B-1BD4-495E-BD16-8A0CAFCF94FB}" type="slidenum">
              <a:rPr lang="ja-JP" altLang="en-US"/>
              <a:pPr>
                <a:defRPr/>
              </a:pPr>
              <a:t>‹#›</a:t>
            </a:fld>
            <a:endParaRPr lang="en-US" altLang="ja-JP"/>
          </a:p>
        </p:txBody>
      </p:sp>
    </p:spTree>
    <p:extLst>
      <p:ext uri="{BB962C8B-B14F-4D97-AF65-F5344CB8AC3E}">
        <p14:creationId xmlns:p14="http://schemas.microsoft.com/office/powerpoint/2010/main" val="3356167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fld id="{4C3191DE-DF7F-4B83-B535-7A437BC964E6}" type="slidenum">
              <a:rPr lang="ja-JP" altLang="en-US"/>
              <a:pPr>
                <a:defRPr/>
              </a:pPr>
              <a:t>‹#›</a:t>
            </a:fld>
            <a:endParaRPr lang="en-US" altLang="ja-JP"/>
          </a:p>
        </p:txBody>
      </p:sp>
    </p:spTree>
    <p:extLst>
      <p:ext uri="{BB962C8B-B14F-4D97-AF65-F5344CB8AC3E}">
        <p14:creationId xmlns:p14="http://schemas.microsoft.com/office/powerpoint/2010/main" val="33453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pPr>
              <a:defRPr/>
            </a:pPr>
            <a:fld id="{6E2F997B-2500-4618-A032-BC42770F3815}" type="slidenum">
              <a:rPr lang="ja-JP" altLang="en-US"/>
              <a:pPr>
                <a:defRPr/>
              </a:pPr>
              <a:t>‹#›</a:t>
            </a:fld>
            <a:endParaRPr lang="en-US" altLang="ja-JP"/>
          </a:p>
        </p:txBody>
      </p:sp>
    </p:spTree>
    <p:extLst>
      <p:ext uri="{BB962C8B-B14F-4D97-AF65-F5344CB8AC3E}">
        <p14:creationId xmlns:p14="http://schemas.microsoft.com/office/powerpoint/2010/main" val="1283991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ftr" sz="quarter" idx="10"/>
          </p:nvPr>
        </p:nvSpPr>
        <p:spPr>
          <a:ln/>
        </p:spPr>
        <p:txBody>
          <a:bodyPr/>
          <a:lstStyle>
            <a:lvl1pPr>
              <a:defRPr/>
            </a:lvl1pPr>
          </a:lstStyle>
          <a:p>
            <a:pPr>
              <a:defRPr/>
            </a:pPr>
            <a:fld id="{645F22B5-9C04-443A-86A8-BF10C46EB0BC}" type="slidenum">
              <a:rPr lang="ja-JP" altLang="en-US"/>
              <a:pPr>
                <a:defRPr/>
              </a:pPr>
              <a:t>‹#›</a:t>
            </a:fld>
            <a:endParaRPr lang="en-US" altLang="ja-JP"/>
          </a:p>
        </p:txBody>
      </p:sp>
    </p:spTree>
    <p:extLst>
      <p:ext uri="{BB962C8B-B14F-4D97-AF65-F5344CB8AC3E}">
        <p14:creationId xmlns:p14="http://schemas.microsoft.com/office/powerpoint/2010/main" val="966947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5"/>
          <p:cNvSpPr>
            <a:spLocks noGrp="1" noChangeArrowheads="1"/>
          </p:cNvSpPr>
          <p:nvPr>
            <p:ph type="ftr" sz="quarter" idx="10"/>
          </p:nvPr>
        </p:nvSpPr>
        <p:spPr>
          <a:ln/>
        </p:spPr>
        <p:txBody>
          <a:bodyPr/>
          <a:lstStyle>
            <a:lvl1pPr>
              <a:defRPr/>
            </a:lvl1pPr>
          </a:lstStyle>
          <a:p>
            <a:pPr>
              <a:defRPr/>
            </a:pPr>
            <a:fld id="{69F4127C-D5F9-43C1-80B4-F82E1A939334}" type="slidenum">
              <a:rPr lang="ja-JP" altLang="en-US"/>
              <a:pPr>
                <a:defRPr/>
              </a:pPr>
              <a:t>‹#›</a:t>
            </a:fld>
            <a:endParaRPr lang="en-US" altLang="ja-JP"/>
          </a:p>
        </p:txBody>
      </p:sp>
    </p:spTree>
    <p:extLst>
      <p:ext uri="{BB962C8B-B14F-4D97-AF65-F5344CB8AC3E}">
        <p14:creationId xmlns:p14="http://schemas.microsoft.com/office/powerpoint/2010/main" val="396652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fld id="{752073B5-A19E-4E46-A6D9-24DD8042F29A}" type="slidenum">
              <a:rPr lang="ja-JP" altLang="en-US"/>
              <a:pPr>
                <a:defRPr/>
              </a:pPr>
              <a:t>‹#›</a:t>
            </a:fld>
            <a:endParaRPr lang="en-US" altLang="ja-JP"/>
          </a:p>
        </p:txBody>
      </p:sp>
    </p:spTree>
    <p:extLst>
      <p:ext uri="{BB962C8B-B14F-4D97-AF65-F5344CB8AC3E}">
        <p14:creationId xmlns:p14="http://schemas.microsoft.com/office/powerpoint/2010/main" val="3072208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fld id="{1D8700C3-A505-4093-8518-E67FE7B55868}" type="slidenum">
              <a:rPr lang="ja-JP" altLang="en-US"/>
              <a:pPr>
                <a:defRPr/>
              </a:pPr>
              <a:t>‹#›</a:t>
            </a:fld>
            <a:endParaRPr lang="en-US" altLang="ja-JP"/>
          </a:p>
        </p:txBody>
      </p:sp>
    </p:spTree>
    <p:extLst>
      <p:ext uri="{BB962C8B-B14F-4D97-AF65-F5344CB8AC3E}">
        <p14:creationId xmlns:p14="http://schemas.microsoft.com/office/powerpoint/2010/main" val="290384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fld id="{E42738C8-ABA2-4046-AB31-1D5AD94504A9}" type="slidenum">
              <a:rPr lang="ja-JP" altLang="en-US"/>
              <a:pPr>
                <a:defRPr/>
              </a:pPr>
              <a:t>‹#›</a:t>
            </a:fld>
            <a:endParaRPr lang="en-US" altLang="ja-JP"/>
          </a:p>
        </p:txBody>
      </p:sp>
    </p:spTree>
    <p:extLst>
      <p:ext uri="{BB962C8B-B14F-4D97-AF65-F5344CB8AC3E}">
        <p14:creationId xmlns:p14="http://schemas.microsoft.com/office/powerpoint/2010/main" val="2082831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fld id="{013D6246-C761-4509-B168-9DDF3A436D9A}" type="slidenum">
              <a:rPr lang="ja-JP" altLang="en-US"/>
              <a:pPr>
                <a:defRPr/>
              </a:pPr>
              <a:t>‹#›</a:t>
            </a:fld>
            <a:endParaRPr lang="en-US" altLang="ja-JP"/>
          </a:p>
        </p:txBody>
      </p:sp>
    </p:spTree>
    <p:extLst>
      <p:ext uri="{BB962C8B-B14F-4D97-AF65-F5344CB8AC3E}">
        <p14:creationId xmlns:p14="http://schemas.microsoft.com/office/powerpoint/2010/main" val="250568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524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fld id="{3C5AD34D-A9E5-421C-B475-097DFBA911B4}" type="slidenum">
              <a:rPr lang="ja-JP" altLang="en-US"/>
              <a:pPr>
                <a:defRPr/>
              </a:pPr>
              <a:t>‹#›</a:t>
            </a:fld>
            <a:endParaRPr lang="en-US" altLang="ja-JP"/>
          </a:p>
        </p:txBody>
      </p:sp>
    </p:spTree>
    <p:extLst>
      <p:ext uri="{BB962C8B-B14F-4D97-AF65-F5344CB8AC3E}">
        <p14:creationId xmlns:p14="http://schemas.microsoft.com/office/powerpoint/2010/main" val="2734058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1981200" y="6400800"/>
            <a:ext cx="5334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100">
                <a:solidFill>
                  <a:schemeClr val="bg2"/>
                </a:solidFill>
              </a:defRPr>
            </a:lvl1pPr>
          </a:lstStyle>
          <a:p>
            <a:pPr>
              <a:defRPr/>
            </a:pPr>
            <a:fld id="{62C15938-01A7-49EA-82E6-22929E770880}" type="slidenum">
              <a:rPr lang="ja-JP" altLang="en-US"/>
              <a:pPr>
                <a:defRPr/>
              </a:pPr>
              <a:t>‹#›</a:t>
            </a:fld>
            <a:endParaRPr lang="en-US" altLang="ja-JP"/>
          </a:p>
        </p:txBody>
      </p:sp>
      <p:sp>
        <p:nvSpPr>
          <p:cNvPr id="1027" name="Rectangle 11"/>
          <p:cNvSpPr>
            <a:spLocks noChangeArrowheads="1"/>
          </p:cNvSpPr>
          <p:nvPr/>
        </p:nvSpPr>
        <p:spPr bwMode="auto">
          <a:xfrm>
            <a:off x="0" y="1066800"/>
            <a:ext cx="9144000" cy="76200"/>
          </a:xfrm>
          <a:prstGeom prst="rect">
            <a:avLst/>
          </a:prstGeom>
          <a:solidFill>
            <a:srgbClr val="5DAD4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chemeClr val="accent2"/>
              </a:buClr>
              <a:buFont typeface="Times" panose="02020603050405020304" pitchFamily="18" charset="0"/>
              <a:buNone/>
              <a:defRPr/>
            </a:pPr>
            <a:endParaRPr lang="ja-JP" altLang="en-US" sz="2800" smtClean="0">
              <a:solidFill>
                <a:schemeClr val="bg1"/>
              </a:solidFill>
            </a:endParaRPr>
          </a:p>
        </p:txBody>
      </p:sp>
      <p:sp>
        <p:nvSpPr>
          <p:cNvPr id="1028" name="Rectangle 17"/>
          <p:cNvSpPr>
            <a:spLocks noGrp="1" noChangeArrowheads="1"/>
          </p:cNvSpPr>
          <p:nvPr>
            <p:ph type="title"/>
          </p:nvPr>
        </p:nvSpPr>
        <p:spPr bwMode="auto">
          <a:xfrm>
            <a:off x="685800" y="1524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Titelmasterformat durch Klicken bearbeiten</a:t>
            </a:r>
          </a:p>
        </p:txBody>
      </p:sp>
      <p:sp>
        <p:nvSpPr>
          <p:cNvPr id="2" name="Rectangle 18"/>
          <p:cNvSpPr>
            <a:spLocks noGrp="1" noChangeArrowheads="1"/>
          </p:cNvSpPr>
          <p:nvPr>
            <p:ph type="body" idx="1"/>
          </p:nvPr>
        </p:nvSpPr>
        <p:spPr bwMode="auto">
          <a:xfrm>
            <a:off x="685800" y="15240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Textmasterformate durch Klicken bearbeiten</a:t>
            </a:r>
          </a:p>
          <a:p>
            <a:pPr lvl="1"/>
            <a:r>
              <a:rPr lang="en-US" altLang="ja-JP" smtClean="0"/>
              <a:t>Zweite Ebene</a:t>
            </a:r>
          </a:p>
          <a:p>
            <a:pPr lvl="2"/>
            <a:r>
              <a:rPr lang="en-US" altLang="ja-JP" smtClean="0"/>
              <a:t>Dritte Ebene</a:t>
            </a:r>
          </a:p>
          <a:p>
            <a:pPr lvl="3"/>
            <a:r>
              <a:rPr lang="en-US" altLang="ja-JP" smtClean="0"/>
              <a:t>Vierte Ebene</a:t>
            </a:r>
          </a:p>
          <a:p>
            <a:pPr lvl="4"/>
            <a:r>
              <a:rPr lang="en-US" altLang="ja-JP" smtClean="0"/>
              <a:t>Fünfte Ebene</a:t>
            </a:r>
          </a:p>
        </p:txBody>
      </p:sp>
      <p:sp>
        <p:nvSpPr>
          <p:cNvPr id="1030" name="Text Box 21"/>
          <p:cNvSpPr txBox="1">
            <a:spLocks noChangeArrowheads="1"/>
          </p:cNvSpPr>
          <p:nvPr/>
        </p:nvSpPr>
        <p:spPr bwMode="auto">
          <a:xfrm>
            <a:off x="990600" y="6477000"/>
            <a:ext cx="137160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defRPr/>
            </a:pPr>
            <a:r>
              <a:rPr lang="en-US" altLang="ja-JP" sz="600" smtClean="0"/>
              <a:t>© 2006 Open Grid Forum</a:t>
            </a:r>
          </a:p>
        </p:txBody>
      </p:sp>
    </p:spTree>
  </p:cSld>
  <p:clrMap bg1="lt1" tx1="dk1" bg2="lt2" tx2="dk2" accent1="accent1" accent2="accent2" accent3="accent3" accent4="accent4" accent5="accent5" accent6="accent6" hlink="hlink" folHlink="folHlink"/>
  <p:sldLayoutIdLst>
    <p:sldLayoutId id="2147484847" r:id="rId1"/>
    <p:sldLayoutId id="2147484837" r:id="rId2"/>
    <p:sldLayoutId id="2147484838" r:id="rId3"/>
    <p:sldLayoutId id="2147484839" r:id="rId4"/>
    <p:sldLayoutId id="2147484840" r:id="rId5"/>
    <p:sldLayoutId id="2147484841" r:id="rId6"/>
    <p:sldLayoutId id="2147484842" r:id="rId7"/>
    <p:sldLayoutId id="2147484843" r:id="rId8"/>
    <p:sldLayoutId id="2147484844" r:id="rId9"/>
    <p:sldLayoutId id="2147484845" r:id="rId10"/>
    <p:sldLayoutId id="2147484846" r:id="rId11"/>
  </p:sldLayoutIdLst>
  <p:hf sldNum="0" hdr="0" dt="0"/>
  <p:txStyles>
    <p:titleStyle>
      <a:lvl1pPr algn="l" rtl="0" eaLnBrk="0" fontAlgn="base" hangingPunct="0">
        <a:spcBef>
          <a:spcPct val="0"/>
        </a:spcBef>
        <a:spcAft>
          <a:spcPct val="0"/>
        </a:spcAft>
        <a:defRPr sz="3500">
          <a:solidFill>
            <a:schemeClr val="tx1"/>
          </a:solidFill>
          <a:latin typeface="+mj-lt"/>
          <a:ea typeface="+mj-ea"/>
          <a:cs typeface="+mj-cs"/>
        </a:defRPr>
      </a:lvl1pPr>
      <a:lvl2pPr algn="l" rtl="0" eaLnBrk="0" fontAlgn="base" hangingPunct="0">
        <a:spcBef>
          <a:spcPct val="0"/>
        </a:spcBef>
        <a:spcAft>
          <a:spcPct val="0"/>
        </a:spcAft>
        <a:defRPr sz="3500">
          <a:solidFill>
            <a:schemeClr val="tx1"/>
          </a:solidFill>
          <a:latin typeface="Arial" charset="0"/>
          <a:ea typeface="ＭＳ Ｐゴシック" pitchFamily="1" charset="-128"/>
        </a:defRPr>
      </a:lvl2pPr>
      <a:lvl3pPr algn="l" rtl="0" eaLnBrk="0" fontAlgn="base" hangingPunct="0">
        <a:spcBef>
          <a:spcPct val="0"/>
        </a:spcBef>
        <a:spcAft>
          <a:spcPct val="0"/>
        </a:spcAft>
        <a:defRPr sz="3500">
          <a:solidFill>
            <a:schemeClr val="tx1"/>
          </a:solidFill>
          <a:latin typeface="Arial" charset="0"/>
          <a:ea typeface="ＭＳ Ｐゴシック" pitchFamily="1" charset="-128"/>
        </a:defRPr>
      </a:lvl3pPr>
      <a:lvl4pPr algn="l" rtl="0" eaLnBrk="0" fontAlgn="base" hangingPunct="0">
        <a:spcBef>
          <a:spcPct val="0"/>
        </a:spcBef>
        <a:spcAft>
          <a:spcPct val="0"/>
        </a:spcAft>
        <a:defRPr sz="3500">
          <a:solidFill>
            <a:schemeClr val="tx1"/>
          </a:solidFill>
          <a:latin typeface="Arial" charset="0"/>
          <a:ea typeface="ＭＳ Ｐゴシック" pitchFamily="1" charset="-128"/>
        </a:defRPr>
      </a:lvl4pPr>
      <a:lvl5pPr algn="l" rtl="0" eaLnBrk="0" fontAlgn="base" hangingPunct="0">
        <a:spcBef>
          <a:spcPct val="0"/>
        </a:spcBef>
        <a:spcAft>
          <a:spcPct val="0"/>
        </a:spcAft>
        <a:defRPr sz="3500">
          <a:solidFill>
            <a:schemeClr val="tx1"/>
          </a:solidFill>
          <a:latin typeface="Arial" charset="0"/>
          <a:ea typeface="ＭＳ Ｐゴシック" pitchFamily="1" charset="-128"/>
        </a:defRPr>
      </a:lvl5pPr>
      <a:lvl6pPr marL="457200" algn="l" rtl="0" fontAlgn="base">
        <a:spcBef>
          <a:spcPct val="0"/>
        </a:spcBef>
        <a:spcAft>
          <a:spcPct val="0"/>
        </a:spcAft>
        <a:defRPr sz="3500">
          <a:solidFill>
            <a:schemeClr val="tx1"/>
          </a:solidFill>
          <a:latin typeface="Arial" charset="0"/>
          <a:ea typeface="ＭＳ Ｐゴシック" pitchFamily="1" charset="-128"/>
        </a:defRPr>
      </a:lvl6pPr>
      <a:lvl7pPr marL="914400" algn="l" rtl="0" fontAlgn="base">
        <a:spcBef>
          <a:spcPct val="0"/>
        </a:spcBef>
        <a:spcAft>
          <a:spcPct val="0"/>
        </a:spcAft>
        <a:defRPr sz="3500">
          <a:solidFill>
            <a:schemeClr val="tx1"/>
          </a:solidFill>
          <a:latin typeface="Arial" charset="0"/>
          <a:ea typeface="ＭＳ Ｐゴシック" pitchFamily="1" charset="-128"/>
        </a:defRPr>
      </a:lvl7pPr>
      <a:lvl8pPr marL="1371600" algn="l" rtl="0" fontAlgn="base">
        <a:spcBef>
          <a:spcPct val="0"/>
        </a:spcBef>
        <a:spcAft>
          <a:spcPct val="0"/>
        </a:spcAft>
        <a:defRPr sz="3500">
          <a:solidFill>
            <a:schemeClr val="tx1"/>
          </a:solidFill>
          <a:latin typeface="Arial" charset="0"/>
          <a:ea typeface="ＭＳ Ｐゴシック" pitchFamily="1" charset="-128"/>
        </a:defRPr>
      </a:lvl8pPr>
      <a:lvl9pPr marL="1828800" algn="l" rtl="0" fontAlgn="base">
        <a:spcBef>
          <a:spcPct val="0"/>
        </a:spcBef>
        <a:spcAft>
          <a:spcPct val="0"/>
        </a:spcAft>
        <a:defRPr sz="3500">
          <a:solidFill>
            <a:schemeClr val="tx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lr>
          <a:schemeClr val="accent2"/>
        </a:buClr>
        <a:buFont typeface="Times" panose="02020603050405020304"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latin typeface="+mn-lt"/>
          <a:ea typeface="+mn-ea"/>
        </a:defRPr>
      </a:lvl3pPr>
      <a:lvl4pPr marL="160020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glif.is/meetings/201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ogf.org/documents/GFD.213.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ogf.org/documents/GFD.212.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ogf.org/documents/GFD.217.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edmine.ogf.org/dmsf_files/1342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redmine.ogf.org/dmsf_files/1333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redmine.ogf.org/dmsf_files/13423"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redmine.ogf.org/dmsf_files/13424"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ogf.org/ogf/doku.php/documents/documents" TargetMode="External"/><Relationship Id="rId2" Type="http://schemas.openxmlformats.org/officeDocument/2006/relationships/hyperlink" Target="https://redmine.ogf.org/dmsf/nsi-wg?folder_id=6611" TargetMode="External"/><Relationship Id="rId1" Type="http://schemas.openxmlformats.org/officeDocument/2006/relationships/slideLayout" Target="../slideLayouts/slideLayout7.xml"/><Relationship Id="rId4" Type="http://schemas.openxmlformats.org/officeDocument/2006/relationships/hyperlink" Target="https://redmine.ogf.org/dmsf/nsi-wg?folder_id=6526"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9"/>
          <p:cNvSpPr>
            <a:spLocks noGrp="1" noChangeArrowheads="1"/>
          </p:cNvSpPr>
          <p:nvPr>
            <p:ph type="ctrTitle"/>
          </p:nvPr>
        </p:nvSpPr>
        <p:spPr>
          <a:xfrm>
            <a:off x="1447800" y="2708275"/>
            <a:ext cx="7696200" cy="1143000"/>
          </a:xfrm>
        </p:spPr>
        <p:txBody>
          <a:bodyPr/>
          <a:lstStyle/>
          <a:p>
            <a:pPr eaLnBrk="1" hangingPunct="1"/>
            <a:r>
              <a:rPr lang="en-US" altLang="ja-JP" dirty="0"/>
              <a:t>NSI Working group update</a:t>
            </a:r>
          </a:p>
        </p:txBody>
      </p:sp>
      <p:sp>
        <p:nvSpPr>
          <p:cNvPr id="5123" name="Rectangle 10"/>
          <p:cNvSpPr>
            <a:spLocks noGrp="1" noChangeArrowheads="1"/>
          </p:cNvSpPr>
          <p:nvPr>
            <p:ph type="subTitle" idx="1"/>
          </p:nvPr>
        </p:nvSpPr>
        <p:spPr>
          <a:xfrm>
            <a:off x="1524000" y="3657600"/>
            <a:ext cx="7620000" cy="1066800"/>
          </a:xfrm>
        </p:spPr>
        <p:txBody>
          <a:bodyPr/>
          <a:lstStyle/>
          <a:p>
            <a:pPr eaLnBrk="1" hangingPunct="1"/>
            <a:r>
              <a:rPr lang="en-US" altLang="ja-JP" dirty="0" smtClean="0"/>
              <a:t>2015 </a:t>
            </a:r>
            <a:r>
              <a:rPr lang="en-US" altLang="ja-JP" dirty="0" smtClean="0"/>
              <a:t>Global </a:t>
            </a:r>
            <a:r>
              <a:rPr lang="en-US" altLang="ja-JP" dirty="0" err="1" smtClean="0"/>
              <a:t>LambdaGrid</a:t>
            </a:r>
            <a:r>
              <a:rPr lang="en-US" altLang="ja-JP" dirty="0" smtClean="0"/>
              <a:t> Workshop</a:t>
            </a:r>
          </a:p>
        </p:txBody>
      </p:sp>
      <p:sp>
        <p:nvSpPr>
          <p:cNvPr id="4" name="Rectangle 10"/>
          <p:cNvSpPr txBox="1">
            <a:spLocks noChangeArrowheads="1"/>
          </p:cNvSpPr>
          <p:nvPr/>
        </p:nvSpPr>
        <p:spPr bwMode="auto">
          <a:xfrm>
            <a:off x="1524000" y="4857750"/>
            <a:ext cx="7620000" cy="731490"/>
          </a:xfrm>
          <a:prstGeom prst="rect">
            <a:avLst/>
          </a:prstGeom>
          <a:noFill/>
          <a:ln w="9525">
            <a:noFill/>
            <a:miter lim="800000"/>
            <a:headEnd/>
            <a:tailEnd/>
          </a:ln>
        </p:spPr>
        <p:txBody>
          <a:bodyPr/>
          <a:lstStyle/>
          <a:p>
            <a:pPr eaLnBrk="1" hangingPunct="1">
              <a:spcBef>
                <a:spcPct val="20000"/>
              </a:spcBef>
              <a:buClr>
                <a:schemeClr val="accent2"/>
              </a:buClr>
              <a:buFont typeface="Times" pitchFamily="18" charset="0"/>
              <a:buNone/>
              <a:defRPr/>
            </a:pPr>
            <a:r>
              <a:rPr lang="en-US" altLang="ja-JP" sz="2000" kern="0" dirty="0" smtClean="0">
                <a:latin typeface="+mn-lt"/>
                <a:ea typeface="+mn-ea"/>
              </a:rPr>
              <a:t>Guy Roberts</a:t>
            </a:r>
            <a:r>
              <a:rPr lang="en-US" altLang="ja-JP" sz="2000" kern="0" dirty="0">
                <a:latin typeface="+mn-lt"/>
                <a:ea typeface="+mn-ea"/>
              </a:rPr>
              <a:t>, Chin Guok, Tomohiro </a:t>
            </a:r>
            <a:r>
              <a:rPr lang="en-US" altLang="ja-JP" sz="2000" kern="0" dirty="0" smtClean="0">
                <a:latin typeface="+mn-lt"/>
                <a:ea typeface="+mn-ea"/>
              </a:rPr>
              <a:t>Kudoh</a:t>
            </a:r>
          </a:p>
          <a:p>
            <a:pPr eaLnBrk="1" hangingPunct="1">
              <a:spcBef>
                <a:spcPct val="20000"/>
              </a:spcBef>
              <a:buClr>
                <a:schemeClr val="accent2"/>
              </a:buClr>
              <a:buFont typeface="Times" pitchFamily="18" charset="0"/>
              <a:buNone/>
              <a:defRPr/>
            </a:pPr>
            <a:r>
              <a:rPr lang="en-US" altLang="ja-JP" sz="2000" kern="0" dirty="0" smtClean="0">
                <a:latin typeface="+mn-lt"/>
                <a:ea typeface="+mn-ea"/>
              </a:rPr>
              <a:t>29 Sept 2015</a:t>
            </a:r>
            <a:endParaRPr lang="en-US" altLang="ja-JP" sz="2000" kern="0" dirty="0">
              <a:latin typeface="+mn-lt"/>
              <a:ea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Times" panose="02020603050405020304" pitchFamily="18"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fld id="{77E017FA-E247-41B3-AA4A-FC704E8C10A7}" type="slidenum">
              <a:rPr lang="ja-JP" altLang="en-US" sz="1100" smtClean="0">
                <a:solidFill>
                  <a:schemeClr val="bg2"/>
                </a:solidFill>
              </a:rPr>
              <a:pPr>
                <a:spcBef>
                  <a:spcPct val="0"/>
                </a:spcBef>
                <a:buClrTx/>
                <a:buFontTx/>
                <a:buNone/>
              </a:pPr>
              <a:t>2</a:t>
            </a:fld>
            <a:endParaRPr lang="en-US" altLang="ja-JP" sz="1100" smtClean="0">
              <a:solidFill>
                <a:schemeClr val="bg2"/>
              </a:solidFill>
            </a:endParaRPr>
          </a:p>
        </p:txBody>
      </p:sp>
      <p:sp>
        <p:nvSpPr>
          <p:cNvPr id="6147" name="Rectangle 2"/>
          <p:cNvSpPr>
            <a:spLocks noGrp="1" noChangeArrowheads="1"/>
          </p:cNvSpPr>
          <p:nvPr>
            <p:ph type="title"/>
          </p:nvPr>
        </p:nvSpPr>
        <p:spPr/>
        <p:txBody>
          <a:bodyPr/>
          <a:lstStyle/>
          <a:p>
            <a:pPr eaLnBrk="1" hangingPunct="1"/>
            <a:r>
              <a:rPr lang="en-US" altLang="ja-JP" smtClean="0"/>
              <a:t>OGF IPR Policies Apply</a:t>
            </a:r>
          </a:p>
        </p:txBody>
      </p:sp>
      <p:sp>
        <p:nvSpPr>
          <p:cNvPr id="6148" name="Rectangle 3"/>
          <p:cNvSpPr>
            <a:spLocks noGrp="1" noChangeArrowheads="1"/>
          </p:cNvSpPr>
          <p:nvPr>
            <p:ph type="body" idx="1"/>
          </p:nvPr>
        </p:nvSpPr>
        <p:spPr>
          <a:xfrm>
            <a:off x="228600" y="1524000"/>
            <a:ext cx="8610600" cy="4114800"/>
          </a:xfrm>
        </p:spPr>
        <p:txBody>
          <a:bodyPr/>
          <a:lstStyle/>
          <a:p>
            <a:pPr eaLnBrk="1" hangingPunct="1">
              <a:lnSpc>
                <a:spcPct val="90000"/>
              </a:lnSpc>
              <a:spcBef>
                <a:spcPct val="0"/>
              </a:spcBef>
            </a:pPr>
            <a:r>
              <a:rPr lang="ja-JP" altLang="en-US" sz="1200" smtClean="0"/>
              <a:t>“</a:t>
            </a:r>
            <a:r>
              <a:rPr lang="en-US" altLang="ja-JP" sz="1200" smtClean="0">
                <a:latin typeface="Verdana" panose="020B0604030504040204" pitchFamily="34" charset="0"/>
              </a:rPr>
              <a:t>I acknowledge that participation in this meeting is subject to the OGF Intellectual Property Policy.</a:t>
            </a:r>
            <a:r>
              <a:rPr lang="en-US" altLang="ja-JP" sz="1200" smtClean="0"/>
              <a:t>”</a:t>
            </a:r>
            <a:endParaRPr lang="en-US" altLang="ja-JP" sz="1200" smtClean="0">
              <a:latin typeface="Verdana" panose="020B0604030504040204" pitchFamily="34" charset="0"/>
            </a:endParaRPr>
          </a:p>
          <a:p>
            <a:pPr eaLnBrk="1" hangingPunct="1">
              <a:lnSpc>
                <a:spcPct val="90000"/>
              </a:lnSpc>
              <a:spcBef>
                <a:spcPct val="0"/>
              </a:spcBef>
            </a:pPr>
            <a:r>
              <a:rPr lang="en-US" altLang="ja-JP" sz="1200" smtClean="0">
                <a:latin typeface="Verdana" panose="020B0604030504040204" pitchFamily="34" charset="0"/>
              </a:rPr>
              <a:t>Intellectual Property Notices Note Well:  </a:t>
            </a:r>
            <a:r>
              <a:rPr lang="en-US" altLang="ja-JP" sz="1200" smtClean="0">
                <a:solidFill>
                  <a:srgbClr val="444444"/>
                </a:solidFill>
                <a:latin typeface="Verdana" panose="020B0604030504040204" pitchFamily="34" charset="0"/>
              </a:rPr>
              <a:t>All statements related to the activities of the OGF and addressed to the OGF are subject to all provisions of Appendix B of GFD-C.1, which grants to the OGF and its participants certain licenses and rights in such statements. Such statements include verbal statements in OGF meetings, as well as written and electronic communications made at any time or place, which are addressed to:</a:t>
            </a:r>
            <a:endParaRPr lang="en-US" altLang="ja-JP" sz="12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the OGF plenary session, </a:t>
            </a:r>
            <a:endParaRPr lang="en-US" altLang="ja-JP" sz="9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any OGF working group or portion thereof, </a:t>
            </a:r>
            <a:endParaRPr lang="en-US" altLang="ja-JP" sz="9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the OGF Board of Directors, the GFSG, or any member thereof on behalf of the OGF, </a:t>
            </a:r>
            <a:endParaRPr lang="en-US" altLang="ja-JP" sz="9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the ADCOM, or any member thereof on behalf of the ADCOM, </a:t>
            </a:r>
            <a:endParaRPr lang="en-US" altLang="ja-JP" sz="9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any OGF mailing list, including any group list, or any other list functioning under OGF auspices, </a:t>
            </a:r>
            <a:endParaRPr lang="en-US" altLang="ja-JP" sz="900" smtClean="0">
              <a:latin typeface="Verdana" panose="020B0604030504040204" pitchFamily="34" charset="0"/>
            </a:endParaRPr>
          </a:p>
          <a:p>
            <a:pPr lvl="2" eaLnBrk="1" hangingPunct="1">
              <a:lnSpc>
                <a:spcPct val="90000"/>
              </a:lnSpc>
              <a:spcBef>
                <a:spcPct val="0"/>
              </a:spcBef>
            </a:pPr>
            <a:r>
              <a:rPr lang="en-US" altLang="ja-JP" sz="900" smtClean="0">
                <a:solidFill>
                  <a:srgbClr val="444444"/>
                </a:solidFill>
                <a:latin typeface="Verdana" panose="020B0604030504040204" pitchFamily="34" charset="0"/>
              </a:rPr>
              <a:t>the OGF Editor or the document authoring and review process </a:t>
            </a:r>
            <a:endParaRPr lang="en-US" altLang="ja-JP" sz="900" smtClean="0">
              <a:latin typeface="Verdana" panose="020B0604030504040204" pitchFamily="34" charset="0"/>
            </a:endParaRPr>
          </a:p>
          <a:p>
            <a:pPr eaLnBrk="1" hangingPunct="1">
              <a:lnSpc>
                <a:spcPct val="90000"/>
              </a:lnSpc>
              <a:spcBef>
                <a:spcPct val="0"/>
              </a:spcBef>
            </a:pPr>
            <a:r>
              <a:rPr lang="en-US" altLang="ja-JP" sz="1200" smtClean="0">
                <a:solidFill>
                  <a:srgbClr val="444444"/>
                </a:solidFill>
                <a:latin typeface="Verdana" panose="020B0604030504040204" pitchFamily="34" charset="0"/>
              </a:rPr>
              <a:t>Statements made outside of a OGF meeting, mailing list or other function, that are clearly not intended to be input to an OGF activity, group or function, are not subject to these provisions.</a:t>
            </a:r>
          </a:p>
          <a:p>
            <a:pPr eaLnBrk="1" hangingPunct="1">
              <a:lnSpc>
                <a:spcPct val="90000"/>
              </a:lnSpc>
              <a:spcBef>
                <a:spcPct val="0"/>
              </a:spcBef>
            </a:pPr>
            <a:r>
              <a:rPr lang="en-US" altLang="ja-JP" sz="1200" smtClean="0">
                <a:solidFill>
                  <a:srgbClr val="444444"/>
                </a:solidFill>
                <a:latin typeface="Verdana" panose="020B0604030504040204" pitchFamily="34" charset="0"/>
              </a:rPr>
              <a:t>Excerpt from Appendix B of GFD-C.1: </a:t>
            </a:r>
            <a:r>
              <a:rPr lang="en-US" altLang="ja-JP" sz="1200" smtClean="0">
                <a:solidFill>
                  <a:srgbClr val="444444"/>
                </a:solidFill>
              </a:rPr>
              <a:t>”</a:t>
            </a:r>
            <a:r>
              <a:rPr lang="en-US" altLang="ja-JP" sz="1200" smtClean="0">
                <a:solidFill>
                  <a:srgbClr val="444444"/>
                </a:solidFill>
                <a:latin typeface="Verdana" panose="020B0604030504040204" pitchFamily="34" charset="0"/>
              </a:rPr>
              <a:t>Where the OGF knows of rights, or claimed rights, the OGF secretariat shall attempt to obtain from the claimant of such rights, a written assurance that upon approval by the GFSG of the relevant OGF document(s), any party will be able to obtain the right to implement, use and distribute the technology or works when implementing, using or distributing technology based upon the specific specification(s) under openly specified, reasonable, non-discriminatory terms. The working group or research group proposing the use of the technology with respect to which the proprietary rights are claimed may assist the OGF secretariat in this effort. The results of this procedure shall not affect advancement of document, except that the GFSG may defer approval where a delay may facilitate the obtaining of such assurances. The results will, however, be recorded by the OGF Secretariat, and made available. The GFSG may also direct that a summary of the results be included in any GFD published containing the specification.</a:t>
            </a:r>
            <a:r>
              <a:rPr lang="en-US" altLang="ja-JP" sz="1200" smtClean="0">
                <a:solidFill>
                  <a:srgbClr val="444444"/>
                </a:solidFill>
              </a:rPr>
              <a:t>”</a:t>
            </a:r>
            <a:endParaRPr lang="en-US" altLang="ja-JP" sz="1200" smtClean="0">
              <a:solidFill>
                <a:srgbClr val="444444"/>
              </a:solidFill>
              <a:latin typeface="Verdana" panose="020B0604030504040204" pitchFamily="34" charset="0"/>
            </a:endParaRPr>
          </a:p>
          <a:p>
            <a:pPr eaLnBrk="1" hangingPunct="1">
              <a:lnSpc>
                <a:spcPct val="90000"/>
              </a:lnSpc>
              <a:spcBef>
                <a:spcPct val="0"/>
              </a:spcBef>
            </a:pPr>
            <a:endParaRPr lang="en-US" altLang="ja-JP" sz="1200" smtClean="0">
              <a:solidFill>
                <a:srgbClr val="444444"/>
              </a:solidFill>
              <a:latin typeface="Verdana" panose="020B0604030504040204" pitchFamily="34" charset="0"/>
            </a:endParaRPr>
          </a:p>
          <a:p>
            <a:pPr eaLnBrk="1" hangingPunct="1">
              <a:lnSpc>
                <a:spcPct val="90000"/>
              </a:lnSpc>
            </a:pPr>
            <a:r>
              <a:rPr lang="en-US" altLang="ja-JP" sz="1200" smtClean="0">
                <a:latin typeface="Verdana" panose="020B0604030504040204" pitchFamily="34" charset="0"/>
              </a:rPr>
              <a:t>OGF Intellectual Property Policies are adapted from the IETF Intellectual Property Policies that support the Internet Standards Process.</a:t>
            </a:r>
            <a:endParaRPr lang="en-US" altLang="ja-JP" sz="2800" smtClean="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Times" panose="02020603050405020304" pitchFamily="18"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fld id="{79409A79-3528-4209-9FF7-0A52FCC1C65C}" type="slidenum">
              <a:rPr lang="ja-JP" altLang="en-US" sz="1100" smtClean="0">
                <a:solidFill>
                  <a:schemeClr val="bg2"/>
                </a:solidFill>
              </a:rPr>
              <a:pPr>
                <a:spcBef>
                  <a:spcPct val="0"/>
                </a:spcBef>
                <a:buClrTx/>
                <a:buFontTx/>
                <a:buNone/>
              </a:pPr>
              <a:t>3</a:t>
            </a:fld>
            <a:endParaRPr lang="en-US" altLang="ja-JP" sz="1100" dirty="0" smtClean="0">
              <a:solidFill>
                <a:schemeClr val="bg2"/>
              </a:solidFill>
            </a:endParaRPr>
          </a:p>
        </p:txBody>
      </p:sp>
      <p:sp>
        <p:nvSpPr>
          <p:cNvPr id="9219" name="Rectangle 4"/>
          <p:cNvSpPr>
            <a:spLocks noGrp="1" noChangeArrowheads="1"/>
          </p:cNvSpPr>
          <p:nvPr>
            <p:ph type="title"/>
          </p:nvPr>
        </p:nvSpPr>
        <p:spPr/>
        <p:txBody>
          <a:bodyPr/>
          <a:lstStyle/>
          <a:p>
            <a:pPr marL="381000" indent="-381000" eaLnBrk="1" hangingPunct="1">
              <a:lnSpc>
                <a:spcPct val="80000"/>
              </a:lnSpc>
            </a:pPr>
            <a:r>
              <a:rPr lang="en-GB" altLang="en-US" sz="3200" dirty="0" smtClean="0"/>
              <a:t>NSI Sessions @ GLIF</a:t>
            </a:r>
          </a:p>
        </p:txBody>
      </p:sp>
      <p:graphicFrame>
        <p:nvGraphicFramePr>
          <p:cNvPr id="2" name="Table 1"/>
          <p:cNvGraphicFramePr>
            <a:graphicFrameLocks noGrp="1"/>
          </p:cNvGraphicFramePr>
          <p:nvPr>
            <p:extLst>
              <p:ext uri="{D42A27DB-BD31-4B8C-83A1-F6EECF244321}">
                <p14:modId xmlns:p14="http://schemas.microsoft.com/office/powerpoint/2010/main" val="135011269"/>
              </p:ext>
            </p:extLst>
          </p:nvPr>
        </p:nvGraphicFramePr>
        <p:xfrm>
          <a:off x="755577" y="1628800"/>
          <a:ext cx="7776863" cy="4209095"/>
        </p:xfrm>
        <a:graphic>
          <a:graphicData uri="http://schemas.openxmlformats.org/drawingml/2006/table">
            <a:tbl>
              <a:tblPr firstRow="1" bandRow="1">
                <a:tableStyleId>{5C22544A-7EE6-4342-B048-85BDC9FD1C3A}</a:tableStyleId>
              </a:tblPr>
              <a:tblGrid>
                <a:gridCol w="3168351"/>
                <a:gridCol w="288032"/>
                <a:gridCol w="1008112"/>
                <a:gridCol w="1440160"/>
                <a:gridCol w="1872208"/>
              </a:tblGrid>
              <a:tr h="453253">
                <a:tc>
                  <a:txBody>
                    <a:bodyPr/>
                    <a:lstStyle/>
                    <a:p>
                      <a:r>
                        <a:rPr lang="en-GB" sz="1800" dirty="0" smtClean="0"/>
                        <a:t>Session</a:t>
                      </a:r>
                      <a:endParaRPr lang="en-GB" sz="1800" dirty="0"/>
                    </a:p>
                  </a:txBody>
                  <a:tcPr marL="91441" marR="91441" marT="45721" marB="45721"/>
                </a:tc>
                <a:tc>
                  <a:txBody>
                    <a:bodyPr/>
                    <a:lstStyle/>
                    <a:p>
                      <a:r>
                        <a:rPr lang="en-GB" sz="1800" dirty="0" smtClean="0"/>
                        <a:t>#</a:t>
                      </a:r>
                      <a:endParaRPr lang="en-GB" sz="1800" dirty="0"/>
                    </a:p>
                  </a:txBody>
                  <a:tcPr marL="91441" marR="91441" marT="45721" marB="45721"/>
                </a:tc>
                <a:tc>
                  <a:txBody>
                    <a:bodyPr/>
                    <a:lstStyle/>
                    <a:p>
                      <a:r>
                        <a:rPr lang="en-GB" sz="1800" dirty="0" smtClean="0"/>
                        <a:t>Day</a:t>
                      </a:r>
                      <a:endParaRPr lang="en-GB" sz="1800" dirty="0"/>
                    </a:p>
                  </a:txBody>
                  <a:tcPr marL="91441" marR="91441" marT="45721" marB="45721"/>
                </a:tc>
                <a:tc>
                  <a:txBody>
                    <a:bodyPr/>
                    <a:lstStyle/>
                    <a:p>
                      <a:r>
                        <a:rPr lang="en-GB" sz="1800" dirty="0" smtClean="0"/>
                        <a:t>Time</a:t>
                      </a:r>
                      <a:endParaRPr lang="en-GB" sz="1800" dirty="0"/>
                    </a:p>
                  </a:txBody>
                  <a:tcPr marL="91441" marR="91441" marT="45721" marB="45721"/>
                </a:tc>
                <a:tc>
                  <a:txBody>
                    <a:bodyPr/>
                    <a:lstStyle/>
                    <a:p>
                      <a:r>
                        <a:rPr lang="en-GB" sz="1800" dirty="0" smtClean="0"/>
                        <a:t>Location</a:t>
                      </a:r>
                      <a:endParaRPr lang="en-GB" sz="1800" dirty="0"/>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CS v2.1</a:t>
                      </a:r>
                      <a:r>
                        <a:rPr lang="en-GB" sz="1400" b="0" baseline="0" dirty="0" smtClean="0">
                          <a:solidFill>
                            <a:schemeClr val="tx1"/>
                          </a:solidFill>
                        </a:rPr>
                        <a:t> agreed updates</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1</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Monday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9:00 - 10:30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err="1" smtClean="0">
                          <a:solidFill>
                            <a:schemeClr val="tx1"/>
                          </a:solidFill>
                        </a:rPr>
                        <a:t>Neklan</a:t>
                      </a:r>
                      <a:r>
                        <a:rPr lang="en-GB" sz="1400" dirty="0" smtClean="0">
                          <a:solidFill>
                            <a:schemeClr val="tx1"/>
                          </a:solidFill>
                        </a:rPr>
                        <a:t> Room </a:t>
                      </a: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CS v2.1</a:t>
                      </a:r>
                      <a:r>
                        <a:rPr lang="en-GB" sz="1400" b="0" baseline="0" dirty="0" smtClean="0">
                          <a:solidFill>
                            <a:schemeClr val="tx1"/>
                          </a:solidFill>
                        </a:rPr>
                        <a:t> backward compatibility</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2</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Monday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11:00 – 12:30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err="1" smtClean="0">
                          <a:solidFill>
                            <a:schemeClr val="tx1"/>
                          </a:solidFill>
                        </a:rPr>
                        <a:t>Neklan</a:t>
                      </a:r>
                      <a:r>
                        <a:rPr lang="en-GB" sz="1400" dirty="0" smtClean="0">
                          <a:solidFill>
                            <a:schemeClr val="tx1"/>
                          </a:solidFill>
                        </a:rPr>
                        <a:t> Room </a:t>
                      </a: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CS last modified/ EROs</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3</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Monday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13:30 – 15:00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err="1" smtClean="0">
                          <a:solidFill>
                            <a:schemeClr val="tx1"/>
                          </a:solidFill>
                        </a:rPr>
                        <a:t>Neklan</a:t>
                      </a:r>
                      <a:r>
                        <a:rPr lang="en-GB" sz="1400" dirty="0" smtClean="0">
                          <a:solidFill>
                            <a:schemeClr val="tx1"/>
                          </a:solidFill>
                        </a:rPr>
                        <a:t> Room </a:t>
                      </a:r>
                    </a:p>
                  </a:txBody>
                  <a:tcPr marL="91441" marR="91441" marT="45721" marB="45721"/>
                </a:tc>
              </a:tr>
              <a:tr h="3657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a:t>
                      </a:r>
                      <a:r>
                        <a:rPr lang="en-GB" sz="1400" b="0" dirty="0" err="1" smtClean="0">
                          <a:solidFill>
                            <a:schemeClr val="tx1"/>
                          </a:solidFill>
                        </a:rPr>
                        <a:t>Autogole</a:t>
                      </a:r>
                      <a:r>
                        <a:rPr lang="en-GB" sz="1400" b="0" baseline="0" dirty="0" smtClean="0">
                          <a:solidFill>
                            <a:schemeClr val="tx1"/>
                          </a:solidFill>
                        </a:rPr>
                        <a:t> implementation</a:t>
                      </a:r>
                      <a:endParaRPr lang="en-GB" sz="1400" b="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b="0" dirty="0" smtClean="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4</a:t>
                      </a:r>
                    </a:p>
                  </a:txBody>
                  <a:tcPr marL="91441" marR="91441" marT="45721" marB="45721"/>
                </a:tc>
                <a:tc>
                  <a:txBody>
                    <a:bodyPr/>
                    <a:lstStyle/>
                    <a:p>
                      <a:r>
                        <a:rPr lang="en-GB" sz="1400" b="0" dirty="0" smtClean="0">
                          <a:solidFill>
                            <a:schemeClr val="tx1"/>
                          </a:solidFill>
                        </a:rPr>
                        <a:t>Monday</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15:30 – 18:00</a:t>
                      </a: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err="1" smtClean="0">
                          <a:solidFill>
                            <a:schemeClr val="tx1"/>
                          </a:solidFill>
                        </a:rPr>
                        <a:t>Neklan</a:t>
                      </a:r>
                      <a:r>
                        <a:rPr lang="en-GB" sz="1400" smtClean="0">
                          <a:solidFill>
                            <a:schemeClr val="tx1"/>
                          </a:solidFill>
                        </a:rPr>
                        <a:t> Room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smtClean="0">
                        <a:solidFill>
                          <a:schemeClr val="tx1"/>
                        </a:solidFill>
                      </a:endParaRP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Policy</a:t>
                      </a: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5</a:t>
                      </a:r>
                    </a:p>
                  </a:txBody>
                  <a:tcPr marL="91441" marR="91441" marT="45721" marB="45721"/>
                </a:tc>
                <a:tc>
                  <a:txBody>
                    <a:bodyPr/>
                    <a:lstStyle/>
                    <a:p>
                      <a:r>
                        <a:rPr lang="en-GB" sz="1400" b="0" dirty="0" smtClean="0">
                          <a:solidFill>
                            <a:schemeClr val="tx1"/>
                          </a:solidFill>
                        </a:rPr>
                        <a:t>Thursday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9:00 - 10:30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CESNET </a:t>
                      </a:r>
                      <a:r>
                        <a:rPr lang="en-GB" sz="1400" baseline="0" dirty="0" smtClean="0">
                          <a:solidFill>
                            <a:schemeClr val="tx1"/>
                          </a:solidFill>
                        </a:rPr>
                        <a:t>office</a:t>
                      </a:r>
                      <a:endParaRPr lang="en-GB" sz="1400" dirty="0" smtClean="0">
                        <a:solidFill>
                          <a:schemeClr val="tx1"/>
                        </a:solidFill>
                      </a:endParaRP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 </a:t>
                      </a:r>
                      <a:r>
                        <a:rPr lang="en-GB" sz="1400" b="0" baseline="0" dirty="0" smtClean="0">
                          <a:solidFill>
                            <a:schemeClr val="tx1"/>
                          </a:solidFill>
                        </a:rPr>
                        <a:t>other business</a:t>
                      </a:r>
                      <a:endParaRPr lang="en-GB" sz="1400" b="0" dirty="0" smtClean="0">
                        <a:solidFill>
                          <a:schemeClr val="tx1"/>
                        </a:solidFill>
                      </a:endParaRPr>
                    </a:p>
                    <a:p>
                      <a:endParaRPr lang="en-GB" sz="1400" b="0" dirty="0">
                        <a:solidFill>
                          <a:schemeClr val="tx1"/>
                        </a:solidFill>
                      </a:endParaRPr>
                    </a:p>
                  </a:txBody>
                  <a:tcPr marL="91441" marR="91441" marT="45721" marB="45721"/>
                </a:tc>
                <a:tc>
                  <a:txBody>
                    <a:bodyPr/>
                    <a:lstStyle/>
                    <a:p>
                      <a:r>
                        <a:rPr lang="en-GB" sz="1400" b="0" dirty="0" smtClean="0">
                          <a:solidFill>
                            <a:schemeClr val="tx1"/>
                          </a:solidFill>
                        </a:rPr>
                        <a:t>6</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Thursday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11:00 – 12:30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CESNET </a:t>
                      </a:r>
                      <a:r>
                        <a:rPr lang="en-GB" sz="1400" baseline="0" dirty="0" smtClean="0">
                          <a:solidFill>
                            <a:schemeClr val="tx1"/>
                          </a:solidFill>
                        </a:rPr>
                        <a:t>office</a:t>
                      </a:r>
                      <a:endParaRPr lang="en-GB" sz="1400" dirty="0" smtClean="0">
                        <a:solidFill>
                          <a:schemeClr val="tx1"/>
                        </a:solidFill>
                      </a:endParaRP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a:t>
                      </a:r>
                      <a:r>
                        <a:rPr lang="en-GB" sz="1400" b="0" baseline="0" dirty="0" smtClean="0">
                          <a:solidFill>
                            <a:schemeClr val="tx1"/>
                          </a:solidFill>
                        </a:rPr>
                        <a:t> other business</a:t>
                      </a:r>
                      <a:endParaRPr lang="en-GB" sz="1400" b="0" dirty="0" smtClean="0">
                        <a:solidFill>
                          <a:schemeClr val="tx1"/>
                        </a:solidFill>
                      </a:endParaRPr>
                    </a:p>
                  </a:txBody>
                  <a:tcPr marL="91441" marR="91441" marT="45721" marB="45721"/>
                </a:tc>
                <a:tc>
                  <a:txBody>
                    <a:bodyPr/>
                    <a:lstStyle/>
                    <a:p>
                      <a:r>
                        <a:rPr lang="en-GB" sz="1400" b="0" dirty="0" smtClean="0">
                          <a:solidFill>
                            <a:schemeClr val="tx1"/>
                          </a:solidFill>
                        </a:rPr>
                        <a:t>7</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Thursday</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13:30 – 15:00</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CESNET </a:t>
                      </a:r>
                      <a:r>
                        <a:rPr lang="en-GB" sz="1400" baseline="0" dirty="0" smtClean="0">
                          <a:solidFill>
                            <a:schemeClr val="tx1"/>
                          </a:solidFill>
                        </a:rPr>
                        <a:t>office</a:t>
                      </a:r>
                      <a:endParaRPr lang="en-GB" sz="1400" dirty="0" smtClean="0">
                        <a:solidFill>
                          <a:schemeClr val="tx1"/>
                        </a:solidFill>
                      </a:endParaRPr>
                    </a:p>
                  </a:txBody>
                  <a:tcPr marL="91441" marR="91441" marT="45721" marB="45721"/>
                </a:tc>
              </a:tr>
              <a:tr h="453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NSI</a:t>
                      </a:r>
                      <a:r>
                        <a:rPr lang="en-GB" sz="1400" b="0" baseline="0" dirty="0" smtClean="0">
                          <a:solidFill>
                            <a:schemeClr val="tx1"/>
                          </a:solidFill>
                        </a:rPr>
                        <a:t> other business</a:t>
                      </a:r>
                      <a:endParaRPr lang="en-GB" sz="1400" b="0" dirty="0" smtClean="0">
                        <a:solidFill>
                          <a:schemeClr val="tx1"/>
                        </a:solidFill>
                      </a:endParaRPr>
                    </a:p>
                  </a:txBody>
                  <a:tcPr marL="91441" marR="91441" marT="45721" marB="45721"/>
                </a:tc>
                <a:tc>
                  <a:txBody>
                    <a:bodyPr/>
                    <a:lstStyle/>
                    <a:p>
                      <a:r>
                        <a:rPr lang="en-GB" sz="1400" b="0" dirty="0" smtClean="0">
                          <a:solidFill>
                            <a:schemeClr val="tx1"/>
                          </a:solidFill>
                        </a:rPr>
                        <a:t>8</a:t>
                      </a:r>
                      <a:endParaRPr lang="en-GB" sz="1400" b="0" dirty="0">
                        <a:solidFill>
                          <a:schemeClr val="tx1"/>
                        </a:solidFill>
                      </a:endParaRPr>
                    </a:p>
                  </a:txBody>
                  <a:tcPr marL="91441" marR="91441" marT="45721" marB="45721"/>
                </a:tc>
                <a:tc>
                  <a:txBody>
                    <a:bodyPr/>
                    <a:lstStyle/>
                    <a:p>
                      <a:r>
                        <a:rPr lang="en-GB" sz="1400" b="0" dirty="0" smtClean="0">
                          <a:solidFill>
                            <a:schemeClr val="tx1"/>
                          </a:solidFill>
                        </a:rPr>
                        <a:t>Thursday</a:t>
                      </a:r>
                      <a:endParaRPr lang="en-GB" sz="1400" b="0" dirty="0">
                        <a:solidFill>
                          <a:schemeClr val="tx1"/>
                        </a:solidFill>
                      </a:endParaRP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solidFill>
                            <a:schemeClr val="tx1"/>
                          </a:solidFill>
                        </a:rPr>
                        <a:t>15:30 – 18:00</a:t>
                      </a:r>
                    </a:p>
                  </a:txBody>
                  <a:tcPr marL="91441" marR="91441"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CESNET </a:t>
                      </a:r>
                      <a:r>
                        <a:rPr lang="en-GB" sz="1400" baseline="0" dirty="0" smtClean="0">
                          <a:solidFill>
                            <a:schemeClr val="tx1"/>
                          </a:solidFill>
                        </a:rPr>
                        <a:t>office</a:t>
                      </a:r>
                      <a:endParaRPr lang="en-GB" sz="1400" dirty="0" smtClean="0">
                        <a:solidFill>
                          <a:schemeClr val="tx1"/>
                        </a:solidFill>
                      </a:endParaRPr>
                    </a:p>
                  </a:txBody>
                  <a:tcPr marL="91441" marR="91441" marT="45721" marB="45721"/>
                </a:tc>
              </a:tr>
            </a:tbl>
          </a:graphicData>
        </a:graphic>
      </p:graphicFrame>
      <p:sp>
        <p:nvSpPr>
          <p:cNvPr id="3" name="Rectangle 2"/>
          <p:cNvSpPr/>
          <p:nvPr/>
        </p:nvSpPr>
        <p:spPr>
          <a:xfrm>
            <a:off x="685800" y="5805264"/>
            <a:ext cx="7304620" cy="338554"/>
          </a:xfrm>
          <a:prstGeom prst="rect">
            <a:avLst/>
          </a:prstGeom>
        </p:spPr>
        <p:txBody>
          <a:bodyPr wrap="square">
            <a:spAutoFit/>
          </a:bodyPr>
          <a:lstStyle/>
          <a:p>
            <a:r>
              <a:rPr lang="en-GB" sz="1600" dirty="0" smtClean="0"/>
              <a:t>GLIF agenda for Tuesday and Wednesday:  </a:t>
            </a:r>
            <a:r>
              <a:rPr lang="en-GB" sz="1600" dirty="0" smtClean="0">
                <a:hlinkClick r:id="rId2"/>
              </a:rPr>
              <a:t>https</a:t>
            </a:r>
            <a:r>
              <a:rPr lang="en-GB" sz="1600" dirty="0">
                <a:hlinkClick r:id="rId2"/>
              </a:rPr>
              <a:t>://www.glif.is/meetings/2015</a:t>
            </a:r>
            <a:r>
              <a:rPr lang="en-GB" sz="1600" dirty="0" smtClean="0">
                <a:hlinkClick r:id="rId2"/>
              </a:rPr>
              <a:t>/</a:t>
            </a:r>
            <a:endParaRPr lang="en-GB"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NSI document status matrix</a:t>
            </a:r>
            <a:endParaRPr lang="en-GB" sz="32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4</a:t>
            </a:fld>
            <a:endParaRPr lang="en-US" altLang="ja-JP"/>
          </a:p>
        </p:txBody>
      </p:sp>
      <p:graphicFrame>
        <p:nvGraphicFramePr>
          <p:cNvPr id="5" name="Table 4"/>
          <p:cNvGraphicFramePr>
            <a:graphicFrameLocks noGrp="1"/>
          </p:cNvGraphicFramePr>
          <p:nvPr>
            <p:extLst>
              <p:ext uri="{D42A27DB-BD31-4B8C-83A1-F6EECF244321}">
                <p14:modId xmlns:p14="http://schemas.microsoft.com/office/powerpoint/2010/main" val="3693668529"/>
              </p:ext>
            </p:extLst>
          </p:nvPr>
        </p:nvGraphicFramePr>
        <p:xfrm>
          <a:off x="539552" y="1412776"/>
          <a:ext cx="8062665" cy="4564558"/>
        </p:xfrm>
        <a:graphic>
          <a:graphicData uri="http://schemas.openxmlformats.org/drawingml/2006/table">
            <a:tbl>
              <a:tblPr>
                <a:tableStyleId>{5C22544A-7EE6-4342-B048-85BDC9FD1C3A}</a:tableStyleId>
              </a:tblPr>
              <a:tblGrid>
                <a:gridCol w="2276918"/>
                <a:gridCol w="696668"/>
                <a:gridCol w="526749"/>
                <a:gridCol w="747645"/>
                <a:gridCol w="866587"/>
                <a:gridCol w="755121"/>
                <a:gridCol w="576064"/>
                <a:gridCol w="1616913"/>
              </a:tblGrid>
              <a:tr h="560896">
                <a:tc>
                  <a:txBody>
                    <a:bodyPr/>
                    <a:lstStyle/>
                    <a:p>
                      <a:pPr algn="l" fontAlgn="ctr"/>
                      <a:r>
                        <a:rPr lang="en-GB" sz="1000" u="none" strike="noStrike" dirty="0">
                          <a:effectLst/>
                        </a:rPr>
                        <a:t>Document</a:t>
                      </a:r>
                      <a:endParaRPr lang="en-GB"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Agreed?</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Draft?</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Sent to  editors?</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Submitted for public comment?</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Completed public comment?</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publish?</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Waiting on</a:t>
                      </a:r>
                      <a:endParaRPr lang="en-GB" sz="1000" b="1" i="0" u="none" strike="noStrike">
                        <a:solidFill>
                          <a:srgbClr val="000000"/>
                        </a:solidFill>
                        <a:effectLst/>
                        <a:latin typeface="Calibri" panose="020F0502020204030204" pitchFamily="34" charset="0"/>
                      </a:endParaRPr>
                    </a:p>
                  </a:txBody>
                  <a:tcPr marL="9525" marR="9525" marT="9525" marB="0" anchor="ctr"/>
                </a:tc>
              </a:tr>
              <a:tr h="186965">
                <a:tc>
                  <a:txBody>
                    <a:bodyPr/>
                    <a:lstStyle/>
                    <a:p>
                      <a:pPr algn="l" fontAlgn="ctr"/>
                      <a:r>
                        <a:rPr lang="en-GB" sz="1000" u="none" strike="noStrike" dirty="0">
                          <a:effectLst/>
                        </a:rPr>
                        <a:t>NSI </a:t>
                      </a:r>
                      <a:r>
                        <a:rPr lang="en-GB" sz="1000" u="none" strike="noStrike" dirty="0" smtClean="0">
                          <a:effectLst/>
                        </a:rPr>
                        <a:t>CS v2.0</a:t>
                      </a:r>
                      <a:endParaRPr lang="en-GB"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r>
              <a:tr h="186965">
                <a:tc>
                  <a:txBody>
                    <a:bodyPr/>
                    <a:lstStyle/>
                    <a:p>
                      <a:pPr algn="l" fontAlgn="ctr"/>
                      <a:r>
                        <a:rPr lang="en-GB" sz="1000" u="none" strike="noStrike">
                          <a:effectLst/>
                        </a:rPr>
                        <a:t>NSI Framework</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r>
              <a:tr h="362933">
                <a:tc>
                  <a:txBody>
                    <a:bodyPr/>
                    <a:lstStyle/>
                    <a:p>
                      <a:pPr algn="l" fontAlgn="ctr"/>
                      <a:r>
                        <a:rPr lang="en-GB" sz="1000" u="none" strike="noStrike">
                          <a:effectLst/>
                        </a:rPr>
                        <a:t>NSI Signalling and pathfinding</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r>
              <a:tr h="373931">
                <a:tc>
                  <a:txBody>
                    <a:bodyPr/>
                    <a:lstStyle/>
                    <a:p>
                      <a:pPr algn="l" fontAlgn="ctr"/>
                      <a:r>
                        <a:rPr lang="en-GB" sz="1000" u="none" strike="noStrike">
                          <a:effectLst/>
                        </a:rPr>
                        <a:t>NSI Policy</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b="0" i="0" u="none" strike="noStrike" dirty="0" smtClean="0">
                          <a:solidFill>
                            <a:schemeClr val="dk1"/>
                          </a:solidFill>
                          <a:effectLst/>
                          <a:latin typeface="+mn-lt"/>
                        </a:rPr>
                        <a:t>Pending review</a:t>
                      </a:r>
                      <a:r>
                        <a:rPr lang="en-GB" sz="1000" b="0" i="0" u="none" strike="noStrike" baseline="0" dirty="0" smtClean="0">
                          <a:solidFill>
                            <a:schemeClr val="dk1"/>
                          </a:solidFill>
                          <a:effectLst/>
                          <a:latin typeface="+mn-lt"/>
                        </a:rPr>
                        <a:t> at GLIF15</a:t>
                      </a:r>
                      <a:endParaRPr lang="en-GB" sz="1000" b="0" i="0" u="none" strike="noStrike" dirty="0">
                        <a:solidFill>
                          <a:srgbClr val="000000"/>
                        </a:solidFill>
                        <a:effectLst/>
                        <a:latin typeface="Calibri" panose="020F0502020204030204" pitchFamily="34" charset="0"/>
                      </a:endParaRPr>
                    </a:p>
                  </a:txBody>
                  <a:tcPr marL="9525" marR="9525" marT="9525" marB="0" anchor="ctr"/>
                </a:tc>
              </a:tr>
              <a:tr h="373931">
                <a:tc>
                  <a:txBody>
                    <a:bodyPr/>
                    <a:lstStyle/>
                    <a:p>
                      <a:pPr algn="l" fontAlgn="ctr"/>
                      <a:r>
                        <a:rPr lang="en-GB" sz="1000" u="none" strike="noStrike">
                          <a:effectLst/>
                        </a:rPr>
                        <a:t>NSI NSA description</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smtClean="0">
                          <a:effectLst/>
                        </a:rPr>
                        <a:t>Jens </a:t>
                      </a:r>
                      <a:r>
                        <a:rPr lang="en-GB" sz="1000" u="none" strike="noStrike" dirty="0">
                          <a:effectLst/>
                        </a:rPr>
                        <a:t>to publish</a:t>
                      </a:r>
                      <a:endParaRPr lang="en-GB" sz="1000" b="0" i="0" u="none" strike="noStrike" dirty="0">
                        <a:solidFill>
                          <a:srgbClr val="000000"/>
                        </a:solidFill>
                        <a:effectLst/>
                        <a:latin typeface="Calibri" panose="020F0502020204030204" pitchFamily="34" charset="0"/>
                      </a:endParaRPr>
                    </a:p>
                  </a:txBody>
                  <a:tcPr marL="9525" marR="9525" marT="9525" marB="0" anchor="ctr"/>
                </a:tc>
              </a:tr>
              <a:tr h="591072">
                <a:tc>
                  <a:txBody>
                    <a:bodyPr/>
                    <a:lstStyle/>
                    <a:p>
                      <a:pPr algn="l" fontAlgn="ctr"/>
                      <a:r>
                        <a:rPr lang="en-GB" sz="1000" u="none" strike="noStrike">
                          <a:effectLst/>
                        </a:rPr>
                        <a:t>NSI DDS</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effectLst/>
                        </a:rPr>
                        <a:t> </a:t>
                      </a:r>
                      <a:r>
                        <a:rPr lang="en-GB" sz="1000" u="none" strike="noStrike" dirty="0" smtClean="0">
                          <a:solidFill>
                            <a:srgbClr val="5DAD41"/>
                          </a:solidFill>
                          <a:effectLst/>
                        </a:rPr>
                        <a:t>Yes</a:t>
                      </a:r>
                      <a:endParaRPr lang="en-GB"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effectLst/>
                        </a:rPr>
                        <a:t> </a:t>
                      </a:r>
                      <a:r>
                        <a:rPr lang="en-GB" sz="1000" u="none" strike="noStrike" dirty="0" smtClean="0">
                          <a:solidFill>
                            <a:srgbClr val="5DAD41"/>
                          </a:solidFill>
                          <a:effectLst/>
                        </a:rPr>
                        <a:t>Yes</a:t>
                      </a:r>
                      <a:endParaRPr lang="en-GB"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smtClean="0">
                          <a:effectLst/>
                        </a:rPr>
                        <a:t>Review feedback from</a:t>
                      </a:r>
                      <a:r>
                        <a:rPr lang="en-GB" sz="1000" u="none" strike="noStrike" baseline="0" dirty="0" smtClean="0">
                          <a:effectLst/>
                        </a:rPr>
                        <a:t> Richard </a:t>
                      </a:r>
                      <a:r>
                        <a:rPr lang="en-GB" sz="1000" u="none" strike="noStrike" dirty="0" smtClean="0">
                          <a:effectLst/>
                        </a:rPr>
                        <a:t>and </a:t>
                      </a:r>
                      <a:r>
                        <a:rPr lang="en-GB" sz="1000" u="none" strike="noStrike" dirty="0">
                          <a:effectLst/>
                        </a:rPr>
                        <a:t>send comments to </a:t>
                      </a:r>
                      <a:r>
                        <a:rPr lang="en-GB" sz="1000" u="none" strike="noStrike" dirty="0" smtClean="0">
                          <a:effectLst/>
                        </a:rPr>
                        <a:t>list – Chairs</a:t>
                      </a:r>
                      <a:r>
                        <a:rPr lang="en-GB" sz="1000" u="none" strike="noStrike" baseline="0" dirty="0" smtClean="0">
                          <a:effectLst/>
                        </a:rPr>
                        <a:t> to review</a:t>
                      </a:r>
                      <a:endParaRPr lang="en-GB" sz="1000" b="0" i="0" u="none" strike="noStrike" dirty="0">
                        <a:solidFill>
                          <a:srgbClr val="000000"/>
                        </a:solidFill>
                        <a:effectLst/>
                        <a:latin typeface="Calibri" panose="020F0502020204030204" pitchFamily="34" charset="0"/>
                      </a:endParaRPr>
                    </a:p>
                  </a:txBody>
                  <a:tcPr marL="9525" marR="9525" marT="9525" marB="0" anchor="ctr"/>
                </a:tc>
              </a:tr>
              <a:tr h="373931">
                <a:tc>
                  <a:txBody>
                    <a:bodyPr/>
                    <a:lstStyle/>
                    <a:p>
                      <a:pPr algn="l" fontAlgn="ctr"/>
                      <a:r>
                        <a:rPr lang="en-GB" sz="1000" u="none" strike="noStrike">
                          <a:effectLst/>
                        </a:rPr>
                        <a:t>NSI AA</a:t>
                      </a:r>
                      <a:endParaRPr lang="en-GB" sz="1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solidFill>
                            <a:srgbClr val="5DAD41"/>
                          </a:solidFill>
                          <a:effectLst/>
                        </a:rPr>
                        <a:t>Yes</a:t>
                      </a:r>
                      <a:endParaRPr lang="en-GB" sz="1000" b="0" i="0" u="none" strike="noStrike">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smtClean="0">
                          <a:effectLst/>
                        </a:rPr>
                        <a:t>Jens to review and send</a:t>
                      </a:r>
                      <a:r>
                        <a:rPr lang="en-GB" sz="1000" u="none" strike="noStrike" baseline="0" dirty="0" smtClean="0">
                          <a:effectLst/>
                        </a:rPr>
                        <a:t> top public comment</a:t>
                      </a:r>
                      <a:endParaRPr lang="en-GB" sz="1000" b="0" i="0" u="none" strike="noStrike" dirty="0">
                        <a:solidFill>
                          <a:srgbClr val="000000"/>
                        </a:solidFill>
                        <a:effectLst/>
                        <a:latin typeface="Calibri" panose="020F0502020204030204" pitchFamily="34" charset="0"/>
                      </a:endParaRPr>
                    </a:p>
                  </a:txBody>
                  <a:tcPr marL="9525" marR="9525" marT="9525" marB="0" anchor="ctr"/>
                </a:tc>
              </a:tr>
              <a:tr h="186965">
                <a:tc>
                  <a:txBody>
                    <a:bodyPr/>
                    <a:lstStyle/>
                    <a:p>
                      <a:pPr algn="l" fontAlgn="ctr"/>
                      <a:r>
                        <a:rPr lang="en-GB" sz="1000" u="none" strike="noStrike" dirty="0">
                          <a:effectLst/>
                        </a:rPr>
                        <a:t>NSI Topology</a:t>
                      </a:r>
                      <a:endParaRPr lang="en-GB"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solidFill>
                            <a:srgbClr val="5DAD41"/>
                          </a:solidFill>
                          <a:effectLst/>
                        </a:rPr>
                        <a:t>Yes</a:t>
                      </a:r>
                      <a:endParaRPr lang="en-GB" sz="1000" b="0" i="0" u="none" strike="noStrike" dirty="0">
                        <a:solidFill>
                          <a:srgbClr val="5DAD41"/>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effectLst/>
                        </a:rPr>
                        <a:t>John M to draft</a:t>
                      </a:r>
                      <a:endParaRPr lang="en-GB" sz="1000" b="0" i="0" u="none" strike="noStrike" dirty="0">
                        <a:solidFill>
                          <a:srgbClr val="000000"/>
                        </a:solidFill>
                        <a:effectLst/>
                        <a:latin typeface="Calibri" panose="020F0502020204030204" pitchFamily="34" charset="0"/>
                      </a:endParaRPr>
                    </a:p>
                  </a:txBody>
                  <a:tcPr marL="9525" marR="9525" marT="9525" marB="0" anchor="ctr"/>
                </a:tc>
              </a:tr>
              <a:tr h="373931">
                <a:tc>
                  <a:txBody>
                    <a:bodyPr/>
                    <a:lstStyle/>
                    <a:p>
                      <a:pPr algn="l" fontAlgn="b"/>
                      <a:r>
                        <a:rPr lang="en-GB" sz="1000" u="none" strike="noStrike" dirty="0">
                          <a:effectLst/>
                        </a:rPr>
                        <a:t>NSI use cases</a:t>
                      </a:r>
                      <a:endParaRPr lang="en-GB" sz="10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b="0" i="0" u="none" strike="noStrike" dirty="0" smtClean="0">
                          <a:solidFill>
                            <a:schemeClr val="dk1"/>
                          </a:solidFill>
                          <a:effectLst/>
                          <a:latin typeface="+mn-lt"/>
                        </a:rPr>
                        <a:t>Revisit</a:t>
                      </a:r>
                      <a:r>
                        <a:rPr lang="en-GB" sz="1000" b="0" i="0" u="none" strike="noStrike" baseline="0" dirty="0" smtClean="0">
                          <a:solidFill>
                            <a:schemeClr val="dk1"/>
                          </a:solidFill>
                          <a:effectLst/>
                          <a:latin typeface="+mn-lt"/>
                        </a:rPr>
                        <a:t> once we have user experience</a:t>
                      </a:r>
                      <a:endParaRPr lang="en-GB" sz="1000" b="0" i="0" u="none" strike="noStrike" dirty="0">
                        <a:solidFill>
                          <a:srgbClr val="000000"/>
                        </a:solidFill>
                        <a:effectLst/>
                        <a:latin typeface="Calibri" panose="020F0502020204030204" pitchFamily="34" charset="0"/>
                      </a:endParaRPr>
                    </a:p>
                  </a:txBody>
                  <a:tcPr marL="9525" marR="9525" marT="9525" marB="0" anchor="b"/>
                </a:tc>
              </a:tr>
              <a:tr h="373931">
                <a:tc>
                  <a:txBody>
                    <a:bodyPr/>
                    <a:lstStyle/>
                    <a:p>
                      <a:pPr algn="l" fontAlgn="b"/>
                      <a:r>
                        <a:rPr lang="en-GB" sz="1000" u="none" strike="noStrike" dirty="0">
                          <a:effectLst/>
                        </a:rPr>
                        <a:t>NSI Operation best practices</a:t>
                      </a:r>
                      <a:endParaRPr lang="en-GB" sz="10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a:effectLst/>
                        </a:rPr>
                        <a:t> </a:t>
                      </a:r>
                      <a:endParaRPr lang="en-GB"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b="0" i="0" u="none" strike="noStrike" dirty="0" smtClean="0">
                          <a:solidFill>
                            <a:schemeClr val="dk1"/>
                          </a:solidFill>
                          <a:effectLst/>
                          <a:latin typeface="+mn-lt"/>
                        </a:rPr>
                        <a:t>Revisit</a:t>
                      </a:r>
                      <a:r>
                        <a:rPr lang="en-GB" sz="1000" b="0" i="0" u="none" strike="noStrike" baseline="0" dirty="0" smtClean="0">
                          <a:solidFill>
                            <a:schemeClr val="dk1"/>
                          </a:solidFill>
                          <a:effectLst/>
                          <a:latin typeface="+mn-lt"/>
                        </a:rPr>
                        <a:t> once we have user experience</a:t>
                      </a:r>
                      <a:endParaRPr lang="en-GB" sz="1000" b="0" i="0" u="none" strike="noStrike" dirty="0">
                        <a:solidFill>
                          <a:srgbClr val="000000"/>
                        </a:solidFill>
                        <a:effectLst/>
                        <a:latin typeface="Calibri" panose="020F0502020204030204" pitchFamily="34" charset="0"/>
                      </a:endParaRPr>
                    </a:p>
                  </a:txBody>
                  <a:tcPr marL="9525" marR="9525" marT="9525" marB="0" anchor="b"/>
                </a:tc>
              </a:tr>
              <a:tr h="29552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000" u="none" strike="noStrike" dirty="0" smtClean="0">
                          <a:effectLst/>
                        </a:rPr>
                        <a:t>NSI CS v2.1</a:t>
                      </a:r>
                    </a:p>
                  </a:txBody>
                  <a:tcPr marL="9525" marR="9525" marT="9525" marB="0" anchor="b"/>
                </a:tc>
                <a:tc>
                  <a:txBody>
                    <a:bodyPr/>
                    <a:lstStyle/>
                    <a:p>
                      <a:pPr algn="l" fontAlgn="b"/>
                      <a:r>
                        <a:rPr lang="en-GB" sz="1000" u="none" strike="noStrike" dirty="0" smtClean="0">
                          <a:solidFill>
                            <a:srgbClr val="5DAD41"/>
                          </a:solidFill>
                          <a:effectLst/>
                        </a:rPr>
                        <a:t>Yes</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000" u="none" strike="noStrike" dirty="0" smtClean="0">
                          <a:effectLst/>
                        </a:rPr>
                        <a:t>Pending </a:t>
                      </a:r>
                      <a:r>
                        <a:rPr lang="en-GB" sz="1000" b="0" i="0" u="none" strike="noStrike" dirty="0" smtClean="0">
                          <a:solidFill>
                            <a:schemeClr val="dk1"/>
                          </a:solidFill>
                          <a:effectLst/>
                          <a:latin typeface="+mn-lt"/>
                        </a:rPr>
                        <a:t>review</a:t>
                      </a:r>
                      <a:r>
                        <a:rPr lang="en-GB" sz="1000" b="0" i="0" u="none" strike="noStrike" baseline="0" dirty="0" smtClean="0">
                          <a:solidFill>
                            <a:schemeClr val="dk1"/>
                          </a:solidFill>
                          <a:effectLst/>
                          <a:latin typeface="+mn-lt"/>
                        </a:rPr>
                        <a:t> </a:t>
                      </a:r>
                      <a:r>
                        <a:rPr lang="en-GB" sz="1000" u="none" strike="noStrike" dirty="0" smtClean="0">
                          <a:effectLst/>
                        </a:rPr>
                        <a:t>at GLIF 15</a:t>
                      </a:r>
                      <a:endParaRPr lang="en-GB" sz="1000" b="0" i="0" u="none" strike="noStrike" dirty="0" smtClean="0">
                        <a:solidFill>
                          <a:srgbClr val="000000"/>
                        </a:solidFill>
                        <a:effectLst/>
                        <a:latin typeface="Calibri" panose="020F0502020204030204" pitchFamily="34" charset="0"/>
                      </a:endParaRPr>
                    </a:p>
                  </a:txBody>
                  <a:tcPr marL="9525" marR="9525" marT="9525" marB="0" anchor="b"/>
                </a:tc>
              </a:tr>
              <a:tr h="295527">
                <a:tc>
                  <a:txBody>
                    <a:bodyPr/>
                    <a:lstStyle/>
                    <a:p>
                      <a:pPr algn="l" fontAlgn="b"/>
                      <a:r>
                        <a:rPr lang="en-GB" sz="1000" u="none" strike="noStrike" dirty="0" smtClean="0">
                          <a:effectLst/>
                        </a:rPr>
                        <a:t>NSI</a:t>
                      </a:r>
                      <a:r>
                        <a:rPr lang="en-GB" sz="1000" u="none" strike="noStrike" baseline="0" dirty="0" smtClean="0">
                          <a:effectLst/>
                        </a:rPr>
                        <a:t> Error messages</a:t>
                      </a:r>
                      <a:endParaRPr lang="en-GB" sz="1000" u="none" strike="noStrike" dirty="0" smtClean="0">
                        <a:effectLst/>
                      </a:endParaRPr>
                    </a:p>
                  </a:txBody>
                  <a:tcPr marL="9525" marR="9525" marT="9525" marB="0" anchor="b"/>
                </a:tc>
                <a:tc>
                  <a:txBody>
                    <a:bodyPr/>
                    <a:lstStyle/>
                    <a:p>
                      <a:pPr algn="l" fontAlgn="b"/>
                      <a:r>
                        <a:rPr lang="en-GB" sz="1000" u="none" strike="noStrike" dirty="0" smtClean="0">
                          <a:solidFill>
                            <a:srgbClr val="5DAD41"/>
                          </a:solidFill>
                          <a:effectLst/>
                        </a:rPr>
                        <a:t>Yes</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smtClean="0">
                          <a:effectLst/>
                        </a:rPr>
                        <a:t>Pending </a:t>
                      </a:r>
                      <a:r>
                        <a:rPr lang="en-GB" sz="1000" b="0" i="0" u="none" strike="noStrike" dirty="0" smtClean="0">
                          <a:solidFill>
                            <a:schemeClr val="dk1"/>
                          </a:solidFill>
                          <a:effectLst/>
                          <a:latin typeface="+mn-lt"/>
                        </a:rPr>
                        <a:t>review</a:t>
                      </a:r>
                      <a:r>
                        <a:rPr lang="en-GB" sz="1000" b="0" i="0" u="none" strike="noStrike" baseline="0" dirty="0" smtClean="0">
                          <a:solidFill>
                            <a:schemeClr val="dk1"/>
                          </a:solidFill>
                          <a:effectLst/>
                          <a:latin typeface="+mn-lt"/>
                        </a:rPr>
                        <a:t> </a:t>
                      </a:r>
                      <a:r>
                        <a:rPr lang="en-GB" sz="1000" u="none" strike="noStrike" dirty="0" smtClean="0">
                          <a:effectLst/>
                        </a:rPr>
                        <a:t>at GLIF 15</a:t>
                      </a:r>
                      <a:endParaRPr lang="en-GB" sz="1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3" name="Rectangle 2"/>
          <p:cNvSpPr/>
          <p:nvPr/>
        </p:nvSpPr>
        <p:spPr>
          <a:xfrm>
            <a:off x="467544" y="6074620"/>
            <a:ext cx="6336704" cy="307777"/>
          </a:xfrm>
          <a:prstGeom prst="rect">
            <a:avLst/>
          </a:prstGeom>
        </p:spPr>
        <p:txBody>
          <a:bodyPr wrap="square">
            <a:spAutoFit/>
          </a:bodyPr>
          <a:lstStyle/>
          <a:p>
            <a:r>
              <a:rPr lang="en-GB" sz="1400" i="1" dirty="0" smtClean="0">
                <a:solidFill>
                  <a:srgbClr val="FF0000"/>
                </a:solidFill>
              </a:rPr>
              <a:t>Updated matrix lives here: https</a:t>
            </a:r>
            <a:r>
              <a:rPr lang="en-GB" sz="1400" i="1" dirty="0">
                <a:solidFill>
                  <a:srgbClr val="FF0000"/>
                </a:solidFill>
              </a:rPr>
              <a:t>://redmine.ogf.org/dmsf_files/13426</a:t>
            </a:r>
          </a:p>
        </p:txBody>
      </p:sp>
    </p:spTree>
    <p:extLst>
      <p:ext uri="{BB962C8B-B14F-4D97-AF65-F5344CB8AC3E}">
        <p14:creationId xmlns:p14="http://schemas.microsoft.com/office/powerpoint/2010/main" val="426681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NSI Network Services Framework</a:t>
            </a:r>
            <a:endParaRPr lang="en-GB" sz="3200" dirty="0"/>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1800" b="1" dirty="0" smtClean="0"/>
              <a:t>NSI</a:t>
            </a:r>
            <a:r>
              <a:rPr lang="en-GB" sz="1800" dirty="0" smtClean="0"/>
              <a:t> </a:t>
            </a:r>
            <a:r>
              <a:rPr lang="en-GB" sz="1800" b="1" dirty="0" smtClean="0"/>
              <a:t>Network Services Framework </a:t>
            </a:r>
            <a:r>
              <a:rPr lang="en-GB" sz="1800" dirty="0" smtClean="0"/>
              <a:t>was</a:t>
            </a:r>
            <a:r>
              <a:rPr lang="en-GB" sz="1800" b="1" dirty="0" smtClean="0"/>
              <a:t> </a:t>
            </a:r>
            <a:r>
              <a:rPr lang="en-GB" sz="1800" dirty="0" smtClean="0"/>
              <a:t>published as GFD.213 in June 2014</a:t>
            </a:r>
          </a:p>
          <a:p>
            <a:pPr>
              <a:spcBef>
                <a:spcPts val="1200"/>
              </a:spcBef>
            </a:pPr>
            <a:r>
              <a:rPr lang="en-GB" sz="1800" dirty="0">
                <a:hlinkClick r:id="rId2"/>
              </a:rPr>
              <a:t>https://</a:t>
            </a:r>
            <a:r>
              <a:rPr lang="en-GB" sz="1800" dirty="0" smtClean="0">
                <a:hlinkClick r:id="rId2"/>
              </a:rPr>
              <a:t>www.ogf.org/documents/GFD.213.pdf</a:t>
            </a:r>
            <a:endParaRPr lang="en-GB" sz="1800" dirty="0" smtClean="0"/>
          </a:p>
          <a:p>
            <a:pPr>
              <a:spcBef>
                <a:spcPts val="1200"/>
              </a:spcBef>
            </a:pPr>
            <a:r>
              <a:rPr lang="en-GB" sz="1800" dirty="0" smtClean="0"/>
              <a:t>Describes the NSI architecture and concepts</a:t>
            </a:r>
          </a:p>
          <a:p>
            <a:pPr lvl="1"/>
            <a:r>
              <a:rPr lang="en-GB" sz="1400" dirty="0" smtClean="0"/>
              <a:t>Network service agents (NSA) and its functions</a:t>
            </a:r>
          </a:p>
          <a:p>
            <a:pPr lvl="1"/>
            <a:r>
              <a:rPr lang="en-GB" sz="1400" dirty="0" smtClean="0"/>
              <a:t>NSA requester and provider roles</a:t>
            </a:r>
          </a:p>
          <a:p>
            <a:pPr lvl="1"/>
            <a:r>
              <a:rPr lang="en-GB" sz="1400" dirty="0" smtClean="0"/>
              <a:t>Tree and chain models</a:t>
            </a:r>
          </a:p>
          <a:p>
            <a:pPr lvl="1"/>
            <a:r>
              <a:rPr lang="en-GB" sz="1400" dirty="0" smtClean="0"/>
              <a:t>Topology and Service Termination Points</a:t>
            </a:r>
          </a:p>
          <a:p>
            <a:pPr lvl="1"/>
            <a:endParaRPr lang="en-GB" sz="1400" dirty="0"/>
          </a:p>
          <a:p>
            <a:r>
              <a:rPr lang="en-GB" sz="1800" dirty="0" smtClean="0"/>
              <a:t>These core concepts remain stable, but have since been augmented by NSI Policy, Topology, AA etc.</a:t>
            </a:r>
          </a:p>
          <a:p>
            <a:pPr lvl="1"/>
            <a:endParaRPr lang="en-GB" sz="14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5</a:t>
            </a:fld>
            <a:endParaRPr lang="en-US" altLang="ja-JP"/>
          </a:p>
        </p:txBody>
      </p:sp>
    </p:spTree>
    <p:extLst>
      <p:ext uri="{BB962C8B-B14F-4D97-AF65-F5344CB8AC3E}">
        <p14:creationId xmlns:p14="http://schemas.microsoft.com/office/powerpoint/2010/main" val="513960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NSI Connection Service</a:t>
            </a:r>
            <a:endParaRPr lang="en-GB" dirty="0"/>
          </a:p>
        </p:txBody>
      </p:sp>
      <p:sp>
        <p:nvSpPr>
          <p:cNvPr id="3" name="Content Placeholder 2"/>
          <p:cNvSpPr>
            <a:spLocks noGrp="1"/>
          </p:cNvSpPr>
          <p:nvPr>
            <p:ph idx="1"/>
          </p:nvPr>
        </p:nvSpPr>
        <p:spPr>
          <a:xfrm>
            <a:off x="685800" y="1524000"/>
            <a:ext cx="7772400" cy="4876800"/>
          </a:xfrm>
        </p:spPr>
        <p:txBody>
          <a:bodyPr/>
          <a:lstStyle/>
          <a:p>
            <a:r>
              <a:rPr lang="en-GB" sz="2000" b="1" dirty="0" smtClean="0"/>
              <a:t>NSI</a:t>
            </a:r>
            <a:r>
              <a:rPr lang="en-GB" sz="2000" dirty="0" smtClean="0"/>
              <a:t> </a:t>
            </a:r>
            <a:r>
              <a:rPr lang="en-GB" sz="2000" b="1" dirty="0" smtClean="0"/>
              <a:t>Connection Service v2.0 </a:t>
            </a:r>
            <a:r>
              <a:rPr lang="en-GB" sz="2000" dirty="0" smtClean="0"/>
              <a:t>was</a:t>
            </a:r>
            <a:r>
              <a:rPr lang="en-GB" sz="2000" b="1" dirty="0" smtClean="0"/>
              <a:t> </a:t>
            </a:r>
            <a:r>
              <a:rPr lang="en-GB" sz="2000" dirty="0" smtClean="0"/>
              <a:t>published </a:t>
            </a:r>
            <a:r>
              <a:rPr lang="en-GB" sz="2000" dirty="0"/>
              <a:t>as </a:t>
            </a:r>
            <a:r>
              <a:rPr lang="en-GB" sz="2000" dirty="0" smtClean="0"/>
              <a:t>GFD.212 in June 2014  </a:t>
            </a:r>
            <a:r>
              <a:rPr lang="en-GB" sz="2000" dirty="0">
                <a:hlinkClick r:id="rId2"/>
              </a:rPr>
              <a:t>https://</a:t>
            </a:r>
            <a:r>
              <a:rPr lang="en-GB" sz="2000" dirty="0" smtClean="0">
                <a:hlinkClick r:id="rId2"/>
              </a:rPr>
              <a:t>www.ogf.org/documents/GFD.212.pdf</a:t>
            </a:r>
            <a:r>
              <a:rPr lang="en-GB" sz="2000" dirty="0" smtClean="0"/>
              <a:t>.  Contains:</a:t>
            </a:r>
          </a:p>
          <a:p>
            <a:pPr lvl="1"/>
            <a:r>
              <a:rPr lang="en-GB" sz="1600" dirty="0" smtClean="0"/>
              <a:t>Connection service messages and associated schema</a:t>
            </a:r>
          </a:p>
          <a:p>
            <a:pPr lvl="1"/>
            <a:r>
              <a:rPr lang="en-GB" sz="1600" dirty="0" smtClean="0"/>
              <a:t>Connection service state machines</a:t>
            </a:r>
          </a:p>
          <a:p>
            <a:pPr lvl="1"/>
            <a:r>
              <a:rPr lang="en-GB" sz="1600" dirty="0" smtClean="0"/>
              <a:t>Message coordinator functions</a:t>
            </a:r>
          </a:p>
          <a:p>
            <a:pPr lvl="1"/>
            <a:r>
              <a:rPr lang="en-GB" sz="1600" dirty="0" smtClean="0"/>
              <a:t>Security framework</a:t>
            </a:r>
          </a:p>
          <a:p>
            <a:pPr lvl="1"/>
            <a:endParaRPr lang="en-GB" sz="1600" dirty="0" smtClean="0"/>
          </a:p>
          <a:p>
            <a:r>
              <a:rPr lang="en-GB" sz="2000" dirty="0" smtClean="0"/>
              <a:t>A new version of the CS v2.1 will incorporate minor changes:</a:t>
            </a:r>
          </a:p>
          <a:p>
            <a:pPr lvl="1"/>
            <a:r>
              <a:rPr lang="en-GB" sz="1800" dirty="0" smtClean="0"/>
              <a:t>Errata to reflect typos and clarifications</a:t>
            </a:r>
          </a:p>
          <a:p>
            <a:pPr lvl="1"/>
            <a:r>
              <a:rPr lang="en-GB" sz="1800" dirty="0" smtClean="0"/>
              <a:t>Underqualified STPs – to allow path computation to allocate VLANs</a:t>
            </a:r>
          </a:p>
          <a:p>
            <a:pPr lvl="1"/>
            <a:r>
              <a:rPr lang="en-GB" sz="1800" dirty="0" smtClean="0"/>
              <a:t>Resource availability feedback to provide information of which resources are available.</a:t>
            </a:r>
          </a:p>
          <a:p>
            <a:pPr lvl="1"/>
            <a:r>
              <a:rPr lang="en-GB" sz="1800" dirty="0" smtClean="0"/>
              <a:t>Other proposals as discussed yesterday</a:t>
            </a:r>
          </a:p>
          <a:p>
            <a:endParaRPr lang="en-GB" sz="2400" dirty="0" smtClean="0"/>
          </a:p>
          <a:p>
            <a:endParaRPr lang="en-GB" sz="24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6</a:t>
            </a:fld>
            <a:endParaRPr lang="en-US" altLang="ja-JP"/>
          </a:p>
        </p:txBody>
      </p:sp>
    </p:spTree>
    <p:extLst>
      <p:ext uri="{BB962C8B-B14F-4D97-AF65-F5344CB8AC3E}">
        <p14:creationId xmlns:p14="http://schemas.microsoft.com/office/powerpoint/2010/main" val="3142721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NSI Signalling and Pathfinding</a:t>
            </a:r>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2000" b="1" dirty="0" smtClean="0"/>
              <a:t>NSI Signalling and Pathfinding </a:t>
            </a:r>
            <a:r>
              <a:rPr lang="en-GB" sz="2000" dirty="0" smtClean="0"/>
              <a:t>was</a:t>
            </a:r>
            <a:r>
              <a:rPr lang="en-GB" sz="2000" b="1" dirty="0" smtClean="0"/>
              <a:t> </a:t>
            </a:r>
            <a:r>
              <a:rPr lang="en-GB" sz="2000" dirty="0" smtClean="0"/>
              <a:t>published as GFD.217 in April 2015</a:t>
            </a:r>
          </a:p>
          <a:p>
            <a:pPr>
              <a:spcBef>
                <a:spcPts val="1200"/>
              </a:spcBef>
            </a:pPr>
            <a:r>
              <a:rPr lang="en-GB" sz="2000" dirty="0" smtClean="0"/>
              <a:t>Available to download here: </a:t>
            </a:r>
            <a:r>
              <a:rPr lang="en-GB" sz="2000" dirty="0" smtClean="0">
                <a:hlinkClick r:id="rId2"/>
              </a:rPr>
              <a:t>https</a:t>
            </a:r>
            <a:r>
              <a:rPr lang="en-GB" sz="2000" dirty="0">
                <a:hlinkClick r:id="rId2"/>
              </a:rPr>
              <a:t>://</a:t>
            </a:r>
            <a:r>
              <a:rPr lang="en-GB" sz="2000" dirty="0" smtClean="0">
                <a:hlinkClick r:id="rId2"/>
              </a:rPr>
              <a:t>www.ogf.org/documents/GFD.217.pdf</a:t>
            </a:r>
            <a:endParaRPr lang="en-GB" sz="2000" dirty="0" smtClean="0"/>
          </a:p>
          <a:p>
            <a:pPr>
              <a:spcBef>
                <a:spcPts val="1200"/>
              </a:spcBef>
            </a:pPr>
            <a:r>
              <a:rPr lang="en-GB" sz="2000" dirty="0" smtClean="0"/>
              <a:t>Informational document that provides guidelines on performing tree and chain based signalling in NSI.</a:t>
            </a:r>
          </a:p>
          <a:p>
            <a:pPr>
              <a:spcBef>
                <a:spcPts val="1200"/>
              </a:spcBef>
            </a:pPr>
            <a:r>
              <a:rPr lang="en-GB" sz="2000" dirty="0" smtClean="0"/>
              <a:t>Once the NSI Policy document is ready, this document needs to be reviewed to make sure it is fully aligned.</a:t>
            </a:r>
            <a:endParaRPr lang="en-GB" sz="2000" dirty="0"/>
          </a:p>
          <a:p>
            <a:endParaRPr lang="en-GB" sz="1800" dirty="0"/>
          </a:p>
          <a:p>
            <a:endParaRPr lang="en-GB" sz="18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7</a:t>
            </a:fld>
            <a:endParaRPr lang="en-US" altLang="ja-JP"/>
          </a:p>
        </p:txBody>
      </p:sp>
    </p:spTree>
    <p:extLst>
      <p:ext uri="{BB962C8B-B14F-4D97-AF65-F5344CB8AC3E}">
        <p14:creationId xmlns:p14="http://schemas.microsoft.com/office/powerpoint/2010/main" val="1658370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NSI </a:t>
            </a:r>
            <a:r>
              <a:rPr lang="en-GB" sz="3200" dirty="0" smtClean="0"/>
              <a:t>Policy</a:t>
            </a:r>
            <a:endParaRPr lang="en-GB" sz="3200" dirty="0"/>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2000" dirty="0" smtClean="0"/>
              <a:t>The </a:t>
            </a:r>
            <a:r>
              <a:rPr lang="en-GB" sz="2000" b="1" dirty="0" smtClean="0"/>
              <a:t>NSI Policy </a:t>
            </a:r>
            <a:r>
              <a:rPr lang="en-GB" sz="2000" dirty="0" smtClean="0"/>
              <a:t>document is in draft form:</a:t>
            </a:r>
            <a:br>
              <a:rPr lang="en-GB" sz="2000" dirty="0" smtClean="0"/>
            </a:br>
            <a:r>
              <a:rPr lang="en-GB" sz="2000" dirty="0" smtClean="0"/>
              <a:t>draft-</a:t>
            </a:r>
            <a:r>
              <a:rPr lang="en-GB" sz="2000" dirty="0" err="1" smtClean="0"/>
              <a:t>gfd</a:t>
            </a:r>
            <a:r>
              <a:rPr lang="en-GB" sz="2000" dirty="0" smtClean="0"/>
              <a:t>-r-</a:t>
            </a:r>
            <a:r>
              <a:rPr lang="en-GB" sz="2000" dirty="0" err="1" smtClean="0"/>
              <a:t>nsi</a:t>
            </a:r>
            <a:r>
              <a:rPr lang="en-GB" sz="2000" dirty="0" smtClean="0"/>
              <a:t>-policy-public-comment</a:t>
            </a:r>
          </a:p>
          <a:p>
            <a:pPr>
              <a:spcBef>
                <a:spcPts val="1200"/>
              </a:spcBef>
            </a:pPr>
            <a:r>
              <a:rPr lang="en-GB" sz="2000" dirty="0" smtClean="0"/>
              <a:t>Available for download here: </a:t>
            </a:r>
            <a:r>
              <a:rPr lang="en-GB" sz="2000" dirty="0" smtClean="0">
                <a:hlinkClick r:id="rId2"/>
              </a:rPr>
              <a:t>https</a:t>
            </a:r>
            <a:r>
              <a:rPr lang="en-GB" sz="2000" dirty="0">
                <a:hlinkClick r:id="rId2"/>
              </a:rPr>
              <a:t>://</a:t>
            </a:r>
            <a:r>
              <a:rPr lang="en-GB" sz="2000" dirty="0" smtClean="0">
                <a:hlinkClick r:id="rId2"/>
              </a:rPr>
              <a:t>redmine.ogf.org/dmsf_files/13420</a:t>
            </a:r>
            <a:endParaRPr lang="en-GB" sz="2000" dirty="0" smtClean="0"/>
          </a:p>
          <a:p>
            <a:pPr>
              <a:spcBef>
                <a:spcPts val="1200"/>
              </a:spcBef>
            </a:pPr>
            <a:r>
              <a:rPr lang="en-GB" sz="2000" dirty="0" smtClean="0"/>
              <a:t>Document has been reviewed yesterday</a:t>
            </a:r>
          </a:p>
          <a:p>
            <a:pPr>
              <a:spcBef>
                <a:spcPts val="1200"/>
              </a:spcBef>
            </a:pPr>
            <a:r>
              <a:rPr lang="en-GB" sz="2000" dirty="0" smtClean="0"/>
              <a:t>Outcome of review:…..</a:t>
            </a:r>
          </a:p>
          <a:p>
            <a:pPr>
              <a:spcBef>
                <a:spcPts val="1200"/>
              </a:spcBef>
            </a:pPr>
            <a:endParaRPr lang="en-GB" sz="1800" dirty="0" smtClean="0"/>
          </a:p>
          <a:p>
            <a:endParaRPr lang="en-GB" sz="1800" dirty="0"/>
          </a:p>
          <a:p>
            <a:endParaRPr lang="en-GB" sz="18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8</a:t>
            </a:fld>
            <a:endParaRPr lang="en-US" altLang="ja-JP"/>
          </a:p>
        </p:txBody>
      </p:sp>
    </p:spTree>
    <p:extLst>
      <p:ext uri="{BB962C8B-B14F-4D97-AF65-F5344CB8AC3E}">
        <p14:creationId xmlns:p14="http://schemas.microsoft.com/office/powerpoint/2010/main" val="3069478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NSA description document</a:t>
            </a:r>
            <a:endParaRPr lang="en-GB" sz="3200" dirty="0"/>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2000" dirty="0" smtClean="0"/>
              <a:t>The </a:t>
            </a:r>
            <a:r>
              <a:rPr lang="en-GB" sz="2000" b="1" dirty="0" smtClean="0"/>
              <a:t>NSA description document </a:t>
            </a:r>
            <a:r>
              <a:rPr lang="en-GB" sz="2000" dirty="0" smtClean="0"/>
              <a:t>is in draft form:</a:t>
            </a:r>
            <a:r>
              <a:rPr lang="en-GB" sz="2000" dirty="0"/>
              <a:t/>
            </a:r>
            <a:br>
              <a:rPr lang="en-GB" sz="2000" dirty="0"/>
            </a:br>
            <a:r>
              <a:rPr lang="en-GB" sz="2000" dirty="0" err="1" smtClean="0"/>
              <a:t>gfd</a:t>
            </a:r>
            <a:r>
              <a:rPr lang="en-GB" sz="2000" dirty="0" smtClean="0"/>
              <a:t>-r-</a:t>
            </a:r>
            <a:r>
              <a:rPr lang="en-GB" sz="2000" dirty="0" err="1" smtClean="0"/>
              <a:t>nsi</a:t>
            </a:r>
            <a:r>
              <a:rPr lang="en-GB" sz="2000" dirty="0" smtClean="0"/>
              <a:t>-</a:t>
            </a:r>
            <a:r>
              <a:rPr lang="en-GB" sz="2000" dirty="0" err="1" smtClean="0"/>
              <a:t>nsa</a:t>
            </a:r>
            <a:r>
              <a:rPr lang="en-GB" sz="2000" dirty="0" smtClean="0"/>
              <a:t>-description-document</a:t>
            </a:r>
          </a:p>
          <a:p>
            <a:pPr>
              <a:spcBef>
                <a:spcPts val="1200"/>
              </a:spcBef>
            </a:pPr>
            <a:r>
              <a:rPr lang="en-GB" sz="2000" dirty="0" smtClean="0"/>
              <a:t>Available for download here: </a:t>
            </a:r>
            <a:r>
              <a:rPr lang="en-GB" sz="2000" dirty="0" smtClean="0">
                <a:hlinkClick r:id="rId2"/>
              </a:rPr>
              <a:t>https://redmine.ogf.org/dmsf_files/13338</a:t>
            </a:r>
            <a:endParaRPr lang="en-GB" sz="2000" dirty="0" smtClean="0"/>
          </a:p>
          <a:p>
            <a:pPr>
              <a:spcBef>
                <a:spcPts val="1200"/>
              </a:spcBef>
            </a:pPr>
            <a:r>
              <a:rPr lang="en-GB" sz="2000" dirty="0" smtClean="0"/>
              <a:t>This recommendation provides </a:t>
            </a:r>
            <a:r>
              <a:rPr lang="en-GB" sz="2000" dirty="0"/>
              <a:t>syntax for describing </a:t>
            </a:r>
            <a:r>
              <a:rPr lang="en-GB" sz="2000" dirty="0" smtClean="0"/>
              <a:t>metadata for the purpose of NSA self-description</a:t>
            </a:r>
            <a:endParaRPr lang="en-GB" sz="2000" dirty="0"/>
          </a:p>
          <a:p>
            <a:pPr>
              <a:spcBef>
                <a:spcPts val="1200"/>
              </a:spcBef>
            </a:pPr>
            <a:r>
              <a:rPr lang="en-GB" sz="2000" dirty="0" smtClean="0"/>
              <a:t>Document is waiting to be published.</a:t>
            </a:r>
          </a:p>
          <a:p>
            <a:pPr marL="0" indent="0">
              <a:buNone/>
            </a:pPr>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9</a:t>
            </a:fld>
            <a:endParaRPr lang="en-US" altLang="ja-JP"/>
          </a:p>
        </p:txBody>
      </p:sp>
    </p:spTree>
    <p:extLst>
      <p:ext uri="{BB962C8B-B14F-4D97-AF65-F5344CB8AC3E}">
        <p14:creationId xmlns:p14="http://schemas.microsoft.com/office/powerpoint/2010/main" val="427877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NSI document distribution service</a:t>
            </a:r>
            <a:endParaRPr lang="en-GB" sz="3200" dirty="0"/>
          </a:p>
        </p:txBody>
      </p:sp>
      <p:sp>
        <p:nvSpPr>
          <p:cNvPr id="3" name="Content Placeholder 2"/>
          <p:cNvSpPr>
            <a:spLocks noGrp="1"/>
          </p:cNvSpPr>
          <p:nvPr>
            <p:ph idx="1"/>
          </p:nvPr>
        </p:nvSpPr>
        <p:spPr>
          <a:xfrm>
            <a:off x="685800" y="1524000"/>
            <a:ext cx="7772400" cy="4497288"/>
          </a:xfrm>
        </p:spPr>
        <p:txBody>
          <a:bodyPr/>
          <a:lstStyle/>
          <a:p>
            <a:pPr>
              <a:spcBef>
                <a:spcPts val="1200"/>
              </a:spcBef>
            </a:pPr>
            <a:r>
              <a:rPr lang="en-GB" sz="1800" dirty="0"/>
              <a:t>The </a:t>
            </a:r>
            <a:r>
              <a:rPr lang="en-GB" sz="1800" b="1" dirty="0"/>
              <a:t>NSI document distribution service </a:t>
            </a:r>
            <a:r>
              <a:rPr lang="en-GB" sz="1800" dirty="0"/>
              <a:t>(</a:t>
            </a:r>
            <a:r>
              <a:rPr lang="en-GB" sz="1800" dirty="0" smtClean="0"/>
              <a:t>DDS) is in draft form:</a:t>
            </a:r>
            <a:r>
              <a:rPr lang="en-GB" sz="1800" dirty="0"/>
              <a:t/>
            </a:r>
            <a:br>
              <a:rPr lang="en-GB" sz="1800" dirty="0"/>
            </a:br>
            <a:r>
              <a:rPr lang="en-GB" sz="1800" dirty="0" smtClean="0"/>
              <a:t>draft-gwdrp-macauley-document-distribution-service-public-comment</a:t>
            </a:r>
          </a:p>
          <a:p>
            <a:pPr>
              <a:spcBef>
                <a:spcPts val="1200"/>
              </a:spcBef>
            </a:pPr>
            <a:r>
              <a:rPr lang="en-GB" sz="1800" dirty="0" smtClean="0"/>
              <a:t>Available for download here</a:t>
            </a:r>
            <a:r>
              <a:rPr lang="en-GB" sz="1800" dirty="0"/>
              <a:t>: </a:t>
            </a:r>
            <a:r>
              <a:rPr lang="en-GB" sz="1800" dirty="0">
                <a:hlinkClick r:id="rId2"/>
              </a:rPr>
              <a:t>https://</a:t>
            </a:r>
            <a:r>
              <a:rPr lang="en-GB" sz="1800" dirty="0" smtClean="0">
                <a:hlinkClick r:id="rId2"/>
              </a:rPr>
              <a:t>redmine.ogf.org/dmsf_files/13423</a:t>
            </a:r>
            <a:endParaRPr lang="en-GB" sz="1800" dirty="0" smtClean="0"/>
          </a:p>
          <a:p>
            <a:pPr>
              <a:spcBef>
                <a:spcPts val="1200"/>
              </a:spcBef>
            </a:pPr>
            <a:r>
              <a:rPr lang="en-GB" sz="1800" dirty="0" smtClean="0"/>
              <a:t>Describes a mechanism for distributing NSI documents between NSAs.</a:t>
            </a:r>
          </a:p>
          <a:p>
            <a:pPr lvl="1">
              <a:spcBef>
                <a:spcPts val="1200"/>
              </a:spcBef>
            </a:pPr>
            <a:r>
              <a:rPr lang="en-GB" sz="1400" dirty="0" smtClean="0"/>
              <a:t>Documents such as the NSA description or the NSI topology can be distributed using the DDS</a:t>
            </a:r>
          </a:p>
          <a:p>
            <a:pPr lvl="1">
              <a:spcBef>
                <a:spcPts val="1200"/>
              </a:spcBef>
            </a:pPr>
            <a:r>
              <a:rPr lang="en-GB" sz="1400" dirty="0" smtClean="0"/>
              <a:t>REST base messages defined that allow new document to be pushed out to subscribing NSAs.</a:t>
            </a:r>
          </a:p>
          <a:p>
            <a:pPr lvl="1">
              <a:spcBef>
                <a:spcPts val="1200"/>
              </a:spcBef>
            </a:pPr>
            <a:r>
              <a:rPr lang="en-GB" sz="1400" dirty="0" smtClean="0"/>
              <a:t>The DDS is a </a:t>
            </a:r>
            <a:r>
              <a:rPr lang="en-GB" sz="1400" dirty="0"/>
              <a:t>peer-to-peer flooding </a:t>
            </a:r>
            <a:r>
              <a:rPr lang="en-GB" sz="1400" dirty="0" smtClean="0"/>
              <a:t>protocol.  It </a:t>
            </a:r>
            <a:r>
              <a:rPr lang="en-GB" sz="1400" dirty="0"/>
              <a:t>supports both polling and subscription based notification </a:t>
            </a:r>
            <a:r>
              <a:rPr lang="en-GB" sz="1400" dirty="0" smtClean="0"/>
              <a:t>mechanisms.</a:t>
            </a:r>
          </a:p>
          <a:p>
            <a:pPr>
              <a:spcBef>
                <a:spcPts val="1200"/>
              </a:spcBef>
            </a:pPr>
            <a:r>
              <a:rPr lang="en-GB" sz="1800" dirty="0" smtClean="0"/>
              <a:t>This has been reviewed by the OGF area director and is now being updated by John and Guy</a:t>
            </a:r>
            <a:endParaRPr lang="en-GB" sz="1800" dirty="0"/>
          </a:p>
          <a:p>
            <a:endParaRPr lang="en-GB" sz="18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10</a:t>
            </a:fld>
            <a:endParaRPr lang="en-US" altLang="ja-JP"/>
          </a:p>
        </p:txBody>
      </p:sp>
    </p:spTree>
    <p:extLst>
      <p:ext uri="{BB962C8B-B14F-4D97-AF65-F5344CB8AC3E}">
        <p14:creationId xmlns:p14="http://schemas.microsoft.com/office/powerpoint/2010/main" val="1641887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NSI Authentication and Authorisation</a:t>
            </a:r>
            <a:endParaRPr lang="en-GB" sz="2800" dirty="0"/>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2000" dirty="0"/>
              <a:t>The </a:t>
            </a:r>
            <a:r>
              <a:rPr lang="en-GB" sz="2000" b="1" dirty="0" smtClean="0"/>
              <a:t>NSI Authentication and Authorization </a:t>
            </a:r>
            <a:r>
              <a:rPr lang="en-GB" sz="2000" dirty="0" smtClean="0"/>
              <a:t>document is in draft form: draft-</a:t>
            </a:r>
            <a:r>
              <a:rPr lang="en-GB" sz="2000" dirty="0" err="1" smtClean="0"/>
              <a:t>gwdi</a:t>
            </a:r>
            <a:r>
              <a:rPr lang="en-GB" sz="2000" dirty="0" smtClean="0"/>
              <a:t>-</a:t>
            </a:r>
            <a:r>
              <a:rPr lang="en-GB" sz="2000" dirty="0" err="1" smtClean="0"/>
              <a:t>trompert</a:t>
            </a:r>
            <a:r>
              <a:rPr lang="en-GB" sz="2000" dirty="0" smtClean="0"/>
              <a:t>-</a:t>
            </a:r>
            <a:r>
              <a:rPr lang="en-GB" sz="2000" dirty="0" err="1" smtClean="0"/>
              <a:t>nsi</a:t>
            </a:r>
            <a:r>
              <a:rPr lang="en-GB" sz="2000" dirty="0" smtClean="0"/>
              <a:t>-aa-public-comment</a:t>
            </a:r>
          </a:p>
          <a:p>
            <a:pPr>
              <a:spcBef>
                <a:spcPts val="1200"/>
              </a:spcBef>
            </a:pPr>
            <a:r>
              <a:rPr lang="en-GB" sz="2000" dirty="0" smtClean="0"/>
              <a:t>Available for download </a:t>
            </a:r>
            <a:r>
              <a:rPr lang="en-GB" sz="2000" dirty="0"/>
              <a:t>here: </a:t>
            </a:r>
            <a:r>
              <a:rPr lang="en-GB" sz="2000" dirty="0">
                <a:hlinkClick r:id="rId2"/>
              </a:rPr>
              <a:t>https://</a:t>
            </a:r>
            <a:r>
              <a:rPr lang="en-GB" sz="2000" dirty="0" smtClean="0">
                <a:hlinkClick r:id="rId2"/>
              </a:rPr>
              <a:t>redmine.ogf.org/dmsf_files/13424</a:t>
            </a:r>
            <a:endParaRPr lang="en-GB" sz="2000" dirty="0" smtClean="0"/>
          </a:p>
          <a:p>
            <a:pPr>
              <a:spcBef>
                <a:spcPts val="1200"/>
              </a:spcBef>
            </a:pPr>
            <a:r>
              <a:rPr lang="en-GB" sz="2000" dirty="0" smtClean="0"/>
              <a:t>Describes how security </a:t>
            </a:r>
            <a:r>
              <a:rPr lang="en-GB" sz="2000" dirty="0"/>
              <a:t>attributes </a:t>
            </a:r>
            <a:r>
              <a:rPr lang="en-GB" sz="2000" dirty="0" smtClean="0"/>
              <a:t>are used </a:t>
            </a:r>
            <a:r>
              <a:rPr lang="en-GB" sz="2000" dirty="0"/>
              <a:t>to deliver integration with end-user authentication and authorization mechanisms:</a:t>
            </a:r>
            <a:endParaRPr lang="en-GB" sz="2000" dirty="0" smtClean="0"/>
          </a:p>
          <a:p>
            <a:pPr lvl="1">
              <a:spcBef>
                <a:spcPts val="600"/>
              </a:spcBef>
            </a:pPr>
            <a:r>
              <a:rPr lang="en-GB" sz="1600" dirty="0" smtClean="0"/>
              <a:t>Based on transitive trust</a:t>
            </a:r>
          </a:p>
          <a:p>
            <a:pPr lvl="1">
              <a:spcBef>
                <a:spcPts val="600"/>
              </a:spcBef>
            </a:pPr>
            <a:r>
              <a:rPr lang="en-GB" sz="1600" dirty="0"/>
              <a:t>Peer NSA </a:t>
            </a:r>
            <a:r>
              <a:rPr lang="en-GB" sz="1600" dirty="0" smtClean="0"/>
              <a:t>authenticate each other </a:t>
            </a:r>
            <a:r>
              <a:rPr lang="en-GB" sz="1600" dirty="0"/>
              <a:t>using Client Authenticated TLS</a:t>
            </a:r>
            <a:endParaRPr lang="en-GB" sz="1600" dirty="0" smtClean="0"/>
          </a:p>
          <a:p>
            <a:pPr lvl="1">
              <a:spcBef>
                <a:spcPts val="600"/>
              </a:spcBef>
            </a:pPr>
            <a:r>
              <a:rPr lang="en-GB" sz="1600" dirty="0" smtClean="0"/>
              <a:t>Authorization based on local policy and security attributes in SOAP header</a:t>
            </a:r>
          </a:p>
          <a:p>
            <a:pPr>
              <a:spcBef>
                <a:spcPts val="1200"/>
              </a:spcBef>
            </a:pPr>
            <a:r>
              <a:rPr lang="en-GB" sz="2000" dirty="0" smtClean="0"/>
              <a:t>The document is currently in review by the </a:t>
            </a:r>
            <a:r>
              <a:rPr lang="en-GB" sz="2000" dirty="0"/>
              <a:t>OGF </a:t>
            </a:r>
            <a:r>
              <a:rPr lang="en-GB" sz="2000" dirty="0" smtClean="0"/>
              <a:t>VP of </a:t>
            </a:r>
            <a:r>
              <a:rPr lang="en-GB" sz="2000" dirty="0"/>
              <a:t>Standards</a:t>
            </a:r>
            <a:endParaRPr lang="en-GB" sz="20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11</a:t>
            </a:fld>
            <a:endParaRPr lang="en-US" altLang="ja-JP"/>
          </a:p>
        </p:txBody>
      </p:sp>
    </p:spTree>
    <p:extLst>
      <p:ext uri="{BB962C8B-B14F-4D97-AF65-F5344CB8AC3E}">
        <p14:creationId xmlns:p14="http://schemas.microsoft.com/office/powerpoint/2010/main" val="2037558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Future documents</a:t>
            </a:r>
            <a:endParaRPr lang="en-GB" sz="2800" dirty="0"/>
          </a:p>
        </p:txBody>
      </p:sp>
      <p:sp>
        <p:nvSpPr>
          <p:cNvPr id="3" name="Content Placeholder 2"/>
          <p:cNvSpPr>
            <a:spLocks noGrp="1"/>
          </p:cNvSpPr>
          <p:nvPr>
            <p:ph idx="1"/>
          </p:nvPr>
        </p:nvSpPr>
        <p:spPr>
          <a:xfrm>
            <a:off x="685800" y="1524000"/>
            <a:ext cx="7772400" cy="4114800"/>
          </a:xfrm>
        </p:spPr>
        <p:txBody>
          <a:bodyPr/>
          <a:lstStyle/>
          <a:p>
            <a:pPr>
              <a:spcBef>
                <a:spcPts val="1200"/>
              </a:spcBef>
            </a:pPr>
            <a:r>
              <a:rPr lang="en-GB" sz="2400" dirty="0" smtClean="0"/>
              <a:t>The </a:t>
            </a:r>
            <a:r>
              <a:rPr lang="en-GB" sz="2400" b="1" dirty="0" smtClean="0"/>
              <a:t>NSI Topology </a:t>
            </a:r>
            <a:r>
              <a:rPr lang="en-GB" sz="2400" dirty="0" smtClean="0"/>
              <a:t>document is still being drafted</a:t>
            </a:r>
          </a:p>
          <a:p>
            <a:pPr>
              <a:spcBef>
                <a:spcPts val="1200"/>
              </a:spcBef>
            </a:pPr>
            <a:r>
              <a:rPr lang="en-GB" sz="2400" dirty="0" smtClean="0"/>
              <a:t>The </a:t>
            </a:r>
            <a:r>
              <a:rPr lang="en-GB" sz="2400" b="1" dirty="0" smtClean="0"/>
              <a:t>NSI Error messages </a:t>
            </a:r>
            <a:r>
              <a:rPr lang="en-GB" sz="2400" dirty="0" smtClean="0"/>
              <a:t>document is still being drafted</a:t>
            </a:r>
          </a:p>
          <a:p>
            <a:pPr marL="0" eaLnBrk="1" fontAlgn="b" hangingPunct="1">
              <a:spcBef>
                <a:spcPts val="1200"/>
              </a:spcBef>
              <a:spcAft>
                <a:spcPts val="0"/>
              </a:spcAft>
            </a:pPr>
            <a:r>
              <a:rPr lang="en-GB" sz="2400" dirty="0"/>
              <a:t>The </a:t>
            </a:r>
            <a:r>
              <a:rPr lang="en-GB" sz="2400" b="1" kern="1200" dirty="0" smtClean="0">
                <a:solidFill>
                  <a:srgbClr val="000000"/>
                </a:solidFill>
                <a:latin typeface="Arial" panose="020B0604020202020204" pitchFamily="34" charset="0"/>
                <a:ea typeface="ＭＳ Ｐゴシック" panose="020B0600070205080204" pitchFamily="34" charset="-128"/>
              </a:rPr>
              <a:t>NSI </a:t>
            </a:r>
            <a:r>
              <a:rPr lang="en-GB" sz="2400" b="1" kern="1200" dirty="0">
                <a:solidFill>
                  <a:srgbClr val="000000"/>
                </a:solidFill>
                <a:latin typeface="Arial" panose="020B0604020202020204" pitchFamily="34" charset="0"/>
                <a:ea typeface="ＭＳ Ｐゴシック" panose="020B0600070205080204" pitchFamily="34" charset="-128"/>
              </a:rPr>
              <a:t>use </a:t>
            </a:r>
            <a:r>
              <a:rPr lang="en-GB" sz="2400" b="1" kern="1200" dirty="0" smtClean="0">
                <a:solidFill>
                  <a:srgbClr val="000000"/>
                </a:solidFill>
                <a:latin typeface="Arial" panose="020B0604020202020204" pitchFamily="34" charset="0"/>
                <a:ea typeface="ＭＳ Ｐゴシック" panose="020B0600070205080204" pitchFamily="34" charset="-128"/>
              </a:rPr>
              <a:t>cases </a:t>
            </a:r>
            <a:r>
              <a:rPr lang="en-GB" sz="2400" kern="1200" dirty="0" smtClean="0">
                <a:solidFill>
                  <a:srgbClr val="000000"/>
                </a:solidFill>
                <a:latin typeface="Arial" panose="020B0604020202020204" pitchFamily="34" charset="0"/>
                <a:ea typeface="ＭＳ Ｐゴシック" panose="020B0600070205080204" pitchFamily="34" charset="-128"/>
              </a:rPr>
              <a:t>document will be come out of experiences from the GLIF </a:t>
            </a:r>
            <a:r>
              <a:rPr lang="en-GB" sz="2400" kern="1200" dirty="0" err="1" smtClean="0">
                <a:solidFill>
                  <a:srgbClr val="000000"/>
                </a:solidFill>
                <a:latin typeface="Arial" panose="020B0604020202020204" pitchFamily="34" charset="0"/>
                <a:ea typeface="ＭＳ Ｐゴシック" panose="020B0600070205080204" pitchFamily="34" charset="-128"/>
              </a:rPr>
              <a:t>AutoGole</a:t>
            </a:r>
            <a:r>
              <a:rPr lang="en-GB" sz="2400" kern="1200" dirty="0" smtClean="0">
                <a:solidFill>
                  <a:srgbClr val="000000"/>
                </a:solidFill>
                <a:latin typeface="Arial" panose="020B0604020202020204" pitchFamily="34" charset="0"/>
                <a:ea typeface="ＭＳ Ｐゴシック" panose="020B0600070205080204" pitchFamily="34" charset="-128"/>
              </a:rPr>
              <a:t> work</a:t>
            </a:r>
            <a:endParaRPr lang="en-GB" sz="2400" dirty="0">
              <a:latin typeface="Arial" panose="020B0604020202020204" pitchFamily="34" charset="0"/>
            </a:endParaRPr>
          </a:p>
          <a:p>
            <a:pPr marL="0" eaLnBrk="1" fontAlgn="b" hangingPunct="1">
              <a:spcBef>
                <a:spcPts val="1200"/>
              </a:spcBef>
              <a:spcAft>
                <a:spcPts val="0"/>
              </a:spcAft>
            </a:pPr>
            <a:r>
              <a:rPr lang="en-GB" sz="2400" dirty="0"/>
              <a:t>The </a:t>
            </a:r>
            <a:r>
              <a:rPr lang="en-GB" sz="2400" b="1" kern="1200" dirty="0" smtClean="0">
                <a:solidFill>
                  <a:srgbClr val="000000"/>
                </a:solidFill>
                <a:latin typeface="Arial" panose="020B0604020202020204" pitchFamily="34" charset="0"/>
                <a:ea typeface="ＭＳ Ｐゴシック" panose="020B0600070205080204" pitchFamily="34" charset="-128"/>
              </a:rPr>
              <a:t>NSI </a:t>
            </a:r>
            <a:r>
              <a:rPr lang="en-GB" sz="2400" b="1" kern="1200" dirty="0">
                <a:solidFill>
                  <a:srgbClr val="000000"/>
                </a:solidFill>
                <a:latin typeface="Arial" panose="020B0604020202020204" pitchFamily="34" charset="0"/>
                <a:ea typeface="ＭＳ Ｐゴシック" panose="020B0600070205080204" pitchFamily="34" charset="-128"/>
              </a:rPr>
              <a:t>Operation best </a:t>
            </a:r>
            <a:r>
              <a:rPr lang="en-GB" sz="2400" b="1" kern="1200" dirty="0" smtClean="0">
                <a:solidFill>
                  <a:srgbClr val="000000"/>
                </a:solidFill>
                <a:latin typeface="Arial" panose="020B0604020202020204" pitchFamily="34" charset="0"/>
                <a:ea typeface="ＭＳ Ｐゴシック" panose="020B0600070205080204" pitchFamily="34" charset="-128"/>
              </a:rPr>
              <a:t>practices </a:t>
            </a:r>
            <a:r>
              <a:rPr lang="en-GB" sz="2400" kern="1200" dirty="0">
                <a:solidFill>
                  <a:srgbClr val="000000"/>
                </a:solidFill>
                <a:latin typeface="Arial" panose="020B0604020202020204" pitchFamily="34" charset="0"/>
                <a:ea typeface="ＭＳ Ｐゴシック" panose="020B0600070205080204" pitchFamily="34" charset="-128"/>
              </a:rPr>
              <a:t>document will be come out of experiences from the GLIF </a:t>
            </a:r>
            <a:r>
              <a:rPr lang="en-GB" sz="2400" kern="1200" dirty="0" err="1">
                <a:solidFill>
                  <a:srgbClr val="000000"/>
                </a:solidFill>
                <a:latin typeface="Arial" panose="020B0604020202020204" pitchFamily="34" charset="0"/>
                <a:ea typeface="ＭＳ Ｐゴシック" panose="020B0600070205080204" pitchFamily="34" charset="-128"/>
              </a:rPr>
              <a:t>AutoGole</a:t>
            </a:r>
            <a:r>
              <a:rPr lang="en-GB" sz="2400" kern="1200" dirty="0">
                <a:solidFill>
                  <a:srgbClr val="000000"/>
                </a:solidFill>
                <a:latin typeface="Arial" panose="020B0604020202020204" pitchFamily="34" charset="0"/>
                <a:ea typeface="ＭＳ Ｐゴシック" panose="020B0600070205080204" pitchFamily="34" charset="-128"/>
              </a:rPr>
              <a:t> </a:t>
            </a:r>
            <a:r>
              <a:rPr lang="en-GB" sz="2400" kern="1200" dirty="0" smtClean="0">
                <a:solidFill>
                  <a:srgbClr val="000000"/>
                </a:solidFill>
                <a:latin typeface="Arial" panose="020B0604020202020204" pitchFamily="34" charset="0"/>
                <a:ea typeface="ＭＳ Ｐゴシック" panose="020B0600070205080204" pitchFamily="34" charset="-128"/>
              </a:rPr>
              <a:t>work</a:t>
            </a:r>
            <a:endParaRPr lang="en-GB" sz="2400" dirty="0">
              <a:latin typeface="Arial" panose="020B0604020202020204" pitchFamily="34" charset="0"/>
            </a:endParaRPr>
          </a:p>
          <a:p>
            <a:pPr marL="0" eaLnBrk="1" fontAlgn="b" hangingPunct="1">
              <a:spcBef>
                <a:spcPts val="1200"/>
              </a:spcBef>
              <a:spcAft>
                <a:spcPts val="0"/>
              </a:spcAft>
            </a:pPr>
            <a:endParaRPr lang="en-GB" sz="2000" dirty="0">
              <a:latin typeface="Arial" panose="020B0604020202020204" pitchFamily="34" charset="0"/>
            </a:endParaRPr>
          </a:p>
          <a:p>
            <a:pPr>
              <a:spcBef>
                <a:spcPts val="1200"/>
              </a:spcBef>
            </a:pPr>
            <a:endParaRPr lang="en-GB" sz="2000" dirty="0" smtClean="0"/>
          </a:p>
          <a:p>
            <a:endParaRPr lang="en-GB" sz="1800" dirty="0" smtClean="0"/>
          </a:p>
          <a:p>
            <a:endParaRPr lang="en-GB" sz="1800" dirty="0"/>
          </a:p>
          <a:p>
            <a:endParaRPr lang="en-GB" sz="1800" dirty="0" smtClean="0"/>
          </a:p>
          <a:p>
            <a:endParaRPr lang="en-GB" sz="18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12</a:t>
            </a:fld>
            <a:endParaRPr lang="en-US" altLang="ja-JP"/>
          </a:p>
        </p:txBody>
      </p:sp>
    </p:spTree>
    <p:extLst>
      <p:ext uri="{BB962C8B-B14F-4D97-AF65-F5344CB8AC3E}">
        <p14:creationId xmlns:p14="http://schemas.microsoft.com/office/powerpoint/2010/main" val="409291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Looking further into the future</a:t>
            </a:r>
            <a:endParaRPr lang="en-GB" sz="3200" dirty="0"/>
          </a:p>
        </p:txBody>
      </p:sp>
      <p:sp>
        <p:nvSpPr>
          <p:cNvPr id="3" name="Content Placeholder 2"/>
          <p:cNvSpPr>
            <a:spLocks noGrp="1"/>
          </p:cNvSpPr>
          <p:nvPr>
            <p:ph idx="1"/>
          </p:nvPr>
        </p:nvSpPr>
        <p:spPr>
          <a:xfrm>
            <a:off x="685800" y="1524000"/>
            <a:ext cx="7772400" cy="3417168"/>
          </a:xfrm>
        </p:spPr>
        <p:txBody>
          <a:bodyPr/>
          <a:lstStyle/>
          <a:p>
            <a:pPr>
              <a:spcBef>
                <a:spcPts val="1800"/>
              </a:spcBef>
            </a:pPr>
            <a:r>
              <a:rPr lang="en-GB" sz="2400" b="1" dirty="0" smtClean="0"/>
              <a:t>Short term</a:t>
            </a:r>
            <a:r>
              <a:rPr lang="en-GB" sz="2400" dirty="0" smtClean="0"/>
              <a:t>: wrap </a:t>
            </a:r>
            <a:r>
              <a:rPr lang="en-GB" sz="2400" dirty="0"/>
              <a:t>up nsi-cs-v2.x by </a:t>
            </a:r>
            <a:r>
              <a:rPr lang="en-GB" sz="2400" dirty="0" smtClean="0"/>
              <a:t>the end of this year</a:t>
            </a:r>
          </a:p>
          <a:p>
            <a:pPr>
              <a:spcBef>
                <a:spcPts val="1800"/>
              </a:spcBef>
            </a:pPr>
            <a:r>
              <a:rPr lang="en-GB" sz="2400" b="1" dirty="0" smtClean="0"/>
              <a:t>Medium term</a:t>
            </a:r>
            <a:r>
              <a:rPr lang="en-GB" sz="2400" dirty="0" smtClean="0"/>
              <a:t>: spend some time </a:t>
            </a:r>
            <a:r>
              <a:rPr lang="en-GB" sz="2400" dirty="0"/>
              <a:t>gaining more operational experience</a:t>
            </a:r>
            <a:r>
              <a:rPr lang="en-GB" sz="2400" dirty="0" smtClean="0"/>
              <a:t>.</a:t>
            </a:r>
          </a:p>
          <a:p>
            <a:pPr>
              <a:spcBef>
                <a:spcPts val="1800"/>
              </a:spcBef>
            </a:pPr>
            <a:r>
              <a:rPr lang="en-GB" sz="2400" b="1" dirty="0" smtClean="0"/>
              <a:t>Longer term</a:t>
            </a:r>
            <a:r>
              <a:rPr lang="en-GB" sz="2400" dirty="0" smtClean="0"/>
              <a:t>: NSI CS v3.0 </a:t>
            </a:r>
            <a:r>
              <a:rPr lang="en-GB" sz="2400" dirty="0"/>
              <a:t>is not being consider as </a:t>
            </a:r>
            <a:r>
              <a:rPr lang="en-GB" sz="2400" dirty="0" smtClean="0"/>
              <a:t>yet, but lessons from operation will determine if there is a community demand for this. </a:t>
            </a:r>
            <a:endParaRPr lang="en-GB" sz="2400" dirty="0"/>
          </a:p>
        </p:txBody>
      </p:sp>
      <p:sp>
        <p:nvSpPr>
          <p:cNvPr id="4" name="Footer Placeholder 3"/>
          <p:cNvSpPr>
            <a:spLocks noGrp="1"/>
          </p:cNvSpPr>
          <p:nvPr>
            <p:ph type="ftr" sz="quarter" idx="10"/>
          </p:nvPr>
        </p:nvSpPr>
        <p:spPr/>
        <p:txBody>
          <a:bodyPr/>
          <a:lstStyle/>
          <a:p>
            <a:pPr>
              <a:defRPr/>
            </a:pPr>
            <a:fld id="{DF3FB36B-1BD4-495E-BD16-8A0CAFCF94FB}" type="slidenum">
              <a:rPr lang="ja-JP" altLang="en-US" smtClean="0"/>
              <a:pPr>
                <a:defRPr/>
              </a:pPr>
              <a:t>13</a:t>
            </a:fld>
            <a:endParaRPr lang="en-US" altLang="ja-JP"/>
          </a:p>
        </p:txBody>
      </p:sp>
    </p:spTree>
    <p:extLst>
      <p:ext uri="{BB962C8B-B14F-4D97-AF65-F5344CB8AC3E}">
        <p14:creationId xmlns:p14="http://schemas.microsoft.com/office/powerpoint/2010/main" val="4278559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1"/>
          <p:cNvSpPr>
            <a:spLocks noGrp="1"/>
          </p:cNvSpPr>
          <p:nvPr>
            <p:ph type="ftr"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Times" panose="02020603050405020304" pitchFamily="18"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fld id="{0EBA5B74-85A5-4A51-A2CA-383A4E3EFFFF}" type="slidenum">
              <a:rPr lang="ja-JP" altLang="en-US" sz="1100" smtClean="0">
                <a:solidFill>
                  <a:schemeClr val="bg2"/>
                </a:solidFill>
              </a:rPr>
              <a:pPr>
                <a:spcBef>
                  <a:spcPct val="0"/>
                </a:spcBef>
                <a:buClrTx/>
                <a:buFontTx/>
                <a:buNone/>
              </a:pPr>
              <a:t>14</a:t>
            </a:fld>
            <a:endParaRPr lang="en-US" altLang="ja-JP" sz="1100" smtClean="0">
              <a:solidFill>
                <a:schemeClr val="bg2"/>
              </a:solidFill>
            </a:endParaRPr>
          </a:p>
        </p:txBody>
      </p:sp>
      <p:sp>
        <p:nvSpPr>
          <p:cNvPr id="3" name="Content Placeholder 2"/>
          <p:cNvSpPr txBox="1">
            <a:spLocks/>
          </p:cNvSpPr>
          <p:nvPr/>
        </p:nvSpPr>
        <p:spPr bwMode="auto">
          <a:xfrm>
            <a:off x="595313" y="1484312"/>
            <a:ext cx="8105775" cy="4752999"/>
          </a:xfrm>
          <a:prstGeom prst="rect">
            <a:avLst/>
          </a:prstGeom>
          <a:noFill/>
          <a:ln w="9525">
            <a:noFill/>
            <a:miter lim="800000"/>
            <a:headEnd/>
            <a:tailEnd/>
          </a:ln>
        </p:spPr>
        <p:txBody>
          <a:bodyPr/>
          <a:lstStyle/>
          <a:p>
            <a:pPr>
              <a:defRPr/>
            </a:pPr>
            <a:endParaRPr lang="en-GB" sz="2000" kern="0" dirty="0" smtClean="0">
              <a:latin typeface="Arial" charset="0"/>
            </a:endParaRPr>
          </a:p>
          <a:p>
            <a:pPr marL="342900" indent="-342900">
              <a:buFont typeface="Arial" panose="020B0604020202020204" pitchFamily="34" charset="0"/>
              <a:buChar char="•"/>
              <a:defRPr/>
            </a:pPr>
            <a:r>
              <a:rPr lang="en-GB" sz="2000" kern="0" dirty="0" smtClean="0">
                <a:latin typeface="Arial" charset="0"/>
              </a:rPr>
              <a:t>Slides packs for NSI related presentations can </a:t>
            </a:r>
            <a:r>
              <a:rPr lang="en-GB" sz="2000" kern="0" dirty="0">
                <a:latin typeface="Arial" charset="0"/>
              </a:rPr>
              <a:t>be downloaded here: </a:t>
            </a:r>
            <a:r>
              <a:rPr lang="en-GB" sz="2000" kern="0" dirty="0">
                <a:latin typeface="Arial" charset="0"/>
                <a:hlinkClick r:id="rId2"/>
              </a:rPr>
              <a:t>https://</a:t>
            </a:r>
            <a:r>
              <a:rPr lang="en-GB" sz="2000" kern="0" dirty="0" smtClean="0">
                <a:latin typeface="Arial" charset="0"/>
                <a:hlinkClick r:id="rId2"/>
              </a:rPr>
              <a:t>redmine.ogf.org/dmsf/nsi-wg?folder_id=6611</a:t>
            </a:r>
            <a:endParaRPr lang="en-GB" sz="2000" kern="0" dirty="0" smtClean="0">
              <a:latin typeface="Arial" charset="0"/>
            </a:endParaRPr>
          </a:p>
          <a:p>
            <a:pPr marL="342900" indent="-342900">
              <a:buFont typeface="Arial" panose="020B0604020202020204" pitchFamily="34" charset="0"/>
              <a:buChar char="•"/>
              <a:defRPr/>
            </a:pPr>
            <a:endParaRPr lang="en-GB" sz="2000" kern="0" dirty="0">
              <a:latin typeface="Arial" charset="0"/>
            </a:endParaRPr>
          </a:p>
          <a:p>
            <a:pPr marL="342900" indent="-342900">
              <a:buFont typeface="Arial" panose="020B0604020202020204" pitchFamily="34" charset="0"/>
              <a:buChar char="•"/>
              <a:defRPr/>
            </a:pPr>
            <a:r>
              <a:rPr lang="en-GB" sz="2000" kern="0" dirty="0" smtClean="0">
                <a:latin typeface="Arial" charset="0"/>
              </a:rPr>
              <a:t>NSI published documents </a:t>
            </a:r>
            <a:r>
              <a:rPr lang="en-GB" sz="2000" kern="0" dirty="0">
                <a:latin typeface="Arial" charset="0"/>
              </a:rPr>
              <a:t>are available here: </a:t>
            </a:r>
            <a:r>
              <a:rPr lang="en-GB" sz="2000" kern="0" dirty="0">
                <a:latin typeface="Arial" charset="0"/>
                <a:hlinkClick r:id="rId3"/>
              </a:rPr>
              <a:t>https://</a:t>
            </a:r>
            <a:r>
              <a:rPr lang="en-GB" sz="2000" kern="0" dirty="0" smtClean="0">
                <a:latin typeface="Arial" charset="0"/>
                <a:hlinkClick r:id="rId3"/>
              </a:rPr>
              <a:t>www.ogf.org/ogf/doku.php/documents/documents</a:t>
            </a:r>
            <a:endParaRPr lang="en-GB" sz="2000" kern="0" dirty="0" smtClean="0">
              <a:latin typeface="Arial" charset="0"/>
            </a:endParaRPr>
          </a:p>
          <a:p>
            <a:pPr marL="342900" indent="-342900">
              <a:buFont typeface="Arial" panose="020B0604020202020204" pitchFamily="34" charset="0"/>
              <a:buChar char="•"/>
              <a:defRPr/>
            </a:pPr>
            <a:endParaRPr lang="en-GB" sz="2000" kern="0" dirty="0">
              <a:latin typeface="Arial" charset="0"/>
            </a:endParaRPr>
          </a:p>
          <a:p>
            <a:pPr marL="342900" indent="-342900">
              <a:buFont typeface="Arial" panose="020B0604020202020204" pitchFamily="34" charset="0"/>
              <a:buChar char="•"/>
              <a:defRPr/>
            </a:pPr>
            <a:r>
              <a:rPr lang="en-GB" sz="2000" kern="0" dirty="0" smtClean="0">
                <a:latin typeface="Arial" charset="0"/>
              </a:rPr>
              <a:t>NSI drafts </a:t>
            </a:r>
            <a:r>
              <a:rPr lang="en-GB" sz="2000" kern="0" dirty="0">
                <a:latin typeface="Arial" charset="0"/>
              </a:rPr>
              <a:t>are available here: </a:t>
            </a:r>
            <a:r>
              <a:rPr lang="en-GB" sz="2000" kern="0" dirty="0" smtClean="0">
                <a:latin typeface="Arial" charset="0"/>
              </a:rPr>
              <a:t/>
            </a:r>
            <a:br>
              <a:rPr lang="en-GB" sz="2000" kern="0" dirty="0" smtClean="0">
                <a:latin typeface="Arial" charset="0"/>
              </a:rPr>
            </a:br>
            <a:r>
              <a:rPr lang="en-GB" sz="2000" kern="0" dirty="0" smtClean="0">
                <a:latin typeface="Arial" charset="0"/>
                <a:hlinkClick r:id="rId4"/>
              </a:rPr>
              <a:t>https</a:t>
            </a:r>
            <a:r>
              <a:rPr lang="en-GB" sz="2000" kern="0" dirty="0">
                <a:latin typeface="Arial" charset="0"/>
                <a:hlinkClick r:id="rId4"/>
              </a:rPr>
              <a:t>://</a:t>
            </a:r>
            <a:r>
              <a:rPr lang="en-GB" sz="2000" kern="0" dirty="0" smtClean="0">
                <a:latin typeface="Arial" charset="0"/>
                <a:hlinkClick r:id="rId4"/>
              </a:rPr>
              <a:t>redmine.ogf.org/dmsf/nsi-wg?folder_id=6526</a:t>
            </a:r>
            <a:endParaRPr lang="en-GB" sz="2000" kern="0" dirty="0" smtClean="0">
              <a:latin typeface="Arial" charset="0"/>
            </a:endParaRPr>
          </a:p>
          <a:p>
            <a:pPr marL="342900" indent="-342900">
              <a:buFont typeface="Arial" panose="020B0604020202020204" pitchFamily="34" charset="0"/>
              <a:buChar char="•"/>
              <a:defRPr/>
            </a:pPr>
            <a:endParaRPr lang="en-GB" sz="2000" kern="0" dirty="0">
              <a:latin typeface="Arial" charset="0"/>
            </a:endParaRPr>
          </a:p>
          <a:p>
            <a:pPr marL="342900" indent="-342900">
              <a:buFont typeface="Arial" panose="020B0604020202020204" pitchFamily="34" charset="0"/>
              <a:buChar char="•"/>
              <a:defRPr/>
            </a:pPr>
            <a:endParaRPr lang="en-GB" sz="2000" kern="0" dirty="0" smtClean="0">
              <a:latin typeface="Arial" charset="0"/>
            </a:endParaRPr>
          </a:p>
          <a:p>
            <a:pPr marL="342900" indent="-342900">
              <a:buFont typeface="Arial" panose="020B0604020202020204" pitchFamily="34" charset="0"/>
              <a:buChar char="•"/>
              <a:defRPr/>
            </a:pPr>
            <a:endParaRPr lang="en-GB" sz="2000" kern="0" dirty="0">
              <a:latin typeface="Arial" charset="0"/>
            </a:endParaRPr>
          </a:p>
          <a:p>
            <a:pPr>
              <a:defRPr/>
            </a:pPr>
            <a:endParaRPr lang="en-GB" sz="2000" kern="0" dirty="0" smtClean="0">
              <a:latin typeface="Arial" charset="0"/>
            </a:endParaRPr>
          </a:p>
          <a:p>
            <a:pPr marL="342900" indent="-342900">
              <a:buFont typeface="Arial" panose="020B0604020202020204" pitchFamily="34" charset="0"/>
              <a:buChar char="•"/>
              <a:defRPr/>
            </a:pPr>
            <a:endParaRPr lang="en-GB" sz="2000" kern="0" dirty="0">
              <a:latin typeface="Arial" charset="0"/>
            </a:endParaRPr>
          </a:p>
          <a:p>
            <a:pPr marL="342900" indent="-342900">
              <a:buFont typeface="Arial" panose="020B0604020202020204" pitchFamily="34" charset="0"/>
              <a:buChar char="•"/>
              <a:defRPr/>
            </a:pPr>
            <a:endParaRPr lang="en-GB" sz="2000" dirty="0" smtClean="0"/>
          </a:p>
          <a:p>
            <a:pPr marL="342900" indent="-342900">
              <a:buFont typeface="Arial" panose="020B0604020202020204" pitchFamily="34" charset="0"/>
              <a:buChar char="•"/>
              <a:defRPr/>
            </a:pPr>
            <a:endParaRPr lang="en-GB" dirty="0"/>
          </a:p>
          <a:p>
            <a:pPr defTabSz="457200" eaLnBrk="1" hangingPunct="1">
              <a:lnSpc>
                <a:spcPct val="90000"/>
              </a:lnSpc>
              <a:spcBef>
                <a:spcPct val="20000"/>
              </a:spcBef>
              <a:buClr>
                <a:schemeClr val="accent2"/>
              </a:buCl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Char char="•"/>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sz="2000"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sz="2000" kern="0" dirty="0">
              <a:latin typeface="+mn-lt"/>
              <a:ea typeface="+mn-ea"/>
            </a:endParaRPr>
          </a:p>
          <a:p>
            <a:pPr marL="342900" lvl="1" indent="-342900" defTabSz="457200" eaLnBrk="1" hangingPunct="1">
              <a:lnSpc>
                <a:spcPct val="90000"/>
              </a:lnSpc>
              <a:spcBef>
                <a:spcPct val="20000"/>
              </a:spcBef>
              <a:buClr>
                <a:schemeClr val="accent2"/>
              </a:buClr>
              <a:buFontTx/>
              <a:buChar char="•"/>
              <a:defRPr/>
            </a:pPr>
            <a:endParaRPr lang="en-GB" sz="2000" kern="0" dirty="0">
              <a:latin typeface="+mn-lt"/>
              <a:ea typeface="+mn-ea"/>
            </a:endParaRPr>
          </a:p>
          <a:p>
            <a:pPr marL="342900" lvl="1" indent="-342900" defTabSz="457200" eaLnBrk="1" hangingPunct="1">
              <a:lnSpc>
                <a:spcPct val="90000"/>
              </a:lnSpc>
              <a:spcBef>
                <a:spcPct val="20000"/>
              </a:spcBef>
              <a:buClr>
                <a:schemeClr val="accent2"/>
              </a:buClr>
              <a:defRPr/>
            </a:pPr>
            <a:endParaRPr lang="en-US" sz="2000" kern="0" dirty="0">
              <a:latin typeface="+mn-lt"/>
              <a:ea typeface="+mn-ea"/>
            </a:endParaRPr>
          </a:p>
          <a:p>
            <a:pPr marL="342900" lvl="1" indent="-342900" defTabSz="457200" eaLnBrk="1" hangingPunct="1">
              <a:lnSpc>
                <a:spcPct val="90000"/>
              </a:lnSpc>
              <a:spcBef>
                <a:spcPct val="20000"/>
              </a:spcBef>
              <a:buClr>
                <a:schemeClr val="accent2"/>
              </a:buClr>
              <a:defRPr/>
            </a:pPr>
            <a:endParaRPr lang="en-US" sz="1800"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sz="1800"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endParaRPr lang="en-GB" sz="1600" kern="0" dirty="0">
              <a:latin typeface="+mn-lt"/>
              <a:ea typeface="+mn-ea"/>
            </a:endParaRPr>
          </a:p>
          <a:p>
            <a:pPr marL="342900" indent="-342900" defTabSz="457200" eaLnBrk="1" hangingPunct="1">
              <a:lnSpc>
                <a:spcPct val="90000"/>
              </a:lnSpc>
              <a:spcBef>
                <a:spcPct val="20000"/>
              </a:spcBef>
              <a:buClr>
                <a:schemeClr val="accent2"/>
              </a:buClr>
              <a:buFont typeface="Times" pitchFamily="18" charset="0"/>
              <a:buNone/>
              <a:defRPr/>
            </a:pPr>
            <a:r>
              <a:rPr lang="en-US" sz="1600" kern="0" dirty="0">
                <a:latin typeface="+mn-lt"/>
                <a:ea typeface="+mn-ea"/>
              </a:rPr>
              <a:t> 	</a:t>
            </a:r>
          </a:p>
          <a:p>
            <a:pPr marL="342900" indent="-342900" defTabSz="457200" eaLnBrk="1" hangingPunct="1">
              <a:lnSpc>
                <a:spcPct val="90000"/>
              </a:lnSpc>
              <a:spcBef>
                <a:spcPct val="20000"/>
              </a:spcBef>
              <a:buClr>
                <a:schemeClr val="accent2"/>
              </a:buClr>
              <a:buFont typeface="Times" pitchFamily="18" charset="0"/>
              <a:buNone/>
              <a:defRPr/>
            </a:pPr>
            <a:endParaRPr lang="en-US" sz="3200" kern="0" dirty="0">
              <a:latin typeface="+mn-lt"/>
              <a:ea typeface="+mn-ea"/>
            </a:endParaRPr>
          </a:p>
        </p:txBody>
      </p:sp>
      <p:sp>
        <p:nvSpPr>
          <p:cNvPr id="4" name="Title 1"/>
          <p:cNvSpPr txBox="1">
            <a:spLocks/>
          </p:cNvSpPr>
          <p:nvPr/>
        </p:nvSpPr>
        <p:spPr bwMode="auto">
          <a:xfrm>
            <a:off x="685800" y="152400"/>
            <a:ext cx="7772400" cy="1143000"/>
          </a:xfrm>
          <a:prstGeom prst="rect">
            <a:avLst/>
          </a:prstGeom>
          <a:noFill/>
          <a:ln w="9525">
            <a:noFill/>
            <a:miter lim="800000"/>
            <a:headEnd/>
            <a:tailEnd/>
          </a:ln>
        </p:spPr>
        <p:txBody>
          <a:bodyPr anchor="ctr"/>
          <a:lstStyle/>
          <a:p>
            <a:pPr eaLnBrk="1" hangingPunct="1">
              <a:defRPr/>
            </a:pPr>
            <a:r>
              <a:rPr lang="en-US" sz="3500" kern="0" dirty="0" smtClean="0"/>
              <a:t>Where to find documents</a:t>
            </a:r>
            <a:endParaRPr lang="en-US" sz="3500" kern="0" dirty="0"/>
          </a:p>
        </p:txBody>
      </p:sp>
    </p:spTree>
    <p:extLst>
      <p:ext uri="{BB962C8B-B14F-4D97-AF65-F5344CB8AC3E}">
        <p14:creationId xmlns:p14="http://schemas.microsoft.com/office/powerpoint/2010/main" val="479205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2"/>
          <p:cNvSpPr>
            <a:spLocks noGrp="1"/>
          </p:cNvSpPr>
          <p:nvPr>
            <p:ph type="ftr"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Times" panose="02020603050405020304" pitchFamily="18"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fld id="{F960C22B-5D02-47B3-ABC1-604E735FFD33}" type="slidenum">
              <a:rPr lang="ja-JP" altLang="en-US" sz="1100" smtClean="0">
                <a:solidFill>
                  <a:schemeClr val="bg2"/>
                </a:solidFill>
              </a:rPr>
              <a:pPr>
                <a:spcBef>
                  <a:spcPct val="0"/>
                </a:spcBef>
                <a:buClrTx/>
                <a:buFontTx/>
                <a:buNone/>
              </a:pPr>
              <a:t>15</a:t>
            </a:fld>
            <a:endParaRPr lang="en-US" altLang="ja-JP" sz="1100" smtClean="0">
              <a:solidFill>
                <a:schemeClr val="bg2"/>
              </a:solidFill>
            </a:endParaRPr>
          </a:p>
        </p:txBody>
      </p:sp>
      <p:sp>
        <p:nvSpPr>
          <p:cNvPr id="15363" name="Rectangle 2"/>
          <p:cNvSpPr>
            <a:spLocks noGrp="1" noChangeArrowheads="1"/>
          </p:cNvSpPr>
          <p:nvPr>
            <p:ph type="title"/>
          </p:nvPr>
        </p:nvSpPr>
        <p:spPr/>
        <p:txBody>
          <a:bodyPr/>
          <a:lstStyle/>
          <a:p>
            <a:pPr eaLnBrk="1" hangingPunct="1"/>
            <a:r>
              <a:rPr lang="en-US" altLang="ja-JP" smtClean="0"/>
              <a:t>Full Copyright Notice</a:t>
            </a:r>
            <a:endParaRPr lang="ja-JP" altLang="en-US" smtClean="0"/>
          </a:p>
        </p:txBody>
      </p:sp>
      <p:sp>
        <p:nvSpPr>
          <p:cNvPr id="15364" name="Text Box 3"/>
          <p:cNvSpPr txBox="1">
            <a:spLocks noChangeArrowheads="1"/>
          </p:cNvSpPr>
          <p:nvPr/>
        </p:nvSpPr>
        <p:spPr bwMode="auto">
          <a:xfrm>
            <a:off x="250825" y="1412875"/>
            <a:ext cx="8281988" cy="405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Times" panose="02020603050405020304" pitchFamily="18"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2"/>
              </a:buClr>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ja-JP" sz="2000" dirty="0"/>
              <a:t>Copyright (C) Open Grid Forum (</a:t>
            </a:r>
            <a:r>
              <a:rPr lang="en-US" altLang="ja-JP" sz="2000" dirty="0" smtClean="0">
                <a:solidFill>
                  <a:srgbClr val="FF0000"/>
                </a:solidFill>
              </a:rPr>
              <a:t>2008-2015</a:t>
            </a:r>
            <a:r>
              <a:rPr lang="en-US" altLang="ja-JP" sz="2000" dirty="0" smtClean="0"/>
              <a:t>). </a:t>
            </a:r>
            <a:r>
              <a:rPr lang="en-US" altLang="ja-JP" sz="2000" dirty="0"/>
              <a:t>All Rights Reserved. </a:t>
            </a:r>
          </a:p>
          <a:p>
            <a:pPr>
              <a:spcBef>
                <a:spcPct val="0"/>
              </a:spcBef>
              <a:buClrTx/>
              <a:buFontTx/>
              <a:buNone/>
            </a:pPr>
            <a:endParaRPr lang="en-US" altLang="ja-JP" sz="2000" dirty="0"/>
          </a:p>
          <a:p>
            <a:pPr>
              <a:spcBef>
                <a:spcPct val="0"/>
              </a:spcBef>
              <a:buClrTx/>
              <a:buFontTx/>
              <a:buNone/>
            </a:pPr>
            <a:r>
              <a:rPr lang="en-US" altLang="ja-JP" sz="2000" dirty="0"/>
              <a:t>This document and translations of it may be copied and furnished to others, and derivative works that comment on or otherwise explain it or assist in its implementation may be prepared, copied, published and distributed, in whole or in part, without restriction of any kind, provided that the above copyright notice and this paragraph are included on all such copies and derivative works. </a:t>
            </a:r>
          </a:p>
          <a:p>
            <a:pPr>
              <a:spcBef>
                <a:spcPct val="0"/>
              </a:spcBef>
              <a:buClrTx/>
              <a:buFontTx/>
              <a:buNone/>
            </a:pPr>
            <a:endParaRPr lang="en-US" altLang="ja-JP" sz="2000" dirty="0"/>
          </a:p>
          <a:p>
            <a:pPr>
              <a:spcBef>
                <a:spcPct val="0"/>
              </a:spcBef>
              <a:buClrTx/>
              <a:buFontTx/>
              <a:buNone/>
            </a:pPr>
            <a:r>
              <a:rPr lang="en-US" altLang="ja-JP" sz="2000" dirty="0"/>
              <a:t>The limited permissions granted above are perpetual and will not be revoked by the OGF or its successors or assignees.</a:t>
            </a:r>
          </a:p>
          <a:p>
            <a:pPr>
              <a:spcBef>
                <a:spcPct val="0"/>
              </a:spcBef>
              <a:buClrTx/>
              <a:buFontTx/>
              <a:buNone/>
            </a:pPr>
            <a:endParaRPr lang="ja-JP" altLang="en-US" sz="2000" dirty="0"/>
          </a:p>
          <a:p>
            <a:pPr>
              <a:spcBef>
                <a:spcPct val="0"/>
              </a:spcBef>
              <a:buClrTx/>
              <a:buFontTx/>
              <a:buNone/>
            </a:pPr>
            <a:endParaRPr lang="ja-JP" alt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GF PowerPoint Template v1.5">
  <a:themeElements>
    <a:clrScheme name="">
      <a:dk1>
        <a:srgbClr val="000000"/>
      </a:dk1>
      <a:lt1>
        <a:srgbClr val="FFFFFF"/>
      </a:lt1>
      <a:dk2>
        <a:srgbClr val="FFFFFF"/>
      </a:dk2>
      <a:lt2>
        <a:srgbClr val="808080"/>
      </a:lt2>
      <a:accent1>
        <a:srgbClr val="5DAD41"/>
      </a:accent1>
      <a:accent2>
        <a:srgbClr val="176D89"/>
      </a:accent2>
      <a:accent3>
        <a:srgbClr val="FFFFFF"/>
      </a:accent3>
      <a:accent4>
        <a:srgbClr val="000000"/>
      </a:accent4>
      <a:accent5>
        <a:srgbClr val="B6D3B0"/>
      </a:accent5>
      <a:accent6>
        <a:srgbClr val="14627C"/>
      </a:accent6>
      <a:hlink>
        <a:srgbClr val="009999"/>
      </a:hlink>
      <a:folHlink>
        <a:srgbClr val="99CC00"/>
      </a:folHlink>
    </a:clrScheme>
    <a:fontScheme name="OGF PowerPoint Template v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GF PowerPoint Template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GF PowerPoint Template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GF PowerPoint Template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GF PowerPoint Template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GF PowerPoint Template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GF PowerPoint Template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GF PowerPoint Template v1.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GF PowerPoint Template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GF PowerPoint Template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GF PowerPoint Template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GF PowerPoint Template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GF PowerPoint Template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OGF PowerPoint Template v1.5</Template>
  <TotalTime>9567</TotalTime>
  <Words>1295</Words>
  <Application>Microsoft Office PowerPoint</Application>
  <PresentationFormat>On-screen Show (4:3)</PresentationFormat>
  <Paragraphs>300</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ＭＳ Ｐゴシック</vt:lpstr>
      <vt:lpstr>Arial</vt:lpstr>
      <vt:lpstr>Calibri</vt:lpstr>
      <vt:lpstr>Times</vt:lpstr>
      <vt:lpstr>Verdana</vt:lpstr>
      <vt:lpstr>OGF PowerPoint Template v1.5</vt:lpstr>
      <vt:lpstr>NSI Working group update</vt:lpstr>
      <vt:lpstr>OGF IPR Policies Apply</vt:lpstr>
      <vt:lpstr>NSI Sessions @ GLIF</vt:lpstr>
      <vt:lpstr>NSI document status matrix</vt:lpstr>
      <vt:lpstr>NSI Network Services Framework</vt:lpstr>
      <vt:lpstr>NSI Connection Service</vt:lpstr>
      <vt:lpstr>NSI Signalling and Pathfinding</vt:lpstr>
      <vt:lpstr>NSI Policy</vt:lpstr>
      <vt:lpstr>NSA description document</vt:lpstr>
      <vt:lpstr>NSI document distribution service</vt:lpstr>
      <vt:lpstr>NSI Authentication and Authorisation</vt:lpstr>
      <vt:lpstr>Future documents</vt:lpstr>
      <vt:lpstr>Looking further into the future</vt:lpstr>
      <vt:lpstr>PowerPoint Presentation</vt:lpstr>
      <vt:lpstr>Full Copyright Notice</vt:lpstr>
    </vt:vector>
  </TitlesOfParts>
  <Company>DANTE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guy</dc:creator>
  <cp:lastModifiedBy>Guy Roberts</cp:lastModifiedBy>
  <cp:revision>594</cp:revision>
  <cp:lastPrinted>2006-08-17T17:55:00Z</cp:lastPrinted>
  <dcterms:created xsi:type="dcterms:W3CDTF">2009-03-03T10:05:42Z</dcterms:created>
  <dcterms:modified xsi:type="dcterms:W3CDTF">2015-09-25T16:07:09Z</dcterms:modified>
</cp:coreProperties>
</file>