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heme/theme2.xml" ContentType="application/vnd.openxmlformats-officedocument.theme+xml"/>
  <Override PartName="/ppt/tags/tag64.xml" ContentType="application/vnd.openxmlformats-officedocument.presentationml.tags+xml"/>
  <Override PartName="/ppt/notesSlides/notesSlide1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2.xml" ContentType="application/vnd.openxmlformats-officedocument.presentationml.notesSlide+xml"/>
  <Override PartName="/ppt/tags/tag70.xml" ContentType="application/vnd.openxmlformats-officedocument.presentationml.tags+xml"/>
  <Override PartName="/ppt/notesSlides/notesSlide3.xml" ContentType="application/vnd.openxmlformats-officedocument.presentationml.notesSlide+xml"/>
  <Override PartName="/ppt/tags/tag71.xml" ContentType="application/vnd.openxmlformats-officedocument.presentationml.tags+xml"/>
  <Override PartName="/ppt/notesSlides/notesSlide4.xml" ContentType="application/vnd.openxmlformats-officedocument.presentationml.notesSlide+xml"/>
  <Override PartName="/ppt/tags/tag72.xml" ContentType="application/vnd.openxmlformats-officedocument.presentationml.tags+xml"/>
  <Override PartName="/ppt/notesSlides/notesSlide5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67" r:id="rId2"/>
    <p:sldId id="269" r:id="rId3"/>
    <p:sldId id="270" r:id="rId4"/>
    <p:sldId id="272" r:id="rId5"/>
    <p:sldId id="271" r:id="rId6"/>
    <p:sldId id="273" r:id="rId7"/>
    <p:sldId id="268" r:id="rId8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51">
          <p15:clr>
            <a:srgbClr val="A4A3A4"/>
          </p15:clr>
        </p15:guide>
        <p15:guide id="2" pos="37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BEBE"/>
    <a:srgbClr val="FFFFFF"/>
    <a:srgbClr val="DCDCDC"/>
    <a:srgbClr val="F0F0F0"/>
    <a:srgbClr val="E6E6E6"/>
    <a:srgbClr val="C8C8C8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78" autoAdjust="0"/>
    <p:restoredTop sz="93322" autoAdjust="0"/>
  </p:normalViewPr>
  <p:slideViewPr>
    <p:cSldViewPr snapToGrid="0" showGuides="1">
      <p:cViewPr varScale="1">
        <p:scale>
          <a:sx n="143" d="100"/>
          <a:sy n="143" d="100"/>
        </p:scale>
        <p:origin x="68" y="312"/>
      </p:cViewPr>
      <p:guideLst>
        <p:guide orient="horz" pos="2051"/>
        <p:guide pos="377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brain_inspired.pdf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821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net.pdf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94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dataset_examples.pdf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648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attention_ped_greed.pdf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853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driving_scores.pdf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04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2024/11/5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67.xml"/><Relationship Id="rId7" Type="http://schemas.openxmlformats.org/officeDocument/2006/relationships/notesSlide" Target="../notesSlides/notesSlide2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69.xml"/><Relationship Id="rId10" Type="http://schemas.openxmlformats.org/officeDocument/2006/relationships/image" Target="../media/image4.png"/><Relationship Id="rId4" Type="http://schemas.openxmlformats.org/officeDocument/2006/relationships/tags" Target="../tags/tag68.xm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2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25.jpe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Relationship Id="rId6" Type="http://schemas.openxmlformats.org/officeDocument/2006/relationships/image" Target="../media/image24.jpeg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image" Target="../media/image4.png"/><Relationship Id="rId4" Type="http://schemas.openxmlformats.org/officeDocument/2006/relationships/image" Target="../media/image23.png"/><Relationship Id="rId9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81.xml"/><Relationship Id="rId13" Type="http://schemas.openxmlformats.org/officeDocument/2006/relationships/slideLayout" Target="../slideLayouts/slideLayout1.xml"/><Relationship Id="rId3" Type="http://schemas.openxmlformats.org/officeDocument/2006/relationships/tags" Target="../tags/tag76.xml"/><Relationship Id="rId7" Type="http://schemas.openxmlformats.org/officeDocument/2006/relationships/tags" Target="../tags/tag80.xml"/><Relationship Id="rId12" Type="http://schemas.openxmlformats.org/officeDocument/2006/relationships/tags" Target="../tags/tag85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tags" Target="../tags/tag79.xml"/><Relationship Id="rId11" Type="http://schemas.openxmlformats.org/officeDocument/2006/relationships/tags" Target="../tags/tag84.xml"/><Relationship Id="rId5" Type="http://schemas.openxmlformats.org/officeDocument/2006/relationships/tags" Target="../tags/tag78.xml"/><Relationship Id="rId10" Type="http://schemas.openxmlformats.org/officeDocument/2006/relationships/tags" Target="../tags/tag83.xml"/><Relationship Id="rId4" Type="http://schemas.openxmlformats.org/officeDocument/2006/relationships/tags" Target="../tags/tag77.xml"/><Relationship Id="rId9" Type="http://schemas.openxmlformats.org/officeDocument/2006/relationships/tags" Target="../tags/tag8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脑原型"/>
          <p:cNvPicPr>
            <a:picLocks noChangeAspect="1"/>
          </p:cNvPicPr>
          <p:nvPr/>
        </p:nvPicPr>
        <p:blipFill rotWithShape="1">
          <a:blip r:embed="rId4"/>
          <a:srcRect r="10869"/>
          <a:stretch/>
        </p:blipFill>
        <p:spPr>
          <a:xfrm>
            <a:off x="4497740" y="3777468"/>
            <a:ext cx="1896048" cy="1238250"/>
          </a:xfrm>
          <a:prstGeom prst="rect">
            <a:avLst/>
          </a:prstGeom>
          <a:ln>
            <a:solidFill>
              <a:srgbClr val="000000">
                <a:alpha val="0"/>
              </a:srgbClr>
            </a:solidFill>
          </a:ln>
        </p:spPr>
      </p:pic>
      <p:sp>
        <p:nvSpPr>
          <p:cNvPr id="43" name="文本框 42"/>
          <p:cNvSpPr txBox="1"/>
          <p:nvPr/>
        </p:nvSpPr>
        <p:spPr>
          <a:xfrm>
            <a:off x="3693362" y="1780358"/>
            <a:ext cx="2499360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400" smtClean="0">
                <a:latin typeface="Times New Roman" panose="02020603050405020304" charset="0"/>
                <a:cs typeface="Times New Roman" panose="02020603050405020304" charset="0"/>
              </a:rPr>
              <a:t>Perception </a:t>
            </a:r>
          </a:p>
          <a:p>
            <a:pPr algn="ctr"/>
            <a:r>
              <a:rPr lang="en-US" altLang="zh-CN" sz="1400" smtClean="0">
                <a:latin typeface="Times New Roman" panose="02020603050405020304" charset="0"/>
                <a:cs typeface="Times New Roman" panose="02020603050405020304" charset="0"/>
              </a:rPr>
              <a:t>Network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345422" y="1755413"/>
            <a:ext cx="1851660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Decision </a:t>
            </a:r>
            <a:endParaRPr lang="en-US" altLang="zh-CN" sz="140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1400" smtClean="0">
                <a:latin typeface="Times New Roman" panose="02020603050405020304" charset="0"/>
                <a:cs typeface="Times New Roman" panose="02020603050405020304" charset="0"/>
              </a:rPr>
              <a:t>Network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139000" y="2309983"/>
            <a:ext cx="1748790" cy="2736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7620" algn="l">
              <a:spcBef>
                <a:spcPts val="70"/>
              </a:spcBef>
              <a:buClrTx/>
              <a:buSzTx/>
              <a:buFontTx/>
            </a:pPr>
            <a:r>
              <a:rPr lang="en-US" sz="14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Environment Input</a:t>
            </a:r>
            <a:endParaRPr sz="1400" spc="6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zh-CN" altLang="en-US" sz="1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88492" y="1798490"/>
            <a:ext cx="977900" cy="387350"/>
          </a:xfrm>
          <a:prstGeom prst="rect">
            <a:avLst/>
          </a:prstGeom>
        </p:spPr>
      </p:pic>
      <p:sp>
        <p:nvSpPr>
          <p:cNvPr id="59" name="圆角矩形 58"/>
          <p:cNvSpPr/>
          <p:nvPr/>
        </p:nvSpPr>
        <p:spPr>
          <a:xfrm>
            <a:off x="4367565" y="3721588"/>
            <a:ext cx="2173419" cy="1322705"/>
          </a:xfrm>
          <a:prstGeom prst="roundRect">
            <a:avLst/>
          </a:prstGeom>
          <a:solidFill>
            <a:schemeClr val="bg1">
              <a:lumMod val="95000"/>
              <a:alpha val="49000"/>
            </a:schemeClr>
          </a:solidFill>
          <a:ln w="3175">
            <a:solidFill>
              <a:schemeClr val="bg1">
                <a:lumMod val="95000"/>
                <a:alpha val="3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文本框 103"/>
          <p:cNvSpPr txBox="1"/>
          <p:nvPr/>
        </p:nvSpPr>
        <p:spPr>
          <a:xfrm>
            <a:off x="4865490" y="3242798"/>
            <a:ext cx="1142365" cy="3378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sz="1600" spc="6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1600" spc="6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1600" spc="6">
                <a:latin typeface="Times New Roman" panose="02020603050405020304" charset="0"/>
                <a:cs typeface="Times New Roman" panose="02020603050405020304" charset="0"/>
              </a:rPr>
              <a:t>lignment</a:t>
            </a:r>
          </a:p>
        </p:txBody>
      </p:sp>
      <p:pic>
        <p:nvPicPr>
          <p:cNvPr id="32" name="图片 31" descr="a1e43c4ced9b4d5ae9f5d936849b38e"/>
          <p:cNvPicPr>
            <a:picLocks noChangeAspect="1"/>
          </p:cNvPicPr>
          <p:nvPr/>
        </p:nvPicPr>
        <p:blipFill>
          <a:blip r:embed="rId6">
            <a:alphaModFix amt="54000"/>
          </a:blip>
          <a:stretch>
            <a:fillRect/>
          </a:stretch>
        </p:blipFill>
        <p:spPr>
          <a:xfrm>
            <a:off x="7778726" y="2833226"/>
            <a:ext cx="494030" cy="494030"/>
          </a:xfrm>
          <a:prstGeom prst="rect">
            <a:avLst/>
          </a:prstGeom>
        </p:spPr>
      </p:pic>
      <p:pic>
        <p:nvPicPr>
          <p:cNvPr id="33" name="图片 32" descr="9966bd960df2ac42ce4b52b9505ae54"/>
          <p:cNvPicPr>
            <a:picLocks noChangeAspect="1"/>
          </p:cNvPicPr>
          <p:nvPr/>
        </p:nvPicPr>
        <p:blipFill>
          <a:blip r:embed="rId7">
            <a:alphaModFix amt="54000"/>
          </a:blip>
          <a:stretch>
            <a:fillRect/>
          </a:stretch>
        </p:blipFill>
        <p:spPr>
          <a:xfrm>
            <a:off x="7782409" y="3639993"/>
            <a:ext cx="568325" cy="440055"/>
          </a:xfrm>
          <a:prstGeom prst="rect">
            <a:avLst/>
          </a:prstGeom>
        </p:spPr>
      </p:pic>
      <p:sp>
        <p:nvSpPr>
          <p:cNvPr id="40" name="圆角矩形 39"/>
          <p:cNvSpPr/>
          <p:nvPr/>
        </p:nvSpPr>
        <p:spPr>
          <a:xfrm>
            <a:off x="2199325" y="2668289"/>
            <a:ext cx="1327150" cy="850900"/>
          </a:xfrm>
          <a:prstGeom prst="roundRect">
            <a:avLst/>
          </a:prstGeom>
          <a:solidFill>
            <a:schemeClr val="accent6">
              <a:lumMod val="20000"/>
              <a:lumOff val="80000"/>
              <a:alpha val="70000"/>
            </a:schemeClr>
          </a:solidFill>
          <a:ln w="3175">
            <a:solidFill>
              <a:schemeClr val="bg1">
                <a:lumMod val="95000"/>
                <a:alpha val="3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5" name="图片 144"/>
          <p:cNvPicPr>
            <a:picLocks noChangeAspect="1"/>
          </p:cNvPicPr>
          <p:nvPr/>
        </p:nvPicPr>
        <p:blipFill>
          <a:blip r:embed="rId8">
            <a:alphaModFix amt="22000"/>
          </a:blip>
          <a:stretch>
            <a:fillRect/>
          </a:stretch>
        </p:blipFill>
        <p:spPr>
          <a:xfrm>
            <a:off x="3162620" y="2838469"/>
            <a:ext cx="121285" cy="141605"/>
          </a:xfrm>
          <a:prstGeom prst="rect">
            <a:avLst/>
          </a:prstGeom>
        </p:spPr>
      </p:pic>
      <p:pic>
        <p:nvPicPr>
          <p:cNvPr id="146" name="图片 145"/>
          <p:cNvPicPr>
            <a:picLocks noChangeAspect="1"/>
          </p:cNvPicPr>
          <p:nvPr/>
        </p:nvPicPr>
        <p:blipFill>
          <a:blip r:embed="rId9">
            <a:alphaModFix amt="22000"/>
          </a:blip>
          <a:stretch>
            <a:fillRect/>
          </a:stretch>
        </p:blipFill>
        <p:spPr>
          <a:xfrm>
            <a:off x="2382946" y="2858542"/>
            <a:ext cx="653415" cy="527685"/>
          </a:xfrm>
          <a:prstGeom prst="rect">
            <a:avLst/>
          </a:prstGeom>
        </p:spPr>
      </p:pic>
      <p:pic>
        <p:nvPicPr>
          <p:cNvPr id="147" name="图片 146"/>
          <p:cNvPicPr>
            <a:picLocks noChangeAspect="1"/>
          </p:cNvPicPr>
          <p:nvPr/>
        </p:nvPicPr>
        <p:blipFill>
          <a:blip r:embed="rId10">
            <a:alphaModFix amt="28000"/>
          </a:blip>
          <a:stretch>
            <a:fillRect/>
          </a:stretch>
        </p:blipFill>
        <p:spPr>
          <a:xfrm>
            <a:off x="3319465" y="3016269"/>
            <a:ext cx="161925" cy="299720"/>
          </a:xfrm>
          <a:prstGeom prst="rect">
            <a:avLst/>
          </a:prstGeom>
        </p:spPr>
      </p:pic>
      <p:cxnSp>
        <p:nvCxnSpPr>
          <p:cNvPr id="149" name="直接连接符 148"/>
          <p:cNvCxnSpPr/>
          <p:nvPr/>
        </p:nvCxnSpPr>
        <p:spPr>
          <a:xfrm flipH="1">
            <a:off x="3221040" y="2979439"/>
            <a:ext cx="1270" cy="266700"/>
          </a:xfrm>
          <a:prstGeom prst="line">
            <a:avLst/>
          </a:prstGeom>
          <a:ln>
            <a:solidFill>
              <a:schemeClr val="tx1">
                <a:alpha val="22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209" name="Google Shape;3209;p50"/>
          <p:cNvSpPr/>
          <p:nvPr/>
        </p:nvSpPr>
        <p:spPr>
          <a:xfrm>
            <a:off x="4379850" y="2283591"/>
            <a:ext cx="885190" cy="748665"/>
          </a:xfrm>
          <a:prstGeom prst="cube">
            <a:avLst>
              <a:gd name="adj" fmla="val 29760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accent6">
                <a:lumMod val="20000"/>
                <a:lumOff val="80000"/>
                <a:alpha val="37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3209;p50"/>
          <p:cNvSpPr/>
          <p:nvPr/>
        </p:nvSpPr>
        <p:spPr>
          <a:xfrm>
            <a:off x="5688983" y="2243450"/>
            <a:ext cx="885190" cy="748665"/>
          </a:xfrm>
          <a:prstGeom prst="cube">
            <a:avLst>
              <a:gd name="adj" fmla="val 29760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bg1">
                <a:lumMod val="95000"/>
                <a:alpha val="37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圆角矩形 10"/>
          <p:cNvSpPr/>
          <p:nvPr/>
        </p:nvSpPr>
        <p:spPr>
          <a:xfrm>
            <a:off x="7595927" y="2556361"/>
            <a:ext cx="898586" cy="1826580"/>
          </a:xfrm>
          <a:prstGeom prst="round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3175">
            <a:solidFill>
              <a:schemeClr val="bg1">
                <a:lumMod val="95000"/>
                <a:alpha val="3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下箭头 45"/>
          <p:cNvSpPr/>
          <p:nvPr/>
        </p:nvSpPr>
        <p:spPr>
          <a:xfrm rot="10800000">
            <a:off x="6018552" y="3105017"/>
            <a:ext cx="76200" cy="54483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下箭头 65"/>
          <p:cNvSpPr/>
          <p:nvPr/>
        </p:nvSpPr>
        <p:spPr>
          <a:xfrm rot="10800000">
            <a:off x="4700927" y="3103710"/>
            <a:ext cx="76200" cy="54483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肘形连接符 14"/>
          <p:cNvCxnSpPr>
            <a:stCxn id="40" idx="3"/>
            <a:endCxn id="3209" idx="2"/>
          </p:cNvCxnSpPr>
          <p:nvPr/>
        </p:nvCxnSpPr>
        <p:spPr>
          <a:xfrm flipV="1">
            <a:off x="3526475" y="2769325"/>
            <a:ext cx="853375" cy="324414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40" idx="3"/>
            <a:endCxn id="59" idx="1"/>
          </p:cNvCxnSpPr>
          <p:nvPr/>
        </p:nvCxnSpPr>
        <p:spPr>
          <a:xfrm>
            <a:off x="3526475" y="3093739"/>
            <a:ext cx="841090" cy="1289202"/>
          </a:xfrm>
          <a:prstGeom prst="bentConnector3">
            <a:avLst>
              <a:gd name="adj1" fmla="val 50755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endCxn id="221" idx="2"/>
          </p:cNvCxnSpPr>
          <p:nvPr/>
        </p:nvCxnSpPr>
        <p:spPr>
          <a:xfrm flipV="1">
            <a:off x="5265040" y="2729184"/>
            <a:ext cx="423943" cy="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221" idx="5"/>
            <a:endCxn id="11" idx="1"/>
          </p:cNvCxnSpPr>
          <p:nvPr/>
        </p:nvCxnSpPr>
        <p:spPr>
          <a:xfrm>
            <a:off x="6574173" y="2506381"/>
            <a:ext cx="1021754" cy="963270"/>
          </a:xfrm>
          <a:prstGeom prst="bentConnector3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56"/>
          <p:cNvCxnSpPr>
            <a:stCxn id="59" idx="3"/>
            <a:endCxn id="11" idx="1"/>
          </p:cNvCxnSpPr>
          <p:nvPr/>
        </p:nvCxnSpPr>
        <p:spPr>
          <a:xfrm flipV="1">
            <a:off x="6540984" y="3469651"/>
            <a:ext cx="1054943" cy="913290"/>
          </a:xfrm>
          <a:prstGeom prst="bentConnector3">
            <a:avLst>
              <a:gd name="adj1" fmla="val 51691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/>
          <p:cNvSpPr txBox="1"/>
          <p:nvPr/>
        </p:nvSpPr>
        <p:spPr>
          <a:xfrm>
            <a:off x="4561299" y="4284651"/>
            <a:ext cx="902305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Perception </a:t>
            </a:r>
          </a:p>
        </p:txBody>
      </p:sp>
      <p:sp>
        <p:nvSpPr>
          <p:cNvPr id="86" name="文本框 85"/>
          <p:cNvSpPr txBox="1"/>
          <p:nvPr/>
        </p:nvSpPr>
        <p:spPr>
          <a:xfrm>
            <a:off x="5532936" y="4156971"/>
            <a:ext cx="902305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Decision </a:t>
            </a:r>
          </a:p>
        </p:txBody>
      </p:sp>
      <p:sp>
        <p:nvSpPr>
          <p:cNvPr id="87" name="文本框 86"/>
          <p:cNvSpPr txBox="1"/>
          <p:nvPr/>
        </p:nvSpPr>
        <p:spPr>
          <a:xfrm>
            <a:off x="6898644" y="4539988"/>
            <a:ext cx="1889760" cy="2717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sz="1200" spc="6">
                <a:latin typeface="Times New Roman" panose="02020603050405020304" charset="0"/>
                <a:cs typeface="Times New Roman" panose="02020603050405020304" charset="0"/>
              </a:rPr>
              <a:t>Action </a:t>
            </a:r>
            <a:r>
              <a:rPr lang="en-US" sz="1200" spc="6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sz="1200" spc="6">
                <a:latin typeface="Times New Roman" panose="02020603050405020304" charset="0"/>
                <a:cs typeface="Times New Roman" panose="02020603050405020304" charset="0"/>
              </a:rPr>
              <a:t>election</a:t>
            </a:r>
          </a:p>
        </p:txBody>
      </p:sp>
      <p:sp>
        <p:nvSpPr>
          <p:cNvPr id="88" name="文本框 87"/>
          <p:cNvSpPr txBox="1"/>
          <p:nvPr/>
        </p:nvSpPr>
        <p:spPr>
          <a:xfrm>
            <a:off x="7164123" y="2282675"/>
            <a:ext cx="1822450" cy="2736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7620" algn="l">
              <a:spcBef>
                <a:spcPts val="70"/>
              </a:spcBef>
              <a:buClrTx/>
              <a:buSzTx/>
              <a:buFontTx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Decision Outpu</a:t>
            </a:r>
            <a:r>
              <a:rPr lang="en-US" sz="12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t</a:t>
            </a:r>
            <a:endParaRPr sz="1200" spc="6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zh-CN" altLang="en-US" sz="1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94" name="圆角矩形 93"/>
          <p:cNvSpPr/>
          <p:nvPr/>
        </p:nvSpPr>
        <p:spPr>
          <a:xfrm>
            <a:off x="2212556" y="3765986"/>
            <a:ext cx="1327150" cy="850900"/>
          </a:xfrm>
          <a:prstGeom prst="roundRect">
            <a:avLst/>
          </a:prstGeom>
          <a:solidFill>
            <a:schemeClr val="accent6">
              <a:lumMod val="20000"/>
              <a:lumOff val="80000"/>
              <a:alpha val="70000"/>
            </a:schemeClr>
          </a:solidFill>
          <a:ln w="3175">
            <a:solidFill>
              <a:schemeClr val="bg1">
                <a:lumMod val="95000"/>
                <a:alpha val="3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5" name="图片 94"/>
          <p:cNvPicPr>
            <a:picLocks noChangeAspect="1"/>
          </p:cNvPicPr>
          <p:nvPr/>
        </p:nvPicPr>
        <p:blipFill>
          <a:blip r:embed="rId8">
            <a:alphaModFix amt="22000"/>
          </a:blip>
          <a:stretch>
            <a:fillRect/>
          </a:stretch>
        </p:blipFill>
        <p:spPr>
          <a:xfrm>
            <a:off x="3175851" y="3936166"/>
            <a:ext cx="121285" cy="141605"/>
          </a:xfrm>
          <a:prstGeom prst="rect">
            <a:avLst/>
          </a:prstGeom>
        </p:spPr>
      </p:pic>
      <p:pic>
        <p:nvPicPr>
          <p:cNvPr id="96" name="图片 95"/>
          <p:cNvPicPr>
            <a:picLocks noChangeAspect="1"/>
          </p:cNvPicPr>
          <p:nvPr/>
        </p:nvPicPr>
        <p:blipFill>
          <a:blip r:embed="rId9">
            <a:alphaModFix amt="22000"/>
          </a:blip>
          <a:stretch>
            <a:fillRect/>
          </a:stretch>
        </p:blipFill>
        <p:spPr>
          <a:xfrm>
            <a:off x="2396071" y="3827440"/>
            <a:ext cx="653415" cy="527685"/>
          </a:xfrm>
          <a:prstGeom prst="rect">
            <a:avLst/>
          </a:prstGeom>
        </p:spPr>
      </p:pic>
      <p:pic>
        <p:nvPicPr>
          <p:cNvPr id="97" name="图片 96"/>
          <p:cNvPicPr>
            <a:picLocks noChangeAspect="1"/>
          </p:cNvPicPr>
          <p:nvPr/>
        </p:nvPicPr>
        <p:blipFill>
          <a:blip r:embed="rId10">
            <a:alphaModFix amt="28000"/>
          </a:blip>
          <a:stretch>
            <a:fillRect/>
          </a:stretch>
        </p:blipFill>
        <p:spPr>
          <a:xfrm>
            <a:off x="3044111" y="4292412"/>
            <a:ext cx="161925" cy="299720"/>
          </a:xfrm>
          <a:prstGeom prst="rect">
            <a:avLst/>
          </a:prstGeom>
        </p:spPr>
      </p:pic>
      <p:cxnSp>
        <p:nvCxnSpPr>
          <p:cNvPr id="98" name="直接连接符 97"/>
          <p:cNvCxnSpPr/>
          <p:nvPr/>
        </p:nvCxnSpPr>
        <p:spPr>
          <a:xfrm flipH="1">
            <a:off x="3234271" y="4077136"/>
            <a:ext cx="1270" cy="266700"/>
          </a:xfrm>
          <a:prstGeom prst="line">
            <a:avLst/>
          </a:prstGeom>
          <a:ln>
            <a:solidFill>
              <a:schemeClr val="tx1">
                <a:alpha val="22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2714060" y="3464046"/>
            <a:ext cx="366183" cy="2736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7620" algn="l">
              <a:spcBef>
                <a:spcPts val="70"/>
              </a:spcBef>
              <a:buClrTx/>
              <a:buSzTx/>
              <a:buFontTx/>
            </a:pPr>
            <a:r>
              <a:rPr lang="en-US" altLang="zh-CN" sz="1200" i="1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</a:t>
            </a:r>
            <a:r>
              <a:rPr lang="en-US" altLang="zh-CN" sz="120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-1</a:t>
            </a:r>
            <a:endParaRPr lang="zh-CN" altLang="en-US" sz="1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2755110" y="4581643"/>
            <a:ext cx="366183" cy="2736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7620" algn="l">
              <a:spcBef>
                <a:spcPts val="70"/>
              </a:spcBef>
              <a:buClrTx/>
              <a:buSzTx/>
              <a:buFontTx/>
            </a:pPr>
            <a:r>
              <a:rPr lang="en-US" altLang="zh-CN" sz="1200" i="1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</a:t>
            </a:r>
            <a:endParaRPr lang="zh-CN" altLang="en-US" sz="1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cxnSp>
        <p:nvCxnSpPr>
          <p:cNvPr id="74" name="肘形连接符 73"/>
          <p:cNvCxnSpPr>
            <a:stCxn id="94" idx="3"/>
            <a:endCxn id="3209" idx="2"/>
          </p:cNvCxnSpPr>
          <p:nvPr/>
        </p:nvCxnSpPr>
        <p:spPr>
          <a:xfrm flipV="1">
            <a:off x="3539706" y="2769325"/>
            <a:ext cx="840144" cy="1422111"/>
          </a:xfrm>
          <a:prstGeom prst="bentConnector3">
            <a:avLst>
              <a:gd name="adj1" fmla="val 49244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肘形连接符 29"/>
          <p:cNvCxnSpPr>
            <a:stCxn id="130" idx="3"/>
            <a:endCxn id="59" idx="1"/>
          </p:cNvCxnSpPr>
          <p:nvPr/>
        </p:nvCxnSpPr>
        <p:spPr>
          <a:xfrm>
            <a:off x="2536715" y="2828106"/>
            <a:ext cx="262255" cy="399229"/>
          </a:xfrm>
          <a:prstGeom prst="bentConnector3">
            <a:avLst>
              <a:gd name="adj1" fmla="val 24819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圆角矩形 68"/>
          <p:cNvSpPr/>
          <p:nvPr/>
        </p:nvSpPr>
        <p:spPr>
          <a:xfrm>
            <a:off x="3424555" y="2535489"/>
            <a:ext cx="1484865" cy="614515"/>
          </a:xfrm>
          <a:prstGeom prst="roundRect">
            <a:avLst/>
          </a:prstGeom>
          <a:solidFill>
            <a:schemeClr val="bg1">
              <a:lumMod val="95000"/>
              <a:alpha val="40000"/>
            </a:schemeClr>
          </a:solidFill>
          <a:ln w="6350">
            <a:solidFill>
              <a:schemeClr val="accent6">
                <a:lumMod val="20000"/>
                <a:lumOff val="8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圆角矩形 139"/>
          <p:cNvSpPr/>
          <p:nvPr/>
        </p:nvSpPr>
        <p:spPr>
          <a:xfrm>
            <a:off x="3364231" y="3297721"/>
            <a:ext cx="1604486" cy="663260"/>
          </a:xfrm>
          <a:prstGeom prst="roundRect">
            <a:avLst/>
          </a:prstGeom>
          <a:solidFill>
            <a:schemeClr val="bg1">
              <a:lumMod val="95000"/>
              <a:alpha val="40000"/>
            </a:schemeClr>
          </a:solidFill>
          <a:ln w="6350">
            <a:solidFill>
              <a:schemeClr val="accent6">
                <a:lumMod val="20000"/>
                <a:lumOff val="8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框 76"/>
          <p:cNvSpPr txBox="1"/>
          <p:nvPr/>
        </p:nvSpPr>
        <p:spPr>
          <a:xfrm>
            <a:off x="3012122" y="2138867"/>
            <a:ext cx="1851660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Perception Network</a:t>
            </a:r>
          </a:p>
        </p:txBody>
      </p:sp>
      <p:sp>
        <p:nvSpPr>
          <p:cNvPr id="78" name="圆角矩形 77"/>
          <p:cNvSpPr/>
          <p:nvPr/>
        </p:nvSpPr>
        <p:spPr>
          <a:xfrm>
            <a:off x="2664985" y="2472691"/>
            <a:ext cx="2416328" cy="1562734"/>
          </a:xfrm>
          <a:prstGeom prst="roundRect">
            <a:avLst/>
          </a:prstGeom>
          <a:noFill/>
          <a:ln w="12700" cmpd="sng">
            <a:solidFill>
              <a:schemeClr val="bg1">
                <a:lumMod val="85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文本框 120"/>
          <p:cNvSpPr txBox="1"/>
          <p:nvPr/>
        </p:nvSpPr>
        <p:spPr>
          <a:xfrm>
            <a:off x="3644155" y="3713638"/>
            <a:ext cx="1082731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Ventral Pathway</a:t>
            </a:r>
          </a:p>
        </p:txBody>
      </p:sp>
      <p:sp>
        <p:nvSpPr>
          <p:cNvPr id="161" name="文本框 160"/>
          <p:cNvSpPr txBox="1"/>
          <p:nvPr/>
        </p:nvSpPr>
        <p:spPr>
          <a:xfrm>
            <a:off x="5811585" y="1995868"/>
            <a:ext cx="1851660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Decision Network</a:t>
            </a:r>
          </a:p>
        </p:txBody>
      </p:sp>
      <p:sp>
        <p:nvSpPr>
          <p:cNvPr id="199" name="文本框 198"/>
          <p:cNvSpPr txBox="1"/>
          <p:nvPr/>
        </p:nvSpPr>
        <p:spPr>
          <a:xfrm>
            <a:off x="3653611" y="2907143"/>
            <a:ext cx="1131596" cy="235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Dorsal Pathway</a:t>
            </a:r>
          </a:p>
        </p:txBody>
      </p:sp>
      <p:sp>
        <p:nvSpPr>
          <p:cNvPr id="203" name="文本框 202"/>
          <p:cNvSpPr txBox="1"/>
          <p:nvPr/>
        </p:nvSpPr>
        <p:spPr>
          <a:xfrm>
            <a:off x="5110047" y="2347046"/>
            <a:ext cx="3600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lang="en-US" altLang="zh-CN" sz="1000" baseline="-25000" dirty="0">
                <a:latin typeface="Times New Roman" panose="02020603050405020304" charset="0"/>
                <a:cs typeface="Times New Roman" panose="02020603050405020304" charset="0"/>
              </a:rPr>
              <a:t>S</a:t>
            </a:r>
            <a:endParaRPr lang="zh-CN" altLang="en-US" sz="1000" baseline="-25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66" name="直接箭头连接符 65"/>
          <p:cNvCxnSpPr/>
          <p:nvPr/>
        </p:nvCxnSpPr>
        <p:spPr>
          <a:xfrm flipV="1">
            <a:off x="6276340" y="3121025"/>
            <a:ext cx="195580" cy="635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5413058" y="2255525"/>
            <a:ext cx="2712402" cy="1806570"/>
          </a:xfrm>
          <a:prstGeom prst="roundRect">
            <a:avLst/>
          </a:prstGeom>
          <a:noFill/>
          <a:ln w="12700" cmpd="sng">
            <a:solidFill>
              <a:schemeClr val="bg1">
                <a:lumMod val="85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471920" y="2432685"/>
            <a:ext cx="669925" cy="334645"/>
          </a:xfrm>
          <a:prstGeom prst="ellipse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534660" y="2912110"/>
            <a:ext cx="741680" cy="396240"/>
          </a:xfrm>
          <a:prstGeom prst="ellipse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468745" y="2937510"/>
            <a:ext cx="704850" cy="345440"/>
          </a:xfrm>
          <a:prstGeom prst="ellipse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468745" y="3467735"/>
            <a:ext cx="665480" cy="342265"/>
          </a:xfrm>
          <a:prstGeom prst="ellipse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374255" y="2952750"/>
            <a:ext cx="682625" cy="329565"/>
          </a:xfrm>
          <a:prstGeom prst="ellipse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5638165" y="2963545"/>
            <a:ext cx="639445" cy="3968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OPC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583680" y="2472690"/>
            <a:ext cx="671195" cy="4254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DPC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574790" y="2971800"/>
            <a:ext cx="671195" cy="4254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MPC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561455" y="3496310"/>
            <a:ext cx="671195" cy="4254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VPC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454265" y="2976245"/>
            <a:ext cx="671195" cy="4254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CFC</a:t>
            </a:r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6822440" y="2757805"/>
            <a:ext cx="1905" cy="194945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 flipV="1">
            <a:off x="6819900" y="3282950"/>
            <a:ext cx="2540" cy="179705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7178675" y="3120390"/>
            <a:ext cx="195580" cy="635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3473051" y="3379470"/>
            <a:ext cx="391160" cy="3321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3989941" y="3379470"/>
            <a:ext cx="391160" cy="334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4497941" y="3371850"/>
            <a:ext cx="391160" cy="3397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文本框 95"/>
          <p:cNvSpPr txBox="1"/>
          <p:nvPr/>
        </p:nvSpPr>
        <p:spPr>
          <a:xfrm>
            <a:off x="3476226" y="3411220"/>
            <a:ext cx="513715" cy="3505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V2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4533107" y="3400632"/>
            <a:ext cx="534670" cy="3505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IT</a:t>
            </a:r>
          </a:p>
        </p:txBody>
      </p:sp>
      <p:sp>
        <p:nvSpPr>
          <p:cNvPr id="105" name="矩形 104"/>
          <p:cNvSpPr/>
          <p:nvPr/>
        </p:nvSpPr>
        <p:spPr>
          <a:xfrm>
            <a:off x="3617955" y="2599961"/>
            <a:ext cx="391160" cy="332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文本框 105"/>
          <p:cNvSpPr txBox="1"/>
          <p:nvPr/>
        </p:nvSpPr>
        <p:spPr>
          <a:xfrm>
            <a:off x="3624122" y="2618667"/>
            <a:ext cx="702310" cy="3505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MT</a:t>
            </a:r>
          </a:p>
        </p:txBody>
      </p:sp>
      <p:sp>
        <p:nvSpPr>
          <p:cNvPr id="107" name="矩形 106"/>
          <p:cNvSpPr/>
          <p:nvPr/>
        </p:nvSpPr>
        <p:spPr>
          <a:xfrm>
            <a:off x="4279625" y="2596786"/>
            <a:ext cx="473710" cy="332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文本框 108"/>
          <p:cNvSpPr txBox="1"/>
          <p:nvPr/>
        </p:nvSpPr>
        <p:spPr>
          <a:xfrm>
            <a:off x="4279625" y="2593267"/>
            <a:ext cx="720725" cy="3505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MST</a:t>
            </a:r>
          </a:p>
        </p:txBody>
      </p:sp>
      <p:cxnSp>
        <p:nvCxnSpPr>
          <p:cNvPr id="45" name="直接连接符 44"/>
          <p:cNvCxnSpPr/>
          <p:nvPr/>
        </p:nvCxnSpPr>
        <p:spPr>
          <a:xfrm>
            <a:off x="3865481" y="3545840"/>
            <a:ext cx="124460" cy="127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4381101" y="3544570"/>
            <a:ext cx="124460" cy="127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4020545" y="2752996"/>
            <a:ext cx="259080" cy="31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2792966" y="3027252"/>
            <a:ext cx="391160" cy="3321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3964541" y="3408045"/>
            <a:ext cx="513715" cy="3505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V4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2798970" y="3064140"/>
            <a:ext cx="374650" cy="3263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V1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3325335" y="2757757"/>
            <a:ext cx="6902" cy="83030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2" name="右箭头 21"/>
          <p:cNvSpPr/>
          <p:nvPr>
            <p:custDataLst>
              <p:tags r:id="rId2"/>
            </p:custDataLst>
          </p:nvPr>
        </p:nvSpPr>
        <p:spPr>
          <a:xfrm>
            <a:off x="9438640" y="3328670"/>
            <a:ext cx="135890" cy="75565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>
            <p:custDataLst>
              <p:tags r:id="rId3"/>
            </p:custDataLst>
          </p:nvPr>
        </p:nvSpPr>
        <p:spPr>
          <a:xfrm>
            <a:off x="9429115" y="2815590"/>
            <a:ext cx="135890" cy="75565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圆角矩形 61"/>
          <p:cNvSpPr/>
          <p:nvPr>
            <p:custDataLst>
              <p:tags r:id="rId4"/>
            </p:custDataLst>
          </p:nvPr>
        </p:nvSpPr>
        <p:spPr>
          <a:xfrm>
            <a:off x="8427085" y="2628265"/>
            <a:ext cx="975360" cy="37084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steering angle</a:t>
            </a:r>
            <a:endParaRPr lang="zh-CN" alt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" name="圆角矩形 23"/>
          <p:cNvSpPr/>
          <p:nvPr>
            <p:custDataLst>
              <p:tags r:id="rId5"/>
            </p:custDataLst>
          </p:nvPr>
        </p:nvSpPr>
        <p:spPr>
          <a:xfrm>
            <a:off x="8427085" y="3189605"/>
            <a:ext cx="975360" cy="3708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acceleration</a:t>
            </a:r>
          </a:p>
        </p:txBody>
      </p:sp>
      <p:sp>
        <p:nvSpPr>
          <p:cNvPr id="67" name="文本框 66"/>
          <p:cNvSpPr txBox="1"/>
          <p:nvPr/>
        </p:nvSpPr>
        <p:spPr>
          <a:xfrm>
            <a:off x="5384323" y="3643322"/>
            <a:ext cx="1126173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000" dirty="0">
                <a:latin typeface="Times New Roman" panose="02020603050405020304" charset="0"/>
                <a:cs typeface="Times New Roman" panose="02020603050405020304" charset="0"/>
              </a:rPr>
              <a:t>Recognition Embedding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5497689" y="2235900"/>
            <a:ext cx="854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Times New Roman" panose="02020603050405020304" charset="0"/>
                <a:cs typeface="Times New Roman" panose="02020603050405020304" charset="0"/>
              </a:rPr>
              <a:t>Speed Embedding</a:t>
            </a:r>
            <a:endParaRPr lang="zh-CN" altLang="en-US" sz="1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5364480" y="3211165"/>
            <a:ext cx="1153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Times New Roman" panose="02020603050405020304" charset="0"/>
                <a:cs typeface="Times New Roman" panose="02020603050405020304" charset="0"/>
              </a:rPr>
              <a:t>Navigation Embedding</a:t>
            </a:r>
            <a:endParaRPr lang="zh-CN" altLang="en-US" sz="1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39" name="肘形连接符 38"/>
          <p:cNvCxnSpPr>
            <a:endCxn id="10" idx="2"/>
          </p:cNvCxnSpPr>
          <p:nvPr/>
        </p:nvCxnSpPr>
        <p:spPr>
          <a:xfrm>
            <a:off x="4889101" y="3543935"/>
            <a:ext cx="1579644" cy="94933"/>
          </a:xfrm>
          <a:prstGeom prst="bentConnector3">
            <a:avLst>
              <a:gd name="adj1" fmla="val 23469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endCxn id="6" idx="2"/>
          </p:cNvCxnSpPr>
          <p:nvPr/>
        </p:nvCxnSpPr>
        <p:spPr>
          <a:xfrm flipV="1">
            <a:off x="4749165" y="2600008"/>
            <a:ext cx="1722755" cy="165239"/>
          </a:xfrm>
          <a:prstGeom prst="bentConnector3">
            <a:avLst>
              <a:gd name="adj1" fmla="val 29481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/>
          <p:nvPr/>
        </p:nvCxnSpPr>
        <p:spPr>
          <a:xfrm>
            <a:off x="3182351" y="3193304"/>
            <a:ext cx="146435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endCxn id="105" idx="1"/>
          </p:cNvCxnSpPr>
          <p:nvPr/>
        </p:nvCxnSpPr>
        <p:spPr>
          <a:xfrm>
            <a:off x="3319711" y="2762838"/>
            <a:ext cx="298244" cy="317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endCxn id="96" idx="1"/>
          </p:cNvCxnSpPr>
          <p:nvPr/>
        </p:nvCxnSpPr>
        <p:spPr>
          <a:xfrm>
            <a:off x="3332237" y="3583305"/>
            <a:ext cx="143989" cy="317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/>
          <p:nvPr/>
        </p:nvCxnSpPr>
        <p:spPr>
          <a:xfrm>
            <a:off x="8056880" y="3119961"/>
            <a:ext cx="23241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7" name="直接连接符 126"/>
          <p:cNvCxnSpPr/>
          <p:nvPr/>
        </p:nvCxnSpPr>
        <p:spPr>
          <a:xfrm>
            <a:off x="8284845" y="2813685"/>
            <a:ext cx="6350" cy="56578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>
            <a:endCxn id="62" idx="1"/>
          </p:cNvCxnSpPr>
          <p:nvPr/>
        </p:nvCxnSpPr>
        <p:spPr>
          <a:xfrm>
            <a:off x="8282940" y="2813685"/>
            <a:ext cx="14414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/>
          <p:nvPr/>
        </p:nvCxnSpPr>
        <p:spPr>
          <a:xfrm>
            <a:off x="8289290" y="3379470"/>
            <a:ext cx="134781" cy="317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0" name="图片 1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18648" y="2568047"/>
            <a:ext cx="518067" cy="520118"/>
          </a:xfrm>
          <a:prstGeom prst="rect">
            <a:avLst/>
          </a:prstGeom>
        </p:spPr>
      </p:pic>
      <p:pic>
        <p:nvPicPr>
          <p:cNvPr id="141" name="图片 140" descr="a1e43c4ced9b4d5ae9f5d936849b38e"/>
          <p:cNvPicPr>
            <a:picLocks noChangeAspect="1"/>
          </p:cNvPicPr>
          <p:nvPr/>
        </p:nvPicPr>
        <p:blipFill>
          <a:blip r:embed="rId9">
            <a:alphaModFix amt="54000"/>
          </a:blip>
          <a:stretch>
            <a:fillRect/>
          </a:stretch>
        </p:blipFill>
        <p:spPr>
          <a:xfrm>
            <a:off x="9667240" y="2610971"/>
            <a:ext cx="494030" cy="494030"/>
          </a:xfrm>
          <a:prstGeom prst="rect">
            <a:avLst/>
          </a:prstGeom>
        </p:spPr>
      </p:pic>
      <p:pic>
        <p:nvPicPr>
          <p:cNvPr id="142" name="图片 141" descr="9966bd960df2ac42ce4b52b9505ae54"/>
          <p:cNvPicPr>
            <a:picLocks noChangeAspect="1"/>
          </p:cNvPicPr>
          <p:nvPr/>
        </p:nvPicPr>
        <p:blipFill>
          <a:blip r:embed="rId10">
            <a:alphaModFix amt="54000"/>
          </a:blip>
          <a:stretch>
            <a:fillRect/>
          </a:stretch>
        </p:blipFill>
        <p:spPr>
          <a:xfrm>
            <a:off x="9667240" y="3146266"/>
            <a:ext cx="568325" cy="44005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343858" y="2608726"/>
            <a:ext cx="753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Times New Roman" panose="02020603050405020304" charset="0"/>
                <a:cs typeface="Times New Roman" panose="02020603050405020304" charset="0"/>
              </a:rPr>
              <a:t>Action Prediction</a:t>
            </a:r>
            <a:endParaRPr lang="zh-CN" altLang="en-US" sz="1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84487" y="3635454"/>
            <a:ext cx="3600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lang="en-US" altLang="zh-CN" sz="1000" baseline="-25000" dirty="0">
                <a:latin typeface="Times New Roman" panose="02020603050405020304" charset="0"/>
                <a:cs typeface="Times New Roman" panose="02020603050405020304" charset="0"/>
              </a:rPr>
              <a:t>R</a:t>
            </a:r>
            <a:endParaRPr lang="zh-CN" altLang="en-US" sz="1000" baseline="-25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74740" y="2834451"/>
            <a:ext cx="3600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lang="en-US" altLang="zh-CN" sz="1000" baseline="-25000" dirty="0">
                <a:latin typeface="Times New Roman" panose="02020603050405020304" charset="0"/>
                <a:cs typeface="Times New Roman" panose="02020603050405020304" charset="0"/>
              </a:rPr>
              <a:t>N</a:t>
            </a:r>
            <a:endParaRPr lang="zh-CN" altLang="en-US" sz="1000" baseline="-25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041005" y="3099039"/>
            <a:ext cx="3600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1000" baseline="-25000" dirty="0">
                <a:latin typeface="Times New Roman" panose="02020603050405020304" charset="0"/>
                <a:cs typeface="Times New Roman" panose="02020603050405020304" charset="0"/>
              </a:rPr>
              <a:t>t</a:t>
            </a:r>
            <a:endParaRPr lang="zh-CN" altLang="en-US" sz="1000" baseline="-25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9354820" y="2559516"/>
            <a:ext cx="3600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1000" baseline="-25000" dirty="0">
                <a:latin typeface="Times New Roman" panose="02020603050405020304" charset="0"/>
                <a:cs typeface="Times New Roman" panose="02020603050405020304" charset="0"/>
              </a:rPr>
              <a:t>s</a:t>
            </a:r>
            <a:endParaRPr lang="zh-CN" altLang="en-US" sz="1000" baseline="-25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9345930" y="3061414"/>
            <a:ext cx="3600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1000" baseline="-25000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endParaRPr lang="zh-CN" altLang="en-US" sz="1000" baseline="-25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18648" y="3297662"/>
            <a:ext cx="518067" cy="520118"/>
          </a:xfrm>
          <a:prstGeom prst="rect">
            <a:avLst/>
          </a:prstGeom>
        </p:spPr>
      </p:pic>
      <p:cxnSp>
        <p:nvCxnSpPr>
          <p:cNvPr id="28" name="肘形连接符 27"/>
          <p:cNvCxnSpPr>
            <a:stCxn id="13" idx="3"/>
            <a:endCxn id="59" idx="1"/>
          </p:cNvCxnSpPr>
          <p:nvPr/>
        </p:nvCxnSpPr>
        <p:spPr>
          <a:xfrm flipV="1">
            <a:off x="2536715" y="3227335"/>
            <a:ext cx="262255" cy="330386"/>
          </a:xfrm>
          <a:prstGeom prst="bentConnector3">
            <a:avLst>
              <a:gd name="adj1" fmla="val 24496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2038519" y="2282997"/>
            <a:ext cx="509736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000" i="1" smtClean="0">
                <a:latin typeface="Times New Roman" panose="02020603050405020304" charset="0"/>
                <a:cs typeface="Times New Roman" panose="02020603050405020304" charset="0"/>
              </a:rPr>
              <a:t>f</a:t>
            </a:r>
            <a:r>
              <a:rPr lang="en-US" altLang="zh-CN" sz="1000" baseline="-25000" smtClean="0">
                <a:latin typeface="Times New Roman" panose="02020603050405020304" charset="0"/>
                <a:cs typeface="Times New Roman" panose="02020603050405020304" charset="0"/>
              </a:rPr>
              <a:t>t-1</a:t>
            </a:r>
            <a:endParaRPr lang="en-US" altLang="zh-CN" sz="10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2026979" y="3802072"/>
            <a:ext cx="509736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000" i="1" smtClean="0">
                <a:latin typeface="Times New Roman" panose="02020603050405020304" charset="0"/>
                <a:cs typeface="Times New Roman" panose="02020603050405020304" charset="0"/>
              </a:rPr>
              <a:t>f</a:t>
            </a:r>
            <a:r>
              <a:rPr lang="en-US" altLang="zh-CN" sz="1000" baseline="-25000" smtClean="0">
                <a:latin typeface="Times New Roman" panose="02020603050405020304" charset="0"/>
                <a:cs typeface="Times New Roman" panose="02020603050405020304" charset="0"/>
              </a:rPr>
              <a:t>t</a:t>
            </a:r>
            <a:endParaRPr lang="en-US" altLang="zh-CN" sz="10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289" y="682427"/>
            <a:ext cx="2067123" cy="206712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165" y="682428"/>
            <a:ext cx="2067123" cy="2067123"/>
          </a:xfrm>
          <a:prstGeom prst="rect">
            <a:avLst/>
          </a:prstGeom>
        </p:spPr>
      </p:pic>
      <p:sp>
        <p:nvSpPr>
          <p:cNvPr id="36" name="文本框 35"/>
          <p:cNvSpPr txBox="1"/>
          <p:nvPr/>
        </p:nvSpPr>
        <p:spPr>
          <a:xfrm>
            <a:off x="4452603" y="2336714"/>
            <a:ext cx="1721791" cy="554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altLang="zh-CN" sz="900" dirty="0"/>
              <a:t>Steer -0.0212   Speed  -0.0010</a:t>
            </a:r>
          </a:p>
          <a:p>
            <a:r>
              <a:rPr lang="en-US" altLang="zh-CN" sz="900" dirty="0"/>
              <a:t>Throttle  0.0      Brake  0.8530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412" y="682427"/>
            <a:ext cx="2067123" cy="206712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165" y="2894518"/>
            <a:ext cx="2055070" cy="205507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235" y="2890879"/>
            <a:ext cx="2055070" cy="205507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305" y="2890879"/>
            <a:ext cx="2067123" cy="2067123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568058" y="4522704"/>
            <a:ext cx="1721791" cy="554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altLang="zh-CN" sz="900" dirty="0"/>
              <a:t>Steer 0.02816   Speed  -0.0009</a:t>
            </a:r>
          </a:p>
          <a:p>
            <a:r>
              <a:rPr lang="en-US" altLang="zh-CN" sz="900" dirty="0"/>
              <a:t>Throttle  0.0      Brake  0.1196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314" y="3473450"/>
            <a:ext cx="6201372" cy="2067124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314" y="1406326"/>
            <a:ext cx="2067124" cy="2067124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438" y="1406326"/>
            <a:ext cx="2067124" cy="2067124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974" y="1406326"/>
            <a:ext cx="2067124" cy="2067124"/>
          </a:xfrm>
          <a:prstGeom prst="rect">
            <a:avLst/>
          </a:prstGeom>
        </p:spPr>
      </p:pic>
      <p:sp>
        <p:nvSpPr>
          <p:cNvPr id="36" name="文本框 35"/>
          <p:cNvSpPr txBox="1"/>
          <p:nvPr/>
        </p:nvSpPr>
        <p:spPr>
          <a:xfrm>
            <a:off x="5024104" y="3022514"/>
            <a:ext cx="1721791" cy="554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altLang="zh-CN" sz="900" dirty="0"/>
              <a:t>Steer -0.0212   Speed  -0.0010</a:t>
            </a:r>
          </a:p>
          <a:p>
            <a:r>
              <a:rPr lang="en-US" altLang="zh-CN" sz="900" dirty="0"/>
              <a:t>Throttle  0.0      Brake  0.8530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8" t="8056" r="8281"/>
          <a:stretch>
            <a:fillRect/>
          </a:stretch>
        </p:blipFill>
        <p:spPr>
          <a:xfrm>
            <a:off x="1162050" y="590550"/>
            <a:ext cx="9969500" cy="21018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319" y="2904000"/>
            <a:ext cx="2907031" cy="218027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321" y="2904000"/>
            <a:ext cx="3021329" cy="226599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025" y="2904000"/>
            <a:ext cx="3025564" cy="2269173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脑原型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2510" y="2585085"/>
            <a:ext cx="2127250" cy="1238250"/>
          </a:xfrm>
          <a:prstGeom prst="rect">
            <a:avLst/>
          </a:prstGeom>
          <a:ln>
            <a:solidFill>
              <a:srgbClr val="000000">
                <a:alpha val="0"/>
              </a:srgbClr>
            </a:solidFill>
          </a:ln>
        </p:spPr>
      </p:pic>
      <p:pic>
        <p:nvPicPr>
          <p:cNvPr id="68" name="图片 67" descr="bria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5705" y="2631440"/>
            <a:ext cx="1318260" cy="1127760"/>
          </a:xfrm>
          <a:prstGeom prst="rect">
            <a:avLst/>
          </a:prstGeom>
        </p:spPr>
      </p:pic>
      <p:sp>
        <p:nvSpPr>
          <p:cNvPr id="43" name="文本框 42"/>
          <p:cNvSpPr txBox="1"/>
          <p:nvPr/>
        </p:nvSpPr>
        <p:spPr>
          <a:xfrm>
            <a:off x="4384675" y="795020"/>
            <a:ext cx="2499360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Perception Network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5473065" y="2210435"/>
            <a:ext cx="1665605" cy="3752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1200" spc="6">
                <a:latin typeface="Times New Roman" panose="02020603050405020304" charset="0"/>
                <a:cs typeface="Times New Roman" panose="02020603050405020304" charset="0"/>
              </a:rPr>
              <a:t>     </a:t>
            </a:r>
            <a:r>
              <a:rPr sz="1600" spc="6">
                <a:latin typeface="Times New Roman" panose="02020603050405020304" charset="0"/>
                <a:cs typeface="Times New Roman" panose="02020603050405020304" charset="0"/>
              </a:rPr>
              <a:t>Neural </a:t>
            </a:r>
            <a:r>
              <a:rPr lang="en-US" sz="1600" spc="6"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sz="1600" spc="6">
                <a:latin typeface="Times New Roman" panose="02020603050405020304" charset="0"/>
                <a:cs typeface="Times New Roman" panose="02020603050405020304" charset="0"/>
              </a:rPr>
              <a:t>etric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7593965" y="2145665"/>
            <a:ext cx="1913890" cy="3333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sz="1600" spc="6">
                <a:latin typeface="Times New Roman" panose="02020603050405020304" charset="0"/>
                <a:cs typeface="Times New Roman" panose="02020603050405020304" charset="0"/>
              </a:rPr>
              <a:t>Behavioral </a:t>
            </a:r>
            <a:r>
              <a:rPr lang="en-US" sz="16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M</a:t>
            </a:r>
            <a:r>
              <a:rPr sz="16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etric</a:t>
            </a:r>
            <a:endParaRPr sz="1600" spc="6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708525" y="4079240"/>
            <a:ext cx="1851660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Decision Network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7435850" y="1743710"/>
            <a:ext cx="1889760" cy="2717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sz="1600" spc="6">
                <a:latin typeface="Times New Roman" panose="02020603050405020304" charset="0"/>
                <a:cs typeface="Times New Roman" panose="02020603050405020304" charset="0"/>
              </a:rPr>
              <a:t>Action </a:t>
            </a:r>
            <a:r>
              <a:rPr lang="en-US" sz="1600" spc="6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sz="1600" spc="6">
                <a:latin typeface="Times New Roman" panose="02020603050405020304" charset="0"/>
                <a:cs typeface="Times New Roman" panose="02020603050405020304" charset="0"/>
              </a:rPr>
              <a:t>election</a:t>
            </a:r>
          </a:p>
        </p:txBody>
      </p:sp>
      <p:sp>
        <p:nvSpPr>
          <p:cNvPr id="77" name="文本框 76"/>
          <p:cNvSpPr txBox="1"/>
          <p:nvPr/>
        </p:nvSpPr>
        <p:spPr>
          <a:xfrm>
            <a:off x="1896110" y="3127375"/>
            <a:ext cx="1898015" cy="3594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7620" algn="l">
              <a:spcBef>
                <a:spcPts val="70"/>
              </a:spcBef>
              <a:buClrTx/>
              <a:buSzTx/>
              <a:buFontTx/>
            </a:pPr>
            <a:r>
              <a:rPr sz="16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Brain </a:t>
            </a:r>
            <a:r>
              <a:rPr lang="en-US" sz="16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A</a:t>
            </a:r>
            <a:r>
              <a:rPr sz="16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ctivation</a:t>
            </a:r>
          </a:p>
          <a:p>
            <a:endParaRPr lang="zh-CN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2999105" y="1828800"/>
            <a:ext cx="1560195" cy="2578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7620" algn="l">
              <a:spcBef>
                <a:spcPts val="70"/>
              </a:spcBef>
              <a:buClrTx/>
              <a:buSzTx/>
              <a:buFontTx/>
            </a:pPr>
            <a:r>
              <a:rPr sz="12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16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A</a:t>
            </a:r>
            <a:r>
              <a:rPr sz="16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ctivation</a:t>
            </a:r>
          </a:p>
          <a:p>
            <a:endParaRPr lang="zh-CN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>
            <a:off x="1896110" y="4805680"/>
            <a:ext cx="977900" cy="38735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4610" y="1360170"/>
            <a:ext cx="1089660" cy="431800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1539875" y="808355"/>
            <a:ext cx="1748790" cy="2736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7620" algn="l">
              <a:spcBef>
                <a:spcPts val="70"/>
              </a:spcBef>
              <a:buClrTx/>
              <a:buSzTx/>
              <a:buFontTx/>
            </a:pPr>
            <a:r>
              <a:rPr lang="en-US" sz="16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Environment Input</a:t>
            </a:r>
            <a:endParaRPr sz="1600" spc="6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zh-CN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55825" y="103505"/>
            <a:ext cx="977900" cy="387350"/>
          </a:xfrm>
          <a:prstGeom prst="rect">
            <a:avLst/>
          </a:prstGeom>
        </p:spPr>
      </p:pic>
      <p:cxnSp>
        <p:nvCxnSpPr>
          <p:cNvPr id="53" name="直接箭头连接符 52"/>
          <p:cNvCxnSpPr/>
          <p:nvPr/>
        </p:nvCxnSpPr>
        <p:spPr>
          <a:xfrm>
            <a:off x="7687945" y="4872355"/>
            <a:ext cx="1106170" cy="635"/>
          </a:xfrm>
          <a:prstGeom prst="straightConnector1">
            <a:avLst/>
          </a:prstGeom>
          <a:ln w="12700" cmpd="sng">
            <a:solidFill>
              <a:schemeClr val="accent1">
                <a:lumMod val="60000"/>
                <a:lumOff val="4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9" name="圆角矩形 58"/>
          <p:cNvSpPr/>
          <p:nvPr/>
        </p:nvSpPr>
        <p:spPr>
          <a:xfrm>
            <a:off x="3564255" y="2648585"/>
            <a:ext cx="1897380" cy="1152525"/>
          </a:xfrm>
          <a:prstGeom prst="roundRect">
            <a:avLst/>
          </a:prstGeom>
          <a:solidFill>
            <a:schemeClr val="bg1">
              <a:lumMod val="95000"/>
              <a:alpha val="49000"/>
            </a:schemeClr>
          </a:solidFill>
          <a:ln w="3175">
            <a:solidFill>
              <a:schemeClr val="bg1">
                <a:lumMod val="95000"/>
                <a:alpha val="3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4" name="直接箭头连接符 63"/>
          <p:cNvCxnSpPr/>
          <p:nvPr/>
        </p:nvCxnSpPr>
        <p:spPr>
          <a:xfrm>
            <a:off x="5473065" y="3092450"/>
            <a:ext cx="529590" cy="0"/>
          </a:xfrm>
          <a:prstGeom prst="straightConnector1">
            <a:avLst/>
          </a:prstGeom>
          <a:ln w="12700" cmpd="sng">
            <a:solidFill>
              <a:schemeClr val="accent6">
                <a:lumMod val="20000"/>
                <a:lumOff val="8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>
            <a:off x="8049260" y="3000375"/>
            <a:ext cx="529590" cy="0"/>
          </a:xfrm>
          <a:prstGeom prst="straightConnector1">
            <a:avLst/>
          </a:prstGeom>
          <a:ln w="12700" cmpd="sng">
            <a:solidFill>
              <a:schemeClr val="accent6">
                <a:lumMod val="20000"/>
                <a:lumOff val="8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7735570" y="838835"/>
            <a:ext cx="1822450" cy="2736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7620" algn="l">
              <a:spcBef>
                <a:spcPts val="70"/>
              </a:spcBef>
              <a:buClrTx/>
              <a:buSzTx/>
              <a:buFontTx/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Perception Outpu</a:t>
            </a:r>
            <a:r>
              <a:rPr lang="en-US" sz="16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t</a:t>
            </a:r>
            <a:endParaRPr sz="1600" spc="6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zh-CN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8629650" y="2529205"/>
            <a:ext cx="1806575" cy="600710"/>
          </a:xfrm>
          <a:prstGeom prst="roundRect">
            <a:avLst/>
          </a:prstGeom>
          <a:solidFill>
            <a:schemeClr val="bg1">
              <a:lumMod val="95000"/>
              <a:alpha val="4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3" name="直接箭头连接符 92"/>
          <p:cNvCxnSpPr/>
          <p:nvPr/>
        </p:nvCxnSpPr>
        <p:spPr>
          <a:xfrm>
            <a:off x="7687945" y="1631950"/>
            <a:ext cx="1106170" cy="635"/>
          </a:xfrm>
          <a:prstGeom prst="straightConnector1">
            <a:avLst/>
          </a:prstGeom>
          <a:ln w="12700" cmpd="sng">
            <a:solidFill>
              <a:schemeClr val="accent6">
                <a:lumMod val="40000"/>
                <a:lumOff val="6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2448560" y="3536315"/>
            <a:ext cx="5080" cy="892810"/>
          </a:xfrm>
          <a:prstGeom prst="line">
            <a:avLst/>
          </a:prstGeom>
          <a:ln w="12700" cmpd="sng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 flipV="1">
            <a:off x="2453640" y="3079750"/>
            <a:ext cx="788035" cy="4445"/>
          </a:xfrm>
          <a:prstGeom prst="straightConnector1">
            <a:avLst/>
          </a:prstGeom>
          <a:ln w="12700" cmpd="sng">
            <a:solidFill>
              <a:schemeClr val="accent6">
                <a:lumMod val="40000"/>
                <a:lumOff val="6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4" name="文本框 103"/>
          <p:cNvSpPr txBox="1"/>
          <p:nvPr/>
        </p:nvSpPr>
        <p:spPr>
          <a:xfrm>
            <a:off x="3442335" y="2265680"/>
            <a:ext cx="1142365" cy="3378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sz="1600" spc="6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1600" spc="6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1600" spc="6">
                <a:latin typeface="Times New Roman" panose="02020603050405020304" charset="0"/>
                <a:cs typeface="Times New Roman" panose="02020603050405020304" charset="0"/>
              </a:rPr>
              <a:t>lignment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8629650" y="3206750"/>
            <a:ext cx="1805940" cy="600710"/>
          </a:xfrm>
          <a:prstGeom prst="roundRect">
            <a:avLst/>
          </a:prstGeom>
          <a:solidFill>
            <a:schemeClr val="bg1">
              <a:lumMod val="95000"/>
              <a:alpha val="4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 descr="78f56e9c58dffd85a8f4fac3325fe4b_colormap_colormap"/>
          <p:cNvPicPr>
            <a:picLocks noChangeAspect="1"/>
          </p:cNvPicPr>
          <p:nvPr/>
        </p:nvPicPr>
        <p:blipFill>
          <a:blip r:embed="rId6">
            <a:alphaModFix amt="76000"/>
          </a:blip>
          <a:stretch>
            <a:fillRect/>
          </a:stretch>
        </p:blipFill>
        <p:spPr>
          <a:xfrm>
            <a:off x="6560185" y="1389380"/>
            <a:ext cx="988060" cy="391795"/>
          </a:xfrm>
          <a:prstGeom prst="rect">
            <a:avLst/>
          </a:prstGeom>
        </p:spPr>
      </p:pic>
      <p:pic>
        <p:nvPicPr>
          <p:cNvPr id="25" name="图片 24" descr="a1e43c4ced9b4d5ae9f5d936849b38e_colormap_colormap"/>
          <p:cNvPicPr>
            <a:picLocks noChangeAspect="1"/>
          </p:cNvPicPr>
          <p:nvPr/>
        </p:nvPicPr>
        <p:blipFill>
          <a:blip r:embed="rId7">
            <a:alphaModFix amt="76000"/>
          </a:blip>
          <a:stretch>
            <a:fillRect/>
          </a:stretch>
        </p:blipFill>
        <p:spPr>
          <a:xfrm flipH="1">
            <a:off x="6672580" y="4429760"/>
            <a:ext cx="763270" cy="763270"/>
          </a:xfrm>
          <a:prstGeom prst="rect">
            <a:avLst/>
          </a:prstGeom>
        </p:spPr>
      </p:pic>
      <p:pic>
        <p:nvPicPr>
          <p:cNvPr id="26" name="图片 25" descr="a1e43c4ced9b4d5ae9f5d936849b38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58605" y="4445635"/>
            <a:ext cx="747395" cy="747395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5">
            <a:alphaModFix amt="54000"/>
          </a:blip>
          <a:stretch>
            <a:fillRect/>
          </a:stretch>
        </p:blipFill>
        <p:spPr>
          <a:xfrm>
            <a:off x="8701405" y="2603500"/>
            <a:ext cx="977900" cy="387350"/>
          </a:xfrm>
          <a:prstGeom prst="rect">
            <a:avLst/>
          </a:prstGeom>
        </p:spPr>
      </p:pic>
      <p:pic>
        <p:nvPicPr>
          <p:cNvPr id="31" name="图片 30" descr="8c98cc4b269ca72151cd57589b995d2"/>
          <p:cNvPicPr>
            <a:picLocks noChangeAspect="1"/>
          </p:cNvPicPr>
          <p:nvPr/>
        </p:nvPicPr>
        <p:blipFill>
          <a:blip r:embed="rId9">
            <a:alphaModFix amt="54000"/>
          </a:blip>
          <a:stretch>
            <a:fillRect/>
          </a:stretch>
        </p:blipFill>
        <p:spPr>
          <a:xfrm>
            <a:off x="9987915" y="2585085"/>
            <a:ext cx="224790" cy="415290"/>
          </a:xfrm>
          <a:prstGeom prst="rect">
            <a:avLst/>
          </a:prstGeom>
        </p:spPr>
      </p:pic>
      <p:pic>
        <p:nvPicPr>
          <p:cNvPr id="32" name="图片 31" descr="a1e43c4ced9b4d5ae9f5d936849b38e"/>
          <p:cNvPicPr>
            <a:picLocks noChangeAspect="1"/>
          </p:cNvPicPr>
          <p:nvPr/>
        </p:nvPicPr>
        <p:blipFill>
          <a:blip r:embed="rId8">
            <a:alphaModFix amt="54000"/>
          </a:blip>
          <a:stretch>
            <a:fillRect/>
          </a:stretch>
        </p:blipFill>
        <p:spPr>
          <a:xfrm>
            <a:off x="8884920" y="3294380"/>
            <a:ext cx="494030" cy="494030"/>
          </a:xfrm>
          <a:prstGeom prst="rect">
            <a:avLst/>
          </a:prstGeom>
        </p:spPr>
      </p:pic>
      <p:pic>
        <p:nvPicPr>
          <p:cNvPr id="33" name="图片 32" descr="9966bd960df2ac42ce4b52b9505ae54"/>
          <p:cNvPicPr>
            <a:picLocks noChangeAspect="1"/>
          </p:cNvPicPr>
          <p:nvPr/>
        </p:nvPicPr>
        <p:blipFill>
          <a:blip r:embed="rId10">
            <a:alphaModFix amt="54000"/>
          </a:blip>
          <a:stretch>
            <a:fillRect/>
          </a:stretch>
        </p:blipFill>
        <p:spPr>
          <a:xfrm>
            <a:off x="9758045" y="3296920"/>
            <a:ext cx="568325" cy="440055"/>
          </a:xfrm>
          <a:prstGeom prst="rect">
            <a:avLst/>
          </a:prstGeom>
        </p:spPr>
      </p:pic>
      <p:cxnSp>
        <p:nvCxnSpPr>
          <p:cNvPr id="35" name="直接箭头连接符 34"/>
          <p:cNvCxnSpPr/>
          <p:nvPr/>
        </p:nvCxnSpPr>
        <p:spPr>
          <a:xfrm>
            <a:off x="5473065" y="3543935"/>
            <a:ext cx="529590" cy="0"/>
          </a:xfrm>
          <a:prstGeom prst="straightConnector1">
            <a:avLst/>
          </a:prstGeom>
          <a:ln w="12700" cmpd="sng">
            <a:solidFill>
              <a:schemeClr val="accent1">
                <a:lumMod val="60000"/>
                <a:lumOff val="4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8049260" y="3486785"/>
            <a:ext cx="529590" cy="0"/>
          </a:xfrm>
          <a:prstGeom prst="straightConnector1">
            <a:avLst/>
          </a:prstGeom>
          <a:ln w="12700" cmpd="sng">
            <a:solidFill>
              <a:schemeClr val="accent1">
                <a:lumMod val="60000"/>
                <a:lumOff val="4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0" name="圆角矩形 39"/>
          <p:cNvSpPr/>
          <p:nvPr/>
        </p:nvSpPr>
        <p:spPr>
          <a:xfrm>
            <a:off x="1731645" y="1162685"/>
            <a:ext cx="1327150" cy="850900"/>
          </a:xfrm>
          <a:prstGeom prst="roundRect">
            <a:avLst/>
          </a:prstGeom>
          <a:solidFill>
            <a:schemeClr val="accent6">
              <a:lumMod val="20000"/>
              <a:lumOff val="80000"/>
              <a:alpha val="70000"/>
            </a:schemeClr>
          </a:solidFill>
          <a:ln w="3175">
            <a:solidFill>
              <a:schemeClr val="bg1">
                <a:lumMod val="95000"/>
                <a:alpha val="3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连接符 41"/>
          <p:cNvCxnSpPr/>
          <p:nvPr/>
        </p:nvCxnSpPr>
        <p:spPr>
          <a:xfrm flipH="1">
            <a:off x="2448560" y="2086610"/>
            <a:ext cx="1270" cy="1005840"/>
          </a:xfrm>
          <a:prstGeom prst="line">
            <a:avLst/>
          </a:prstGeom>
          <a:ln w="12700" cmpd="sng">
            <a:solidFill>
              <a:schemeClr val="accent6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45" name="图片 144"/>
          <p:cNvPicPr>
            <a:picLocks noChangeAspect="1"/>
          </p:cNvPicPr>
          <p:nvPr/>
        </p:nvPicPr>
        <p:blipFill>
          <a:blip r:embed="rId11">
            <a:alphaModFix amt="22000"/>
          </a:blip>
          <a:stretch>
            <a:fillRect/>
          </a:stretch>
        </p:blipFill>
        <p:spPr>
          <a:xfrm>
            <a:off x="2694940" y="1332865"/>
            <a:ext cx="121285" cy="141605"/>
          </a:xfrm>
          <a:prstGeom prst="rect">
            <a:avLst/>
          </a:prstGeom>
        </p:spPr>
      </p:pic>
      <p:pic>
        <p:nvPicPr>
          <p:cNvPr id="146" name="图片 145"/>
          <p:cNvPicPr>
            <a:picLocks noChangeAspect="1"/>
          </p:cNvPicPr>
          <p:nvPr/>
        </p:nvPicPr>
        <p:blipFill>
          <a:blip r:embed="rId12">
            <a:alphaModFix amt="22000"/>
          </a:blip>
          <a:stretch>
            <a:fillRect/>
          </a:stretch>
        </p:blipFill>
        <p:spPr>
          <a:xfrm>
            <a:off x="1915160" y="1264285"/>
            <a:ext cx="653415" cy="527685"/>
          </a:xfrm>
          <a:prstGeom prst="rect">
            <a:avLst/>
          </a:prstGeom>
        </p:spPr>
      </p:pic>
      <p:pic>
        <p:nvPicPr>
          <p:cNvPr id="147" name="图片 146"/>
          <p:cNvPicPr>
            <a:picLocks noChangeAspect="1"/>
          </p:cNvPicPr>
          <p:nvPr/>
        </p:nvPicPr>
        <p:blipFill>
          <a:blip r:embed="rId13">
            <a:alphaModFix amt="28000"/>
          </a:blip>
          <a:stretch>
            <a:fillRect/>
          </a:stretch>
        </p:blipFill>
        <p:spPr>
          <a:xfrm>
            <a:off x="2851785" y="1510665"/>
            <a:ext cx="161925" cy="299720"/>
          </a:xfrm>
          <a:prstGeom prst="rect">
            <a:avLst/>
          </a:prstGeom>
        </p:spPr>
      </p:pic>
      <p:cxnSp>
        <p:nvCxnSpPr>
          <p:cNvPr id="149" name="直接连接符 148"/>
          <p:cNvCxnSpPr/>
          <p:nvPr/>
        </p:nvCxnSpPr>
        <p:spPr>
          <a:xfrm flipH="1">
            <a:off x="2753360" y="1473835"/>
            <a:ext cx="1270" cy="266700"/>
          </a:xfrm>
          <a:prstGeom prst="line">
            <a:avLst/>
          </a:prstGeom>
          <a:ln>
            <a:solidFill>
              <a:schemeClr val="tx1">
                <a:alpha val="22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0" name="文本框 149"/>
          <p:cNvSpPr txBox="1"/>
          <p:nvPr/>
        </p:nvSpPr>
        <p:spPr>
          <a:xfrm>
            <a:off x="7856855" y="3983990"/>
            <a:ext cx="1822450" cy="2736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7620" algn="l">
              <a:spcBef>
                <a:spcPts val="70"/>
              </a:spcBef>
              <a:buClrTx/>
              <a:buSzTx/>
              <a:buFontTx/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Decision Outpu</a:t>
            </a:r>
            <a:r>
              <a:rPr lang="en-US" sz="16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t</a:t>
            </a:r>
            <a:endParaRPr sz="1600" spc="6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zh-CN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cxnSp>
        <p:nvCxnSpPr>
          <p:cNvPr id="210" name="直接箭头连接符 209"/>
          <p:cNvCxnSpPr/>
          <p:nvPr/>
        </p:nvCxnSpPr>
        <p:spPr>
          <a:xfrm flipV="1">
            <a:off x="2453640" y="3539490"/>
            <a:ext cx="788035" cy="4445"/>
          </a:xfrm>
          <a:prstGeom prst="straightConnector1">
            <a:avLst/>
          </a:prstGeom>
          <a:ln w="12700" cmpd="sng">
            <a:solidFill>
              <a:schemeClr val="accent1">
                <a:lumMod val="60000"/>
                <a:lumOff val="4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1" name="直接箭头连接符 210"/>
          <p:cNvCxnSpPr/>
          <p:nvPr/>
        </p:nvCxnSpPr>
        <p:spPr>
          <a:xfrm flipV="1">
            <a:off x="3269615" y="1619885"/>
            <a:ext cx="788035" cy="4445"/>
          </a:xfrm>
          <a:prstGeom prst="straightConnector1">
            <a:avLst/>
          </a:prstGeom>
          <a:ln w="12700" cmpd="sng">
            <a:solidFill>
              <a:schemeClr val="accent6">
                <a:lumMod val="40000"/>
                <a:lumOff val="6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2" name="圆角矩形 211"/>
          <p:cNvSpPr/>
          <p:nvPr/>
        </p:nvSpPr>
        <p:spPr>
          <a:xfrm>
            <a:off x="5977890" y="2620645"/>
            <a:ext cx="1897380" cy="1152525"/>
          </a:xfrm>
          <a:prstGeom prst="roundRect">
            <a:avLst/>
          </a:prstGeom>
          <a:solidFill>
            <a:schemeClr val="bg1">
              <a:lumMod val="95000"/>
              <a:alpha val="49000"/>
            </a:schemeClr>
          </a:solidFill>
          <a:ln w="3175">
            <a:solidFill>
              <a:schemeClr val="bg1">
                <a:lumMod val="95000"/>
                <a:alpha val="3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3" name="直接箭头连接符 212"/>
          <p:cNvCxnSpPr/>
          <p:nvPr/>
        </p:nvCxnSpPr>
        <p:spPr>
          <a:xfrm>
            <a:off x="5180965" y="4872990"/>
            <a:ext cx="1296670" cy="7620"/>
          </a:xfrm>
          <a:prstGeom prst="straightConnector1">
            <a:avLst/>
          </a:prstGeom>
          <a:ln w="12700" cmpd="sng">
            <a:solidFill>
              <a:schemeClr val="accent1">
                <a:lumMod val="60000"/>
                <a:lumOff val="4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4" name="直接箭头连接符 213"/>
          <p:cNvCxnSpPr/>
          <p:nvPr/>
        </p:nvCxnSpPr>
        <p:spPr>
          <a:xfrm flipV="1">
            <a:off x="3269615" y="4876165"/>
            <a:ext cx="788035" cy="4445"/>
          </a:xfrm>
          <a:prstGeom prst="straightConnector1">
            <a:avLst/>
          </a:prstGeom>
          <a:ln w="12700" cmpd="sng">
            <a:solidFill>
              <a:schemeClr val="accent1">
                <a:lumMod val="60000"/>
                <a:lumOff val="4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5" name="直接箭头连接符 214"/>
          <p:cNvCxnSpPr/>
          <p:nvPr/>
        </p:nvCxnSpPr>
        <p:spPr>
          <a:xfrm>
            <a:off x="5180965" y="1624330"/>
            <a:ext cx="1296670" cy="7620"/>
          </a:xfrm>
          <a:prstGeom prst="straightConnector1">
            <a:avLst/>
          </a:prstGeom>
          <a:ln w="12700" cmpd="sng">
            <a:solidFill>
              <a:schemeClr val="accent6">
                <a:lumMod val="40000"/>
                <a:lumOff val="6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209" name="Google Shape;3209;p50"/>
          <p:cNvSpPr/>
          <p:nvPr/>
        </p:nvSpPr>
        <p:spPr>
          <a:xfrm>
            <a:off x="4185920" y="1163320"/>
            <a:ext cx="885190" cy="748665"/>
          </a:xfrm>
          <a:prstGeom prst="cube">
            <a:avLst>
              <a:gd name="adj" fmla="val 29760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accent6">
                <a:lumMod val="20000"/>
                <a:lumOff val="80000"/>
                <a:alpha val="37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3209;p50"/>
          <p:cNvSpPr/>
          <p:nvPr/>
        </p:nvSpPr>
        <p:spPr>
          <a:xfrm>
            <a:off x="4185920" y="4493260"/>
            <a:ext cx="885190" cy="748665"/>
          </a:xfrm>
          <a:prstGeom prst="cube">
            <a:avLst>
              <a:gd name="adj" fmla="val 29760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bg1">
                <a:lumMod val="95000"/>
                <a:alpha val="37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" name="直接连接符 1"/>
          <p:cNvCxnSpPr/>
          <p:nvPr/>
        </p:nvCxnSpPr>
        <p:spPr>
          <a:xfrm>
            <a:off x="10125075" y="1607820"/>
            <a:ext cx="3778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10500995" y="1603375"/>
            <a:ext cx="14605" cy="3747135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 flipV="1">
            <a:off x="3251200" y="5343525"/>
            <a:ext cx="7259320" cy="127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1731645" y="4573905"/>
            <a:ext cx="1327150" cy="850900"/>
          </a:xfrm>
          <a:prstGeom prst="round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3175">
            <a:solidFill>
              <a:schemeClr val="bg1">
                <a:lumMod val="95000"/>
                <a:alpha val="3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上下箭头 13"/>
          <p:cNvSpPr/>
          <p:nvPr/>
        </p:nvSpPr>
        <p:spPr>
          <a:xfrm>
            <a:off x="9507855" y="3864610"/>
            <a:ext cx="76200" cy="532765"/>
          </a:xfrm>
          <a:prstGeom prst="upDownArrow">
            <a:avLst>
              <a:gd name="adj1" fmla="val 31092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下箭头 33"/>
          <p:cNvSpPr/>
          <p:nvPr/>
        </p:nvSpPr>
        <p:spPr>
          <a:xfrm>
            <a:off x="4559300" y="3851910"/>
            <a:ext cx="76200" cy="54483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上下箭头 36"/>
          <p:cNvSpPr/>
          <p:nvPr/>
        </p:nvSpPr>
        <p:spPr>
          <a:xfrm>
            <a:off x="6983730" y="3864610"/>
            <a:ext cx="76200" cy="532765"/>
          </a:xfrm>
          <a:prstGeom prst="upDownArrow">
            <a:avLst>
              <a:gd name="adj1" fmla="val 31092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上下箭头 37"/>
          <p:cNvSpPr/>
          <p:nvPr/>
        </p:nvSpPr>
        <p:spPr>
          <a:xfrm>
            <a:off x="9507855" y="1873885"/>
            <a:ext cx="76200" cy="532765"/>
          </a:xfrm>
          <a:prstGeom prst="upDownArrow">
            <a:avLst>
              <a:gd name="adj1" fmla="val 31092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上下箭头 40"/>
          <p:cNvSpPr/>
          <p:nvPr/>
        </p:nvSpPr>
        <p:spPr>
          <a:xfrm>
            <a:off x="6983730" y="1873885"/>
            <a:ext cx="76200" cy="532765"/>
          </a:xfrm>
          <a:prstGeom prst="upDownArrow">
            <a:avLst>
              <a:gd name="adj1" fmla="val 31092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下箭头 45"/>
          <p:cNvSpPr/>
          <p:nvPr/>
        </p:nvSpPr>
        <p:spPr>
          <a:xfrm rot="10800000">
            <a:off x="4559300" y="2015490"/>
            <a:ext cx="76200" cy="54483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18333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5226050" y="2874010"/>
            <a:ext cx="76200" cy="5149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5351145" y="3094990"/>
            <a:ext cx="135890" cy="75565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/>
          <p:cNvSpPr txBox="1"/>
          <p:nvPr>
            <p:custDataLst>
              <p:tags r:id="rId2"/>
            </p:custDataLst>
          </p:nvPr>
        </p:nvSpPr>
        <p:spPr>
          <a:xfrm>
            <a:off x="5043170" y="3624580"/>
            <a:ext cx="5353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>
                <a:latin typeface="Times New Roman" panose="02020603050405020304" charset="0"/>
                <a:cs typeface="Times New Roman" panose="02020603050405020304" charset="0"/>
              </a:rPr>
              <a:t>j</a:t>
            </a:r>
            <a:endParaRPr lang="en-US" altLang="zh-CN" sz="12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5" name="右箭头 54"/>
          <p:cNvSpPr/>
          <p:nvPr>
            <p:custDataLst>
              <p:tags r:id="rId3"/>
            </p:custDataLst>
          </p:nvPr>
        </p:nvSpPr>
        <p:spPr>
          <a:xfrm>
            <a:off x="8487410" y="3279775"/>
            <a:ext cx="135890" cy="107950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右箭头 55"/>
          <p:cNvSpPr/>
          <p:nvPr>
            <p:custDataLst>
              <p:tags r:id="rId4"/>
            </p:custDataLst>
          </p:nvPr>
        </p:nvSpPr>
        <p:spPr>
          <a:xfrm>
            <a:off x="8477885" y="2766695"/>
            <a:ext cx="135890" cy="75565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>
            <p:custDataLst>
              <p:tags r:id="rId5"/>
            </p:custDataLst>
          </p:nvPr>
        </p:nvSpPr>
        <p:spPr>
          <a:xfrm>
            <a:off x="9639935" y="3234690"/>
            <a:ext cx="417830" cy="2851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buClrTx/>
              <a:buSzTx/>
              <a:buFontTx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s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551940" y="2690495"/>
            <a:ext cx="396240" cy="2266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200" b="1">
                <a:latin typeface="Times New Roman" panose="02020603050405020304" charset="0"/>
                <a:cs typeface="Times New Roman" panose="02020603050405020304" charset="0"/>
              </a:rPr>
              <a:t>i</a:t>
            </a:r>
            <a:endParaRPr lang="en-US" altLang="zh-CN" sz="12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527810" y="3157220"/>
            <a:ext cx="499110" cy="2266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200" b="1">
                <a:latin typeface="Times New Roman" panose="02020603050405020304" charset="0"/>
                <a:cs typeface="Times New Roman" panose="02020603050405020304" charset="0"/>
              </a:rPr>
              <a:t>m</a:t>
            </a:r>
            <a:endParaRPr lang="en-US" altLang="zh-CN" sz="9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8" name="右箭头 107"/>
          <p:cNvSpPr/>
          <p:nvPr/>
        </p:nvSpPr>
        <p:spPr>
          <a:xfrm>
            <a:off x="1885315" y="2782570"/>
            <a:ext cx="127000" cy="95885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右箭头 118"/>
          <p:cNvSpPr/>
          <p:nvPr/>
        </p:nvSpPr>
        <p:spPr>
          <a:xfrm>
            <a:off x="1889760" y="3233420"/>
            <a:ext cx="127000" cy="95885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圆角矩形 145"/>
          <p:cNvSpPr/>
          <p:nvPr>
            <p:custDataLst>
              <p:tags r:id="rId6"/>
            </p:custDataLst>
          </p:nvPr>
        </p:nvSpPr>
        <p:spPr>
          <a:xfrm>
            <a:off x="13352780" y="1146810"/>
            <a:ext cx="287655" cy="37084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>
                <a:alpha val="14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</a:t>
            </a:r>
            <a:r>
              <a:rPr lang="zh-CN" altLang="en-US" sz="9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ecision</a:t>
            </a:r>
            <a:r>
              <a:rPr lang="zh-CN" altLang="en-US" sz="80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9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N</a:t>
            </a:r>
            <a:r>
              <a:rPr lang="zh-CN" altLang="en-US" sz="9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etwork</a:t>
            </a:r>
            <a:endParaRPr lang="zh-CN" altLang="en-US" sz="900">
              <a:solidFill>
                <a:schemeClr val="tx1">
                  <a:alpha val="16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7"/>
            </p:custDataLst>
          </p:nvPr>
        </p:nvSpPr>
        <p:spPr>
          <a:xfrm>
            <a:off x="9710420" y="2684145"/>
            <a:ext cx="417830" cy="279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</a:t>
            </a:r>
          </a:p>
        </p:txBody>
      </p:sp>
      <p:sp>
        <p:nvSpPr>
          <p:cNvPr id="77" name="文本框 76"/>
          <p:cNvSpPr txBox="1"/>
          <p:nvPr/>
        </p:nvSpPr>
        <p:spPr>
          <a:xfrm>
            <a:off x="2112010" y="1986915"/>
            <a:ext cx="1851660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Perception Network</a:t>
            </a:r>
          </a:p>
        </p:txBody>
      </p:sp>
      <p:sp>
        <p:nvSpPr>
          <p:cNvPr id="78" name="圆角矩形 77"/>
          <p:cNvSpPr/>
          <p:nvPr/>
        </p:nvSpPr>
        <p:spPr>
          <a:xfrm>
            <a:off x="2112010" y="2344420"/>
            <a:ext cx="2348865" cy="1628140"/>
          </a:xfrm>
          <a:prstGeom prst="roundRect">
            <a:avLst/>
          </a:prstGeom>
          <a:noFill/>
          <a:ln w="12700" cmpd="sng">
            <a:solidFill>
              <a:schemeClr val="accent6">
                <a:lumMod val="20000"/>
                <a:lumOff val="80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文本框 120"/>
          <p:cNvSpPr txBox="1"/>
          <p:nvPr/>
        </p:nvSpPr>
        <p:spPr>
          <a:xfrm>
            <a:off x="2206625" y="2376805"/>
            <a:ext cx="1851660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Ventral Pathway</a:t>
            </a:r>
          </a:p>
        </p:txBody>
      </p:sp>
      <p:sp>
        <p:nvSpPr>
          <p:cNvPr id="161" name="文本框 160"/>
          <p:cNvSpPr txBox="1"/>
          <p:nvPr/>
        </p:nvSpPr>
        <p:spPr>
          <a:xfrm>
            <a:off x="5534660" y="1974215"/>
            <a:ext cx="1851660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Decision Network</a:t>
            </a:r>
          </a:p>
        </p:txBody>
      </p:sp>
      <p:sp>
        <p:nvSpPr>
          <p:cNvPr id="199" name="文本框 198"/>
          <p:cNvSpPr txBox="1"/>
          <p:nvPr/>
        </p:nvSpPr>
        <p:spPr>
          <a:xfrm>
            <a:off x="2206625" y="3624580"/>
            <a:ext cx="1851660" cy="235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Dorsal Pathway</a:t>
            </a:r>
          </a:p>
        </p:txBody>
      </p:sp>
      <p:sp>
        <p:nvSpPr>
          <p:cNvPr id="201" name="矩形 200"/>
          <p:cNvSpPr/>
          <p:nvPr/>
        </p:nvSpPr>
        <p:spPr>
          <a:xfrm>
            <a:off x="8334375" y="2564765"/>
            <a:ext cx="76200" cy="9791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3" name="文本框 202"/>
          <p:cNvSpPr txBox="1"/>
          <p:nvPr/>
        </p:nvSpPr>
        <p:spPr>
          <a:xfrm>
            <a:off x="7988300" y="1974215"/>
            <a:ext cx="10528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</a:rPr>
              <a:t>Assessment</a:t>
            </a:r>
          </a:p>
        </p:txBody>
      </p:sp>
      <p:cxnSp>
        <p:nvCxnSpPr>
          <p:cNvPr id="66" name="直接箭头连接符 65"/>
          <p:cNvCxnSpPr/>
          <p:nvPr/>
        </p:nvCxnSpPr>
        <p:spPr>
          <a:xfrm flipV="1">
            <a:off x="6276340" y="3121025"/>
            <a:ext cx="195580" cy="635"/>
          </a:xfrm>
          <a:prstGeom prst="straightConnector1">
            <a:avLst/>
          </a:prstGeom>
          <a:ln w="12700" cmpd="sng">
            <a:solidFill>
              <a:schemeClr val="bg1">
                <a:lumMod val="85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5518150" y="2432685"/>
            <a:ext cx="2557780" cy="1377315"/>
          </a:xfrm>
          <a:prstGeom prst="roundRect">
            <a:avLst/>
          </a:prstGeom>
          <a:noFill/>
          <a:ln w="12700" cmpd="sng">
            <a:solidFill>
              <a:schemeClr val="bg1">
                <a:lumMod val="85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471920" y="2432685"/>
            <a:ext cx="669925" cy="334645"/>
          </a:xfrm>
          <a:prstGeom prst="ellipse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534660" y="2912110"/>
            <a:ext cx="741680" cy="396240"/>
          </a:xfrm>
          <a:prstGeom prst="ellipse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468745" y="2937510"/>
            <a:ext cx="704850" cy="345440"/>
          </a:xfrm>
          <a:prstGeom prst="ellipse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468745" y="3467735"/>
            <a:ext cx="665480" cy="342265"/>
          </a:xfrm>
          <a:prstGeom prst="ellipse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374255" y="2952750"/>
            <a:ext cx="682625" cy="329565"/>
          </a:xfrm>
          <a:prstGeom prst="ellipse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5638165" y="2963545"/>
            <a:ext cx="639445" cy="3968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CPC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583680" y="2472690"/>
            <a:ext cx="671195" cy="4254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DPC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574790" y="2971800"/>
            <a:ext cx="671195" cy="4254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MPC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561455" y="3496310"/>
            <a:ext cx="671195" cy="4254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VPC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454265" y="2976245"/>
            <a:ext cx="671195" cy="4254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OFC</a:t>
            </a:r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6822440" y="2757805"/>
            <a:ext cx="1905" cy="194945"/>
          </a:xfrm>
          <a:prstGeom prst="straightConnector1">
            <a:avLst/>
          </a:prstGeom>
          <a:ln w="12700" cmpd="sng">
            <a:solidFill>
              <a:schemeClr val="bg1">
                <a:lumMod val="85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 flipV="1">
            <a:off x="6819900" y="3282950"/>
            <a:ext cx="2540" cy="179705"/>
          </a:xfrm>
          <a:prstGeom prst="straightConnector1">
            <a:avLst/>
          </a:prstGeom>
          <a:ln w="12700" cmpd="sng">
            <a:solidFill>
              <a:schemeClr val="bg1">
                <a:lumMod val="85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7178675" y="3120390"/>
            <a:ext cx="195580" cy="635"/>
          </a:xfrm>
          <a:prstGeom prst="straightConnector1">
            <a:avLst/>
          </a:prstGeom>
          <a:ln w="12700" cmpd="sng">
            <a:solidFill>
              <a:schemeClr val="bg1">
                <a:lumMod val="85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9" name="圆角矩形 68"/>
          <p:cNvSpPr/>
          <p:nvPr/>
        </p:nvSpPr>
        <p:spPr>
          <a:xfrm>
            <a:off x="2257425" y="2405380"/>
            <a:ext cx="2058035" cy="688975"/>
          </a:xfrm>
          <a:prstGeom prst="roundRect">
            <a:avLst/>
          </a:prstGeom>
          <a:solidFill>
            <a:schemeClr val="bg1">
              <a:lumMod val="95000"/>
              <a:alpha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>
            <a:off x="2257425" y="3189605"/>
            <a:ext cx="2070735" cy="711200"/>
          </a:xfrm>
          <a:prstGeom prst="roundRect">
            <a:avLst/>
          </a:prstGeom>
          <a:solidFill>
            <a:schemeClr val="bg1">
              <a:lumMod val="95000"/>
              <a:alpha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2821940" y="2656840"/>
            <a:ext cx="391160" cy="3321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3338830" y="2656840"/>
            <a:ext cx="391160" cy="334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3846830" y="2649220"/>
            <a:ext cx="391160" cy="3397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文本框 95"/>
          <p:cNvSpPr txBox="1"/>
          <p:nvPr/>
        </p:nvSpPr>
        <p:spPr>
          <a:xfrm>
            <a:off x="2825115" y="2688590"/>
            <a:ext cx="513715" cy="3505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V2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3838575" y="2682875"/>
            <a:ext cx="534670" cy="3505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IT</a:t>
            </a:r>
          </a:p>
        </p:txBody>
      </p:sp>
      <p:sp>
        <p:nvSpPr>
          <p:cNvPr id="105" name="矩形 104"/>
          <p:cNvSpPr/>
          <p:nvPr/>
        </p:nvSpPr>
        <p:spPr>
          <a:xfrm>
            <a:off x="3009900" y="3292475"/>
            <a:ext cx="391160" cy="332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文本框 105"/>
          <p:cNvSpPr txBox="1"/>
          <p:nvPr/>
        </p:nvSpPr>
        <p:spPr>
          <a:xfrm>
            <a:off x="2969260" y="3305810"/>
            <a:ext cx="702310" cy="3505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MT</a:t>
            </a:r>
          </a:p>
        </p:txBody>
      </p:sp>
      <p:sp>
        <p:nvSpPr>
          <p:cNvPr id="107" name="矩形 106"/>
          <p:cNvSpPr/>
          <p:nvPr/>
        </p:nvSpPr>
        <p:spPr>
          <a:xfrm>
            <a:off x="3671570" y="3289300"/>
            <a:ext cx="473710" cy="332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文本框 108"/>
          <p:cNvSpPr txBox="1"/>
          <p:nvPr/>
        </p:nvSpPr>
        <p:spPr>
          <a:xfrm>
            <a:off x="3626485" y="3305810"/>
            <a:ext cx="720725" cy="3505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MST</a:t>
            </a:r>
          </a:p>
        </p:txBody>
      </p:sp>
      <p:cxnSp>
        <p:nvCxnSpPr>
          <p:cNvPr id="45" name="直接连接符 44"/>
          <p:cNvCxnSpPr/>
          <p:nvPr/>
        </p:nvCxnSpPr>
        <p:spPr>
          <a:xfrm>
            <a:off x="3214370" y="2823210"/>
            <a:ext cx="124460" cy="127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3729990" y="2821940"/>
            <a:ext cx="124460" cy="127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3412490" y="3445510"/>
            <a:ext cx="259080" cy="31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V="1">
            <a:off x="2496185" y="2821940"/>
            <a:ext cx="317500" cy="190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2335530" y="3292475"/>
            <a:ext cx="391160" cy="3321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连接符 50"/>
          <p:cNvCxnSpPr/>
          <p:nvPr/>
        </p:nvCxnSpPr>
        <p:spPr>
          <a:xfrm>
            <a:off x="2750820" y="3440430"/>
            <a:ext cx="259080" cy="31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3313430" y="2685415"/>
            <a:ext cx="513715" cy="3505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V4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2338070" y="3311525"/>
            <a:ext cx="374650" cy="3263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V1</a:t>
            </a:r>
          </a:p>
        </p:txBody>
      </p:sp>
      <p:sp>
        <p:nvSpPr>
          <p:cNvPr id="63" name="右箭头 62"/>
          <p:cNvSpPr/>
          <p:nvPr>
            <p:custDataLst>
              <p:tags r:id="rId8"/>
            </p:custDataLst>
          </p:nvPr>
        </p:nvSpPr>
        <p:spPr>
          <a:xfrm>
            <a:off x="8129905" y="3019425"/>
            <a:ext cx="135890" cy="75565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>
            <a:off x="4829175" y="2656840"/>
            <a:ext cx="76200" cy="97536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右箭头 189"/>
          <p:cNvSpPr/>
          <p:nvPr/>
        </p:nvSpPr>
        <p:spPr>
          <a:xfrm>
            <a:off x="4315460" y="3375025"/>
            <a:ext cx="466725" cy="75565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右箭头 191"/>
          <p:cNvSpPr/>
          <p:nvPr/>
        </p:nvSpPr>
        <p:spPr>
          <a:xfrm>
            <a:off x="4315460" y="2795905"/>
            <a:ext cx="466725" cy="75565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右箭头 196"/>
          <p:cNvSpPr/>
          <p:nvPr/>
        </p:nvSpPr>
        <p:spPr>
          <a:xfrm>
            <a:off x="4940935" y="3088005"/>
            <a:ext cx="264160" cy="82550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/>
          <p:cNvCxnSpPr/>
          <p:nvPr/>
        </p:nvCxnSpPr>
        <p:spPr>
          <a:xfrm>
            <a:off x="2501900" y="2821305"/>
            <a:ext cx="0" cy="46799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2" name="右箭头 21"/>
          <p:cNvSpPr/>
          <p:nvPr>
            <p:custDataLst>
              <p:tags r:id="rId9"/>
            </p:custDataLst>
          </p:nvPr>
        </p:nvSpPr>
        <p:spPr>
          <a:xfrm>
            <a:off x="9513570" y="3328670"/>
            <a:ext cx="135890" cy="75565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>
            <p:custDataLst>
              <p:tags r:id="rId10"/>
            </p:custDataLst>
          </p:nvPr>
        </p:nvSpPr>
        <p:spPr>
          <a:xfrm>
            <a:off x="9504045" y="2815590"/>
            <a:ext cx="135890" cy="75565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圆角矩形 61"/>
          <p:cNvSpPr/>
          <p:nvPr>
            <p:custDataLst>
              <p:tags r:id="rId11"/>
            </p:custDataLst>
          </p:nvPr>
        </p:nvSpPr>
        <p:spPr>
          <a:xfrm>
            <a:off x="8667115" y="2628265"/>
            <a:ext cx="791845" cy="37084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Action</a:t>
            </a:r>
          </a:p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Head</a:t>
            </a:r>
            <a:endParaRPr lang="zh-CN" alt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" name="圆角矩形 23"/>
          <p:cNvSpPr/>
          <p:nvPr>
            <p:custDataLst>
              <p:tags r:id="rId12"/>
            </p:custDataLst>
          </p:nvPr>
        </p:nvSpPr>
        <p:spPr>
          <a:xfrm>
            <a:off x="8667115" y="3189605"/>
            <a:ext cx="792480" cy="3708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Speed</a:t>
            </a:r>
          </a:p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Head</a:t>
            </a:r>
          </a:p>
        </p:txBody>
      </p:sp>
      <p:cxnSp>
        <p:nvCxnSpPr>
          <p:cNvPr id="25" name="直接连接符 24"/>
          <p:cNvCxnSpPr/>
          <p:nvPr/>
        </p:nvCxnSpPr>
        <p:spPr>
          <a:xfrm>
            <a:off x="2249170" y="3663315"/>
            <a:ext cx="2073275" cy="31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2254885" y="2625090"/>
            <a:ext cx="2073275" cy="31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2IzMmE0ZjYzMTJhMTJkZGUyZWQxNGQ0YzBhN2IzOWYifQ=="/>
  <p:tag name="KSO_DOCER_TEMPLATE_OPEN_ONCE_MARK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>
              <a:lumMod val="65000"/>
              <a:lumOff val="35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rtlCol="0">
        <a:noAutofit/>
      </a:bodyPr>
      <a:lstStyle>
        <a:defPPr>
          <a:defRPr lang="zh-CN" altLang="en-US" sz="9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177</Words>
  <Application>Microsoft Office PowerPoint</Application>
  <PresentationFormat>宽屏</PresentationFormat>
  <Paragraphs>94</Paragraphs>
  <Slides>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宋体</vt:lpstr>
      <vt:lpstr>微软雅黑</vt:lpstr>
      <vt:lpstr>Arial</vt:lpstr>
      <vt:lpstr>Calibri</vt:lpstr>
      <vt:lpstr>Times New Roman</vt:lpstr>
      <vt:lpstr>Wingdings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Windows User</cp:lastModifiedBy>
  <cp:revision>428</cp:revision>
  <dcterms:created xsi:type="dcterms:W3CDTF">2019-06-19T02:08:00Z</dcterms:created>
  <dcterms:modified xsi:type="dcterms:W3CDTF">2024-11-05T08:25:10Z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2052-11.1.0.11372</vt:lpwstr>
  </property>
  <property fmtid="{D5CDD505-2E9C-101B-9397-08002B2CF9AE}" pid="3" name="ICV">
    <vt:lpwstr>DFC93CC043034BEBB673E15CA407FB59_11</vt:lpwstr>
  </property>
</Properties>
</file>