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82" r:id="rId3"/>
    <p:sldId id="272" r:id="rId5"/>
    <p:sldId id="273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44"/>
    <a:srgbClr val="FF3300"/>
    <a:srgbClr val="FF0066"/>
    <a:srgbClr val="0071C1"/>
    <a:srgbClr val="0070C0"/>
    <a:srgbClr val="FF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83" autoAdjust="0"/>
    <p:restoredTop sz="89860" autoAdjust="0"/>
  </p:normalViewPr>
  <p:slideViewPr>
    <p:cSldViewPr snapToGrid="0">
      <p:cViewPr varScale="1">
        <p:scale>
          <a:sx n="103" d="100"/>
          <a:sy n="103" d="100"/>
        </p:scale>
        <p:origin x="136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508B0-A1BA-4F96-B79D-1BEA783301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8F347-F7F3-4AF8-8820-434BC3271F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大模型方案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仿真方案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仿真方案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8F347-F7F3-4AF8-8820-434BC3271F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045098" y="1732470"/>
            <a:ext cx="1533236" cy="71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不同参数的</a:t>
            </a:r>
            <a:r>
              <a:rPr lang="en-US" smtClean="0">
                <a:solidFill>
                  <a:schemeClr val="tx1"/>
                </a:solidFill>
              </a:rPr>
              <a:t>Python </a:t>
            </a:r>
            <a:r>
              <a:rPr lang="zh-CN" altLang="en-US" smtClean="0">
                <a:solidFill>
                  <a:schemeClr val="tx1"/>
                </a:solidFill>
              </a:rPr>
              <a:t>脚本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43968" y="2818997"/>
            <a:ext cx="1765977" cy="71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Scenic </a:t>
            </a:r>
            <a:endParaRPr lang="en-US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场景描述</a:t>
            </a:r>
            <a:endParaRPr lang="zh-CN" altLang="en-US" smtClean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478507" y="2869697"/>
            <a:ext cx="1494874" cy="71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虚幻引擎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和</a:t>
            </a:r>
            <a:r>
              <a:rPr lang="en-US" altLang="zh-CN" smtClean="0">
                <a:solidFill>
                  <a:schemeClr val="tx1"/>
                </a:solidFill>
              </a:rPr>
              <a:t>Carla</a:t>
            </a:r>
            <a:r>
              <a:rPr lang="zh-CN" altLang="en-US" smtClean="0">
                <a:solidFill>
                  <a:schemeClr val="tx1"/>
                </a:solidFill>
              </a:rPr>
              <a:t>场景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2" idx="3"/>
          </p:cNvCxnSpPr>
          <p:nvPr/>
        </p:nvCxnSpPr>
        <p:spPr>
          <a:xfrm>
            <a:off x="7578725" y="2087880"/>
            <a:ext cx="979805" cy="74231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2" idx="3"/>
          </p:cNvCxnSpPr>
          <p:nvPr/>
        </p:nvCxnSpPr>
        <p:spPr>
          <a:xfrm>
            <a:off x="7709945" y="3174597"/>
            <a:ext cx="730680" cy="13732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1037389" y="3025242"/>
            <a:ext cx="95410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浏览器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/>
          <p:cNvCxnSpPr>
            <a:stCxn id="33" idx="3"/>
            <a:endCxn id="39" idx="1"/>
          </p:cNvCxnSpPr>
          <p:nvPr/>
        </p:nvCxnSpPr>
        <p:spPr>
          <a:xfrm>
            <a:off x="9973381" y="3225297"/>
            <a:ext cx="10642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067438" y="2846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像素流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563910" y="2815568"/>
            <a:ext cx="1184988" cy="71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飞桨</a:t>
            </a:r>
            <a:endParaRPr lang="zh-CN" altLang="en-US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语音识别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3319204" y="2829319"/>
            <a:ext cx="1511559" cy="71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Wizard Coder </a:t>
            </a:r>
            <a:r>
              <a:rPr lang="zh-CN" altLang="en-US" smtClean="0">
                <a:solidFill>
                  <a:schemeClr val="tx1"/>
                </a:solidFill>
              </a:rPr>
              <a:t>大模型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stCxn id="72" idx="3"/>
            <a:endCxn id="47" idx="1"/>
          </p:cNvCxnSpPr>
          <p:nvPr/>
        </p:nvCxnSpPr>
        <p:spPr>
          <a:xfrm flipV="1">
            <a:off x="1057015" y="3170930"/>
            <a:ext cx="506730" cy="825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7" idx="3"/>
          </p:cNvCxnSpPr>
          <p:nvPr/>
        </p:nvCxnSpPr>
        <p:spPr>
          <a:xfrm flipV="1">
            <a:off x="2748898" y="3164303"/>
            <a:ext cx="551645" cy="686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706977" y="2794971"/>
            <a:ext cx="654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文字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>
            <a:stCxn id="48" idx="3"/>
            <a:endCxn id="2" idx="1"/>
          </p:cNvCxnSpPr>
          <p:nvPr/>
        </p:nvCxnSpPr>
        <p:spPr>
          <a:xfrm flipV="1">
            <a:off x="4830445" y="2087880"/>
            <a:ext cx="1214755" cy="109728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8" idx="3"/>
            <a:endCxn id="32" idx="1"/>
          </p:cNvCxnSpPr>
          <p:nvPr/>
        </p:nvCxnSpPr>
        <p:spPr>
          <a:xfrm flipV="1">
            <a:off x="4830445" y="3174365"/>
            <a:ext cx="1113790" cy="1079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359388" y="2979130"/>
            <a:ext cx="69762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语音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标题 1"/>
          <p:cNvSpPr txBox="1"/>
          <p:nvPr/>
        </p:nvSpPr>
        <p:spPr bwMode="auto">
          <a:xfrm>
            <a:off x="4735379" y="629365"/>
            <a:ext cx="4153126" cy="5664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00000"/>
              </a:buClr>
              <a:buSzPct val="85000"/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84391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交通大模型技术路线</a:t>
            </a:r>
            <a:endParaRPr kumimoji="0" lang="zh-CN" altLang="en-US" sz="32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46788" y="325595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语音合成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矩形 244"/>
          <p:cNvSpPr/>
          <p:nvPr/>
        </p:nvSpPr>
        <p:spPr>
          <a:xfrm>
            <a:off x="5915898" y="1200725"/>
            <a:ext cx="2092032" cy="4151809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8342853" y="1200725"/>
            <a:ext cx="3821439" cy="4151809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166892" y="1200725"/>
            <a:ext cx="3495001" cy="4119418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318331" y="3186542"/>
            <a:ext cx="1533236" cy="71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RoadRunner </a:t>
            </a:r>
            <a:r>
              <a:rPr lang="zh-CN" altLang="en-US" smtClean="0">
                <a:solidFill>
                  <a:schemeClr val="tx1"/>
                </a:solidFill>
              </a:rPr>
              <a:t>场景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1643" y="1856506"/>
            <a:ext cx="1450109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导出到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zh-CN" altLang="en-US" smtClean="0">
                <a:solidFill>
                  <a:schemeClr val="bg1"/>
                </a:solidFill>
              </a:rPr>
              <a:t>虚幻引擎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en-US" altLang="zh-CN" smtClean="0">
                <a:solidFill>
                  <a:schemeClr val="bg1"/>
                </a:solidFill>
              </a:rPr>
              <a:t>(.FBX, .XML)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cxnSp>
        <p:nvCxnSpPr>
          <p:cNvPr id="5" name="肘形连接符 4"/>
          <p:cNvCxnSpPr>
            <a:stCxn id="2" idx="0"/>
            <a:endCxn id="3" idx="1"/>
          </p:cNvCxnSpPr>
          <p:nvPr/>
        </p:nvCxnSpPr>
        <p:spPr>
          <a:xfrm rot="5400000" flipH="1" flipV="1">
            <a:off x="3096497" y="2311396"/>
            <a:ext cx="863599" cy="886694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3971643" y="4184070"/>
            <a:ext cx="1450109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导出到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en-US" altLang="zh-CN" smtClean="0">
                <a:solidFill>
                  <a:schemeClr val="bg1"/>
                </a:solidFill>
              </a:rPr>
              <a:t>OpenDRIVE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en-US" altLang="zh-CN" smtClean="0">
                <a:solidFill>
                  <a:schemeClr val="bg1"/>
                </a:solidFill>
              </a:rPr>
              <a:t>(.XODR)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cxnSp>
        <p:nvCxnSpPr>
          <p:cNvPr id="7" name="肘形连接符 6"/>
          <p:cNvCxnSpPr>
            <a:stCxn id="2" idx="2"/>
            <a:endCxn id="219" idx="1"/>
          </p:cNvCxnSpPr>
          <p:nvPr/>
        </p:nvCxnSpPr>
        <p:spPr>
          <a:xfrm rot="16200000" flipH="1">
            <a:off x="3151914" y="3830777"/>
            <a:ext cx="752765" cy="886694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6072914" y="1856506"/>
            <a:ext cx="1805709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导入和配置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en-US" altLang="zh-CN" smtClean="0">
                <a:solidFill>
                  <a:schemeClr val="bg1"/>
                </a:solidFill>
              </a:rPr>
              <a:t>UE4.26</a:t>
            </a:r>
            <a:r>
              <a:rPr lang="zh-CN" altLang="en-US" smtClean="0">
                <a:solidFill>
                  <a:schemeClr val="bg1"/>
                </a:solidFill>
              </a:rPr>
              <a:t>场景工程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6072914" y="4184070"/>
            <a:ext cx="1805709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导入到</a:t>
            </a:r>
            <a:r>
              <a:rPr lang="en-US" altLang="zh-CN" smtClean="0">
                <a:solidFill>
                  <a:schemeClr val="bg1"/>
                </a:solidFill>
              </a:rPr>
              <a:t>Driving Scenario</a:t>
            </a:r>
            <a:r>
              <a:rPr lang="zh-CN" altLang="en-US" smtClean="0">
                <a:solidFill>
                  <a:schemeClr val="bg1"/>
                </a:solidFill>
              </a:rPr>
              <a:t>和 </a:t>
            </a:r>
            <a:r>
              <a:rPr lang="en-US" altLang="zh-CN" smtClean="0">
                <a:solidFill>
                  <a:schemeClr val="bg1"/>
                </a:solidFill>
              </a:rPr>
              <a:t>Carla</a:t>
            </a:r>
            <a:r>
              <a:rPr lang="zh-CN" altLang="en-US" smtClean="0">
                <a:solidFill>
                  <a:schemeClr val="bg1"/>
                </a:solidFill>
              </a:rPr>
              <a:t>协同仿真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cxnSp>
        <p:nvCxnSpPr>
          <p:cNvPr id="12" name="直接箭头连接符 11"/>
          <p:cNvCxnSpPr>
            <a:stCxn id="3" idx="3"/>
            <a:endCxn id="222" idx="1"/>
          </p:cNvCxnSpPr>
          <p:nvPr/>
        </p:nvCxnSpPr>
        <p:spPr>
          <a:xfrm>
            <a:off x="5421752" y="2322943"/>
            <a:ext cx="6511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219" idx="3"/>
            <a:endCxn id="232" idx="1"/>
          </p:cNvCxnSpPr>
          <p:nvPr/>
        </p:nvCxnSpPr>
        <p:spPr>
          <a:xfrm>
            <a:off x="5421752" y="4650507"/>
            <a:ext cx="65116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/>
          <p:cNvSpPr/>
          <p:nvPr/>
        </p:nvSpPr>
        <p:spPr>
          <a:xfrm>
            <a:off x="8483605" y="1856506"/>
            <a:ext cx="1417779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连接到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zh-CN" altLang="en-US" smtClean="0">
                <a:solidFill>
                  <a:schemeClr val="bg1"/>
                </a:solidFill>
              </a:rPr>
              <a:t>场景工程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8483604" y="4184069"/>
            <a:ext cx="1417779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添加车辆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243" name="圆角矩形 242"/>
          <p:cNvSpPr/>
          <p:nvPr/>
        </p:nvSpPr>
        <p:spPr>
          <a:xfrm>
            <a:off x="10049166" y="3011053"/>
            <a:ext cx="2013528" cy="1052945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1"/>
                </a:solidFill>
              </a:rPr>
              <a:t>Python 3.7 &amp; Simulink R2022b </a:t>
            </a:r>
            <a:endParaRPr lang="en-US" altLang="zh-CN" smtClean="0">
              <a:solidFill>
                <a:schemeClr val="tx1"/>
              </a:solidFill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</a:rPr>
              <a:t>控制模型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7905750" y="2374900"/>
            <a:ext cx="565155" cy="254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7878623" y="4676775"/>
            <a:ext cx="592282" cy="317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234" idx="3"/>
            <a:endCxn id="243" idx="0"/>
          </p:cNvCxnSpPr>
          <p:nvPr/>
        </p:nvCxnSpPr>
        <p:spPr>
          <a:xfrm>
            <a:off x="9901384" y="2322943"/>
            <a:ext cx="1154546" cy="688110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40" idx="3"/>
            <a:endCxn id="243" idx="2"/>
          </p:cNvCxnSpPr>
          <p:nvPr/>
        </p:nvCxnSpPr>
        <p:spPr>
          <a:xfrm flipV="1">
            <a:off x="9901383" y="4063998"/>
            <a:ext cx="1154547" cy="586508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997211" y="13190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场景编辑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文本框 245"/>
          <p:cNvSpPr txBox="1"/>
          <p:nvPr/>
        </p:nvSpPr>
        <p:spPr>
          <a:xfrm>
            <a:off x="6250822" y="1293240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虚幻引擎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文本框 254"/>
          <p:cNvSpPr txBox="1"/>
          <p:nvPr/>
        </p:nvSpPr>
        <p:spPr>
          <a:xfrm>
            <a:off x="9174021" y="13190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程序控制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422457" y="418406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路网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60110" y="216945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智驾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仿真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421" y="1200725"/>
            <a:ext cx="1905855" cy="4151809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2741" y="1856506"/>
            <a:ext cx="1734768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bg1"/>
                </a:solidFill>
              </a:rPr>
              <a:t>OpenStreetMap</a:t>
            </a:r>
            <a:r>
              <a:rPr lang="zh-CN" altLang="en-US" smtClean="0">
                <a:solidFill>
                  <a:schemeClr val="bg1"/>
                </a:solidFill>
              </a:rPr>
              <a:t>路网数据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42741" y="4147120"/>
            <a:ext cx="1734768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</a:rPr>
              <a:t>百度地图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zh-CN" altLang="en-US" smtClean="0">
                <a:solidFill>
                  <a:schemeClr val="bg1"/>
                </a:solidFill>
              </a:rPr>
              <a:t>路网数据</a:t>
            </a:r>
            <a:endParaRPr lang="en-US" altLang="zh-CN" smtClean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7256" y="129323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场景数据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肘形连接符 5"/>
          <p:cNvCxnSpPr>
            <a:stCxn id="29" idx="3"/>
            <a:endCxn id="2" idx="1"/>
          </p:cNvCxnSpPr>
          <p:nvPr/>
        </p:nvCxnSpPr>
        <p:spPr>
          <a:xfrm>
            <a:off x="1877509" y="2322943"/>
            <a:ext cx="440822" cy="1219199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30" idx="3"/>
            <a:endCxn id="2" idx="1"/>
          </p:cNvCxnSpPr>
          <p:nvPr/>
        </p:nvCxnSpPr>
        <p:spPr>
          <a:xfrm flipV="1">
            <a:off x="1877509" y="3542142"/>
            <a:ext cx="440822" cy="1071415"/>
          </a:xfrm>
          <a:prstGeom prst="bentConnector3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878524" y="96351"/>
            <a:ext cx="1583341" cy="4504757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3627950" y="96351"/>
            <a:ext cx="3263171" cy="450475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558530" y="1444662"/>
            <a:ext cx="2211906" cy="598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文本框 254"/>
          <p:cNvSpPr txBox="1"/>
          <p:nvPr/>
        </p:nvSpPr>
        <p:spPr>
          <a:xfrm>
            <a:off x="3661911" y="358825"/>
            <a:ext cx="3201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速度动作跟随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器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0" y="96351"/>
            <a:ext cx="1791665" cy="4504757"/>
          </a:xfrm>
          <a:prstGeom prst="rect">
            <a:avLst/>
          </a:prstGeom>
          <a:solidFill>
            <a:schemeClr val="accent1">
              <a:lumMod val="75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40751" y="1105080"/>
            <a:ext cx="1417779" cy="314036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err="1" smtClean="0">
                <a:solidFill>
                  <a:schemeClr val="bg1"/>
                </a:solidFill>
              </a:rPr>
              <a:t>RoadRunner</a:t>
            </a:r>
            <a:endParaRPr lang="en-US" altLang="zh-CN" smtClean="0">
              <a:solidFill>
                <a:schemeClr val="bg1"/>
              </a:solidFill>
            </a:endParaRPr>
          </a:p>
          <a:p>
            <a:pPr algn="ctr"/>
            <a:r>
              <a:rPr lang="zh-CN" altLang="en-US" smtClean="0">
                <a:solidFill>
                  <a:schemeClr val="bg1"/>
                </a:solidFill>
              </a:rPr>
              <a:t>动态场景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6042" y="302510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RoadRunner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067687" y="1025553"/>
            <a:ext cx="121058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路径动作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558530" y="2228507"/>
            <a:ext cx="2211906" cy="598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060050" y="1815384"/>
            <a:ext cx="1210588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速度动作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986882" y="2440076"/>
            <a:ext cx="146706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所有行动者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运行状态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1558530" y="3133796"/>
            <a:ext cx="2211906" cy="598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095856" y="3320849"/>
            <a:ext cx="121058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智能车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运行状态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肘形连接符 18"/>
          <p:cNvCxnSpPr>
            <a:endCxn id="49" idx="2"/>
          </p:cNvCxnSpPr>
          <p:nvPr/>
        </p:nvCxnSpPr>
        <p:spPr>
          <a:xfrm flipV="1">
            <a:off x="1558530" y="3320849"/>
            <a:ext cx="2946181" cy="707887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5521012" y="1244658"/>
            <a:ext cx="1047750" cy="190330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折线</a:t>
            </a:r>
            <a:endParaRPr lang="zh-CN" altLang="en-US"/>
          </a:p>
          <a:p>
            <a:pPr algn="ctr"/>
            <a:r>
              <a:rPr lang="zh-CN" altLang="en-US"/>
              <a:t>评估者</a:t>
            </a:r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3821207" y="1091847"/>
            <a:ext cx="1367007" cy="73705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路径动作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zh-CN" altLang="en-US" smtClean="0">
                <a:solidFill>
                  <a:schemeClr val="bg1"/>
                </a:solidFill>
              </a:rPr>
              <a:t>适配器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821207" y="2109422"/>
            <a:ext cx="1367007" cy="121142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</a:rPr>
              <a:t>速度动作</a:t>
            </a:r>
            <a:endParaRPr lang="en-US" altLang="zh-CN">
              <a:solidFill>
                <a:schemeClr val="bg1"/>
              </a:solidFill>
            </a:endParaRPr>
          </a:p>
          <a:p>
            <a:pPr algn="ctr"/>
            <a:r>
              <a:rPr lang="zh-CN" altLang="en-US" smtClean="0">
                <a:solidFill>
                  <a:schemeClr val="bg1"/>
                </a:solidFill>
              </a:rPr>
              <a:t>适配器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7" name="直接箭头连接符 26"/>
          <p:cNvCxnSpPr>
            <a:stCxn id="48" idx="3"/>
          </p:cNvCxnSpPr>
          <p:nvPr/>
        </p:nvCxnSpPr>
        <p:spPr>
          <a:xfrm flipV="1">
            <a:off x="5188214" y="1460374"/>
            <a:ext cx="342323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188214" y="2696676"/>
            <a:ext cx="34232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059038" y="96351"/>
            <a:ext cx="1522898" cy="4592625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2026209" y="339645"/>
            <a:ext cx="143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场景消息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148111" y="578438"/>
            <a:ext cx="1433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场景消息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159047" y="1847952"/>
            <a:ext cx="1210588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智能车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运行状态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/>
          <p:cNvCxnSpPr>
            <a:stCxn id="20" idx="3"/>
            <a:endCxn id="63" idx="1"/>
          </p:cNvCxnSpPr>
          <p:nvPr/>
        </p:nvCxnSpPr>
        <p:spPr>
          <a:xfrm>
            <a:off x="6568762" y="2196310"/>
            <a:ext cx="590285" cy="5585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10" y="4393633"/>
            <a:ext cx="7935340" cy="22256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936" y="1492199"/>
            <a:ext cx="3773488" cy="376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54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WPS 演示</Application>
  <PresentationFormat>宽屏</PresentationFormat>
  <Paragraphs>100</Paragraphs>
  <Slides>3</Slides>
  <Notes>3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微软雅黑</vt:lpstr>
      <vt:lpstr>Calibri</vt:lpstr>
      <vt:lpstr>Arial Unicode MS</vt:lpstr>
      <vt:lpstr>Calibri Light</vt:lpstr>
      <vt:lpstr>等线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liyifan</dc:creator>
  <cp:lastModifiedBy>王海东</cp:lastModifiedBy>
  <cp:revision>1001</cp:revision>
  <dcterms:created xsi:type="dcterms:W3CDTF">2021-02-04T09:54:00Z</dcterms:created>
  <dcterms:modified xsi:type="dcterms:W3CDTF">2025-01-06T13:05:16Z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B783DE74AFB34B8BA2F460A9687D2FDB</vt:lpwstr>
  </property>
</Properties>
</file>