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82" r:id="rId3"/>
    <p:sldId id="272" r:id="rId5"/>
    <p:sldId id="273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 userDrawn="1">
          <p15:clr>
            <a:srgbClr val="A4A3A4"/>
          </p15:clr>
        </p15:guide>
        <p15:guide id="2" pos="38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2144"/>
    <a:srgbClr val="FF3300"/>
    <a:srgbClr val="FF0066"/>
    <a:srgbClr val="0071C1"/>
    <a:srgbClr val="0070C0"/>
    <a:srgbClr val="FF66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83" autoAdjust="0"/>
    <p:restoredTop sz="89860" autoAdjust="0"/>
  </p:normalViewPr>
  <p:slideViewPr>
    <p:cSldViewPr snapToGrid="0">
      <p:cViewPr varScale="1">
        <p:scale>
          <a:sx n="103" d="100"/>
          <a:sy n="103" d="100"/>
        </p:scale>
        <p:origin x="1368" y="102"/>
      </p:cViewPr>
      <p:guideLst>
        <p:guide orient="horz" pos="2166"/>
        <p:guide pos="38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5508B0-A1BA-4F96-B79D-1BEA783301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C8F347-F7F3-4AF8-8820-434BC3271F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大模型方案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8F347-F7F3-4AF8-8820-434BC3271F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仿真方案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8F347-F7F3-4AF8-8820-434BC3271F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仿真方案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8F347-F7F3-4AF8-8820-434BC3271F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045098" y="1766760"/>
            <a:ext cx="1533236" cy="7112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交通</a:t>
            </a:r>
            <a:r>
              <a:rPr lang="zh-CN" altLang="en-US" smtClean="0">
                <a:solidFill>
                  <a:schemeClr val="tx1"/>
                </a:solidFill>
              </a:rPr>
              <a:t>信号灯配时</a:t>
            </a:r>
            <a:endParaRPr lang="zh-CN" altLang="en-US" smtClean="0">
              <a:solidFill>
                <a:schemeClr val="tx1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5943968" y="2818997"/>
            <a:ext cx="1765977" cy="7112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Scenic </a:t>
            </a:r>
            <a:endParaRPr lang="en-US" smtClean="0">
              <a:solidFill>
                <a:schemeClr val="tx1"/>
              </a:solidFill>
            </a:endParaRPr>
          </a:p>
          <a:p>
            <a:pPr algn="ctr"/>
            <a:r>
              <a:rPr lang="zh-CN" altLang="en-US" smtClean="0">
                <a:solidFill>
                  <a:schemeClr val="tx1"/>
                </a:solidFill>
              </a:rPr>
              <a:t>场景描述</a:t>
            </a:r>
            <a:endParaRPr lang="zh-CN" altLang="en-US" smtClean="0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8478507" y="2869697"/>
            <a:ext cx="1494874" cy="7112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虚幻引擎</a:t>
            </a:r>
            <a:r>
              <a:rPr lang="zh-CN" altLang="en-US" smtClean="0">
                <a:solidFill>
                  <a:schemeClr val="tx1"/>
                </a:solidFill>
              </a:rPr>
              <a:t>和</a:t>
            </a:r>
            <a:r>
              <a:rPr lang="en-US" altLang="zh-CN" smtClean="0">
                <a:solidFill>
                  <a:schemeClr val="tx1"/>
                </a:solidFill>
              </a:rPr>
              <a:t>Carla</a:t>
            </a:r>
            <a:r>
              <a:rPr lang="zh-CN" altLang="en-US" smtClean="0">
                <a:solidFill>
                  <a:schemeClr val="tx1"/>
                </a:solidFill>
              </a:rPr>
              <a:t>场景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2" idx="3"/>
          </p:cNvCxnSpPr>
          <p:nvPr/>
        </p:nvCxnSpPr>
        <p:spPr>
          <a:xfrm>
            <a:off x="7578725" y="2122170"/>
            <a:ext cx="979805" cy="742315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32" idx="3"/>
          </p:cNvCxnSpPr>
          <p:nvPr/>
        </p:nvCxnSpPr>
        <p:spPr>
          <a:xfrm>
            <a:off x="7709945" y="3174597"/>
            <a:ext cx="730680" cy="13732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11037389" y="3025242"/>
            <a:ext cx="954108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浏览器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接箭头连接符 16"/>
          <p:cNvCxnSpPr>
            <a:stCxn id="33" idx="3"/>
            <a:endCxn id="39" idx="1"/>
          </p:cNvCxnSpPr>
          <p:nvPr/>
        </p:nvCxnSpPr>
        <p:spPr>
          <a:xfrm>
            <a:off x="9973381" y="3225297"/>
            <a:ext cx="106426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10067438" y="284638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像素流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1563910" y="2815568"/>
            <a:ext cx="1184988" cy="7112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飞桨</a:t>
            </a:r>
            <a:endParaRPr lang="zh-CN" altLang="en-US" smtClean="0">
              <a:solidFill>
                <a:schemeClr val="tx1"/>
              </a:solidFill>
            </a:endParaRPr>
          </a:p>
          <a:p>
            <a:pPr algn="ctr"/>
            <a:r>
              <a:rPr lang="zh-CN" altLang="en-US" smtClean="0">
                <a:solidFill>
                  <a:schemeClr val="tx1"/>
                </a:solidFill>
              </a:rPr>
              <a:t>语音识别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3319204" y="2829319"/>
            <a:ext cx="1511559" cy="7112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大模型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6" name="直接箭头连接符 35"/>
          <p:cNvCxnSpPr>
            <a:stCxn id="72" idx="3"/>
            <a:endCxn id="47" idx="1"/>
          </p:cNvCxnSpPr>
          <p:nvPr/>
        </p:nvCxnSpPr>
        <p:spPr>
          <a:xfrm flipV="1">
            <a:off x="1057015" y="3170930"/>
            <a:ext cx="506730" cy="8255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47" idx="3"/>
          </p:cNvCxnSpPr>
          <p:nvPr/>
        </p:nvCxnSpPr>
        <p:spPr>
          <a:xfrm flipV="1">
            <a:off x="2748898" y="3164303"/>
            <a:ext cx="551645" cy="6865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2706977" y="2794971"/>
            <a:ext cx="654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文字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直接箭头连接符 45"/>
          <p:cNvCxnSpPr>
            <a:stCxn id="48" idx="3"/>
            <a:endCxn id="2" idx="1"/>
          </p:cNvCxnSpPr>
          <p:nvPr/>
        </p:nvCxnSpPr>
        <p:spPr>
          <a:xfrm flipV="1">
            <a:off x="4830445" y="2122170"/>
            <a:ext cx="1214755" cy="106299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48" idx="3"/>
            <a:endCxn id="32" idx="1"/>
          </p:cNvCxnSpPr>
          <p:nvPr/>
        </p:nvCxnSpPr>
        <p:spPr>
          <a:xfrm flipV="1">
            <a:off x="4830445" y="3174365"/>
            <a:ext cx="1113790" cy="10795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359388" y="2979130"/>
            <a:ext cx="697627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语音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标题 1"/>
          <p:cNvSpPr txBox="1"/>
          <p:nvPr/>
        </p:nvSpPr>
        <p:spPr bwMode="auto">
          <a:xfrm>
            <a:off x="4735379" y="629365"/>
            <a:ext cx="4153126" cy="5664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spcBef>
                <a:spcPct val="20000"/>
              </a:spcBef>
              <a:buClr>
                <a:srgbClr val="C00000"/>
              </a:buClr>
              <a:buSzPct val="8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SzPct val="85000"/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84391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交通大模型技术路线</a:t>
            </a:r>
            <a:endParaRPr kumimoji="0" lang="zh-CN" altLang="en-US" sz="32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946788" y="3255956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语音合成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6045098" y="3873055"/>
            <a:ext cx="1533236" cy="7112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mtClean="0">
                <a:solidFill>
                  <a:schemeClr val="tx1"/>
                </a:solidFill>
              </a:rPr>
              <a:t>不同参数的</a:t>
            </a:r>
            <a:r>
              <a:rPr lang="en-US" smtClean="0">
                <a:solidFill>
                  <a:schemeClr val="tx1"/>
                </a:solidFill>
              </a:rPr>
              <a:t>Python </a:t>
            </a:r>
            <a:r>
              <a:rPr lang="zh-CN" altLang="en-US" smtClean="0">
                <a:solidFill>
                  <a:schemeClr val="tx1"/>
                </a:solidFill>
              </a:rPr>
              <a:t>脚本</a:t>
            </a:r>
            <a:endParaRPr lang="zh-CN" altLang="en-US" smtClean="0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endCxn id="3" idx="1"/>
          </p:cNvCxnSpPr>
          <p:nvPr/>
        </p:nvCxnSpPr>
        <p:spPr>
          <a:xfrm>
            <a:off x="4845050" y="3182620"/>
            <a:ext cx="1200150" cy="1045845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1">
            <a:off x="7578725" y="3547745"/>
            <a:ext cx="904875" cy="68072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右中括号 8"/>
          <p:cNvSpPr/>
          <p:nvPr/>
        </p:nvSpPr>
        <p:spPr>
          <a:xfrm rot="16200000">
            <a:off x="3901440" y="2282825"/>
            <a:ext cx="448310" cy="645160"/>
          </a:xfrm>
          <a:prstGeom prst="rightBracket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577103" y="2013261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强化学习</a:t>
            </a:r>
            <a:endParaRPr lang="zh-CN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996703" y="2122481"/>
            <a:ext cx="716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Sumo</a:t>
            </a:r>
            <a:endParaRPr lang="en-US" altLang="zh-C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矩形 244"/>
          <p:cNvSpPr/>
          <p:nvPr/>
        </p:nvSpPr>
        <p:spPr>
          <a:xfrm>
            <a:off x="5915898" y="1200725"/>
            <a:ext cx="2092032" cy="4151809"/>
          </a:xfrm>
          <a:prstGeom prst="rect">
            <a:avLst/>
          </a:prstGeom>
          <a:solidFill>
            <a:schemeClr val="accent1">
              <a:lumMod val="75000"/>
              <a:alpha val="2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9" name="矩形 248"/>
          <p:cNvSpPr/>
          <p:nvPr/>
        </p:nvSpPr>
        <p:spPr>
          <a:xfrm>
            <a:off x="8342853" y="1200725"/>
            <a:ext cx="3821439" cy="4151809"/>
          </a:xfrm>
          <a:prstGeom prst="rect">
            <a:avLst/>
          </a:prstGeom>
          <a:solidFill>
            <a:schemeClr val="accent1">
              <a:lumMod val="75000"/>
              <a:alpha val="2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2166892" y="1200725"/>
            <a:ext cx="3495001" cy="4119418"/>
          </a:xfrm>
          <a:prstGeom prst="rect">
            <a:avLst/>
          </a:prstGeom>
          <a:solidFill>
            <a:schemeClr val="accent1">
              <a:lumMod val="75000"/>
              <a:alpha val="2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2318331" y="3186542"/>
            <a:ext cx="1533236" cy="7112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RoadRunner </a:t>
            </a:r>
            <a:r>
              <a:rPr lang="zh-CN" altLang="en-US" smtClean="0">
                <a:solidFill>
                  <a:schemeClr val="tx1"/>
                </a:solidFill>
              </a:rPr>
              <a:t>场景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71643" y="1856506"/>
            <a:ext cx="1450109" cy="93287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bg1"/>
                </a:solidFill>
              </a:rPr>
              <a:t>导出到</a:t>
            </a:r>
            <a:endParaRPr lang="en-US" altLang="zh-CN" smtClean="0">
              <a:solidFill>
                <a:schemeClr val="bg1"/>
              </a:solidFill>
            </a:endParaRPr>
          </a:p>
          <a:p>
            <a:pPr algn="ctr"/>
            <a:r>
              <a:rPr lang="zh-CN" altLang="en-US" smtClean="0">
                <a:solidFill>
                  <a:schemeClr val="bg1"/>
                </a:solidFill>
              </a:rPr>
              <a:t>虚幻引擎</a:t>
            </a:r>
            <a:endParaRPr lang="en-US" altLang="zh-CN" smtClean="0">
              <a:solidFill>
                <a:schemeClr val="bg1"/>
              </a:solidFill>
            </a:endParaRPr>
          </a:p>
          <a:p>
            <a:pPr algn="ctr"/>
            <a:r>
              <a:rPr lang="en-US" altLang="zh-CN" smtClean="0">
                <a:solidFill>
                  <a:schemeClr val="bg1"/>
                </a:solidFill>
              </a:rPr>
              <a:t>(.FBX, .XML)</a:t>
            </a:r>
            <a:endParaRPr lang="en-US" altLang="zh-CN" smtClean="0">
              <a:solidFill>
                <a:schemeClr val="bg1"/>
              </a:solidFill>
            </a:endParaRPr>
          </a:p>
        </p:txBody>
      </p:sp>
      <p:cxnSp>
        <p:nvCxnSpPr>
          <p:cNvPr id="5" name="肘形连接符 4"/>
          <p:cNvCxnSpPr>
            <a:stCxn id="2" idx="0"/>
            <a:endCxn id="3" idx="1"/>
          </p:cNvCxnSpPr>
          <p:nvPr/>
        </p:nvCxnSpPr>
        <p:spPr>
          <a:xfrm rot="5400000" flipH="1" flipV="1">
            <a:off x="3096497" y="2311396"/>
            <a:ext cx="863599" cy="886694"/>
          </a:xfrm>
          <a:prstGeom prst="bentConnector2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 218"/>
          <p:cNvSpPr/>
          <p:nvPr/>
        </p:nvSpPr>
        <p:spPr>
          <a:xfrm>
            <a:off x="3971643" y="4184070"/>
            <a:ext cx="1450109" cy="93287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bg1"/>
                </a:solidFill>
              </a:rPr>
              <a:t>导出到</a:t>
            </a:r>
            <a:endParaRPr lang="en-US" altLang="zh-CN" smtClean="0">
              <a:solidFill>
                <a:schemeClr val="bg1"/>
              </a:solidFill>
            </a:endParaRPr>
          </a:p>
          <a:p>
            <a:pPr algn="ctr"/>
            <a:r>
              <a:rPr lang="en-US" altLang="zh-CN" smtClean="0">
                <a:solidFill>
                  <a:schemeClr val="bg1"/>
                </a:solidFill>
              </a:rPr>
              <a:t>OpenDRIVE</a:t>
            </a:r>
            <a:endParaRPr lang="en-US" altLang="zh-CN" smtClean="0">
              <a:solidFill>
                <a:schemeClr val="bg1"/>
              </a:solidFill>
            </a:endParaRPr>
          </a:p>
          <a:p>
            <a:pPr algn="ctr"/>
            <a:r>
              <a:rPr lang="en-US" altLang="zh-CN" smtClean="0">
                <a:solidFill>
                  <a:schemeClr val="bg1"/>
                </a:solidFill>
              </a:rPr>
              <a:t>(.XODR)</a:t>
            </a:r>
            <a:endParaRPr lang="en-US" altLang="zh-CN" smtClean="0">
              <a:solidFill>
                <a:schemeClr val="bg1"/>
              </a:solidFill>
            </a:endParaRPr>
          </a:p>
        </p:txBody>
      </p:sp>
      <p:cxnSp>
        <p:nvCxnSpPr>
          <p:cNvPr id="7" name="肘形连接符 6"/>
          <p:cNvCxnSpPr>
            <a:stCxn id="2" idx="2"/>
            <a:endCxn id="219" idx="1"/>
          </p:cNvCxnSpPr>
          <p:nvPr/>
        </p:nvCxnSpPr>
        <p:spPr>
          <a:xfrm rot="16200000" flipH="1">
            <a:off x="3151914" y="3830777"/>
            <a:ext cx="752765" cy="886694"/>
          </a:xfrm>
          <a:prstGeom prst="bentConnector2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矩形 221"/>
          <p:cNvSpPr/>
          <p:nvPr/>
        </p:nvSpPr>
        <p:spPr>
          <a:xfrm>
            <a:off x="6072914" y="1856506"/>
            <a:ext cx="1805709" cy="93287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bg1"/>
                </a:solidFill>
              </a:rPr>
              <a:t>导入和配置</a:t>
            </a:r>
            <a:endParaRPr lang="en-US" altLang="zh-CN" smtClean="0">
              <a:solidFill>
                <a:schemeClr val="bg1"/>
              </a:solidFill>
            </a:endParaRPr>
          </a:p>
          <a:p>
            <a:pPr algn="ctr"/>
            <a:r>
              <a:rPr lang="en-US" altLang="zh-CN" smtClean="0">
                <a:solidFill>
                  <a:schemeClr val="bg1"/>
                </a:solidFill>
              </a:rPr>
              <a:t>UE4.26</a:t>
            </a:r>
            <a:r>
              <a:rPr lang="zh-CN" altLang="en-US" smtClean="0">
                <a:solidFill>
                  <a:schemeClr val="bg1"/>
                </a:solidFill>
              </a:rPr>
              <a:t>场景工程</a:t>
            </a:r>
            <a:endParaRPr lang="en-US" altLang="zh-CN" smtClean="0">
              <a:solidFill>
                <a:schemeClr val="bg1"/>
              </a:solidFill>
            </a:endParaRPr>
          </a:p>
        </p:txBody>
      </p:sp>
      <p:sp>
        <p:nvSpPr>
          <p:cNvPr id="232" name="矩形 231"/>
          <p:cNvSpPr/>
          <p:nvPr/>
        </p:nvSpPr>
        <p:spPr>
          <a:xfrm>
            <a:off x="6072914" y="4184070"/>
            <a:ext cx="1805709" cy="93287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bg1"/>
                </a:solidFill>
              </a:rPr>
              <a:t>导入到</a:t>
            </a:r>
            <a:r>
              <a:rPr lang="en-US" altLang="zh-CN" smtClean="0">
                <a:solidFill>
                  <a:schemeClr val="bg1"/>
                </a:solidFill>
              </a:rPr>
              <a:t>Driving Scenario</a:t>
            </a:r>
            <a:r>
              <a:rPr lang="zh-CN" altLang="en-US" smtClean="0">
                <a:solidFill>
                  <a:schemeClr val="bg1"/>
                </a:solidFill>
              </a:rPr>
              <a:t>和 </a:t>
            </a:r>
            <a:r>
              <a:rPr lang="en-US" altLang="zh-CN" smtClean="0">
                <a:solidFill>
                  <a:schemeClr val="bg1"/>
                </a:solidFill>
              </a:rPr>
              <a:t>Carla</a:t>
            </a:r>
            <a:r>
              <a:rPr lang="zh-CN" altLang="en-US" smtClean="0">
                <a:solidFill>
                  <a:schemeClr val="bg1"/>
                </a:solidFill>
              </a:rPr>
              <a:t>协同仿真</a:t>
            </a:r>
            <a:endParaRPr lang="en-US" altLang="zh-CN" smtClean="0">
              <a:solidFill>
                <a:schemeClr val="bg1"/>
              </a:solidFill>
            </a:endParaRPr>
          </a:p>
        </p:txBody>
      </p:sp>
      <p:cxnSp>
        <p:nvCxnSpPr>
          <p:cNvPr id="12" name="直接箭头连接符 11"/>
          <p:cNvCxnSpPr>
            <a:stCxn id="3" idx="3"/>
            <a:endCxn id="222" idx="1"/>
          </p:cNvCxnSpPr>
          <p:nvPr/>
        </p:nvCxnSpPr>
        <p:spPr>
          <a:xfrm>
            <a:off x="5421752" y="2322943"/>
            <a:ext cx="65116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219" idx="3"/>
            <a:endCxn id="232" idx="1"/>
          </p:cNvCxnSpPr>
          <p:nvPr/>
        </p:nvCxnSpPr>
        <p:spPr>
          <a:xfrm>
            <a:off x="5421752" y="4650507"/>
            <a:ext cx="65116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矩形 233"/>
          <p:cNvSpPr/>
          <p:nvPr/>
        </p:nvSpPr>
        <p:spPr>
          <a:xfrm>
            <a:off x="8483605" y="1856506"/>
            <a:ext cx="1417779" cy="93287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bg1"/>
                </a:solidFill>
              </a:rPr>
              <a:t>连接到</a:t>
            </a:r>
            <a:endParaRPr lang="en-US" altLang="zh-CN" smtClean="0">
              <a:solidFill>
                <a:schemeClr val="bg1"/>
              </a:solidFill>
            </a:endParaRPr>
          </a:p>
          <a:p>
            <a:pPr algn="ctr"/>
            <a:r>
              <a:rPr lang="zh-CN" altLang="en-US" smtClean="0">
                <a:solidFill>
                  <a:schemeClr val="bg1"/>
                </a:solidFill>
              </a:rPr>
              <a:t>场景工程</a:t>
            </a:r>
            <a:endParaRPr lang="en-US" altLang="zh-CN" smtClean="0">
              <a:solidFill>
                <a:schemeClr val="bg1"/>
              </a:solidFill>
            </a:endParaRPr>
          </a:p>
        </p:txBody>
      </p:sp>
      <p:sp>
        <p:nvSpPr>
          <p:cNvPr id="240" name="矩形 239"/>
          <p:cNvSpPr/>
          <p:nvPr/>
        </p:nvSpPr>
        <p:spPr>
          <a:xfrm>
            <a:off x="8483604" y="4184069"/>
            <a:ext cx="1417779" cy="93287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bg1"/>
                </a:solidFill>
              </a:rPr>
              <a:t>添加车辆</a:t>
            </a:r>
            <a:endParaRPr lang="en-US" altLang="zh-CN" smtClean="0">
              <a:solidFill>
                <a:schemeClr val="bg1"/>
              </a:solidFill>
            </a:endParaRPr>
          </a:p>
        </p:txBody>
      </p:sp>
      <p:sp>
        <p:nvSpPr>
          <p:cNvPr id="243" name="圆角矩形 242"/>
          <p:cNvSpPr/>
          <p:nvPr/>
        </p:nvSpPr>
        <p:spPr>
          <a:xfrm>
            <a:off x="10049166" y="3011053"/>
            <a:ext cx="2013528" cy="105294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Python 3.7 &amp; Simulink R2022b </a:t>
            </a:r>
            <a:endParaRPr lang="en-US" altLang="zh-CN" smtClean="0">
              <a:solidFill>
                <a:schemeClr val="tx1"/>
              </a:solidFill>
            </a:endParaRPr>
          </a:p>
          <a:p>
            <a:pPr algn="ctr"/>
            <a:r>
              <a:rPr lang="zh-CN" altLang="en-US" smtClean="0">
                <a:solidFill>
                  <a:schemeClr val="tx1"/>
                </a:solidFill>
              </a:rPr>
              <a:t>控制模型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H="1" flipV="1">
            <a:off x="7905750" y="2374900"/>
            <a:ext cx="565155" cy="2541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 flipV="1">
            <a:off x="7878623" y="4676775"/>
            <a:ext cx="592282" cy="3175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234" idx="3"/>
            <a:endCxn id="243" idx="0"/>
          </p:cNvCxnSpPr>
          <p:nvPr/>
        </p:nvCxnSpPr>
        <p:spPr>
          <a:xfrm>
            <a:off x="9901384" y="2322943"/>
            <a:ext cx="1154546" cy="688110"/>
          </a:xfrm>
          <a:prstGeom prst="bentConnector2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240" idx="3"/>
            <a:endCxn id="243" idx="2"/>
          </p:cNvCxnSpPr>
          <p:nvPr/>
        </p:nvCxnSpPr>
        <p:spPr>
          <a:xfrm flipV="1">
            <a:off x="9901383" y="4063998"/>
            <a:ext cx="1154547" cy="586508"/>
          </a:xfrm>
          <a:prstGeom prst="bentConnector2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2997211" y="131906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场景编辑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6" name="文本框 245"/>
          <p:cNvSpPr txBox="1"/>
          <p:nvPr/>
        </p:nvSpPr>
        <p:spPr>
          <a:xfrm>
            <a:off x="6250822" y="1293240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虚幻引擎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5" name="文本框 254"/>
          <p:cNvSpPr txBox="1"/>
          <p:nvPr/>
        </p:nvSpPr>
        <p:spPr>
          <a:xfrm>
            <a:off x="9174021" y="131906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程序控制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422457" y="4184069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路网</a:t>
            </a:r>
            <a:endParaRPr lang="en-US" altLang="zh-C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仿真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360110" y="216945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智驾</a:t>
            </a:r>
            <a:endParaRPr lang="en-US" altLang="zh-C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仿真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5421" y="1200725"/>
            <a:ext cx="1905855" cy="4151809"/>
          </a:xfrm>
          <a:prstGeom prst="rect">
            <a:avLst/>
          </a:prstGeom>
          <a:solidFill>
            <a:schemeClr val="accent1">
              <a:lumMod val="75000"/>
              <a:alpha val="2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42741" y="1856506"/>
            <a:ext cx="1734768" cy="93287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bg1"/>
                </a:solidFill>
              </a:rPr>
              <a:t>OpenStreetMap</a:t>
            </a:r>
            <a:r>
              <a:rPr lang="zh-CN" altLang="en-US" smtClean="0">
                <a:solidFill>
                  <a:schemeClr val="bg1"/>
                </a:solidFill>
              </a:rPr>
              <a:t>路网数据</a:t>
            </a:r>
            <a:endParaRPr lang="en-US" altLang="zh-CN" smtClean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42741" y="4147120"/>
            <a:ext cx="1734768" cy="93287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bg1"/>
                </a:solidFill>
              </a:rPr>
              <a:t>百度地图</a:t>
            </a:r>
            <a:endParaRPr lang="en-US" altLang="zh-CN" smtClean="0">
              <a:solidFill>
                <a:schemeClr val="bg1"/>
              </a:solidFill>
            </a:endParaRPr>
          </a:p>
          <a:p>
            <a:pPr algn="ctr"/>
            <a:r>
              <a:rPr lang="zh-CN" altLang="en-US" smtClean="0">
                <a:solidFill>
                  <a:schemeClr val="bg1"/>
                </a:solidFill>
              </a:rPr>
              <a:t>路网数据</a:t>
            </a:r>
            <a:endParaRPr lang="en-US" altLang="zh-CN" smtClean="0">
              <a:solidFill>
                <a:schemeClr val="bg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97256" y="1293239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场景数据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肘形连接符 5"/>
          <p:cNvCxnSpPr>
            <a:stCxn id="29" idx="3"/>
            <a:endCxn id="2" idx="1"/>
          </p:cNvCxnSpPr>
          <p:nvPr/>
        </p:nvCxnSpPr>
        <p:spPr>
          <a:xfrm>
            <a:off x="1877509" y="2322943"/>
            <a:ext cx="440822" cy="1219199"/>
          </a:xfrm>
          <a:prstGeom prst="bentConnector3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连接符 8"/>
          <p:cNvCxnSpPr>
            <a:stCxn id="30" idx="3"/>
            <a:endCxn id="2" idx="1"/>
          </p:cNvCxnSpPr>
          <p:nvPr/>
        </p:nvCxnSpPr>
        <p:spPr>
          <a:xfrm flipV="1">
            <a:off x="1877509" y="3542142"/>
            <a:ext cx="440822" cy="1071415"/>
          </a:xfrm>
          <a:prstGeom prst="bentConnector3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1878524" y="96351"/>
            <a:ext cx="1583341" cy="4504757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9" name="矩形 248"/>
          <p:cNvSpPr/>
          <p:nvPr/>
        </p:nvSpPr>
        <p:spPr>
          <a:xfrm>
            <a:off x="3627950" y="96351"/>
            <a:ext cx="3263171" cy="4504757"/>
          </a:xfrm>
          <a:prstGeom prst="rect">
            <a:avLst/>
          </a:prstGeom>
          <a:solidFill>
            <a:schemeClr val="accent1">
              <a:lumMod val="75000"/>
              <a:alpha val="2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1558530" y="1444662"/>
            <a:ext cx="2211906" cy="598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文本框 254"/>
          <p:cNvSpPr txBox="1"/>
          <p:nvPr/>
        </p:nvSpPr>
        <p:spPr>
          <a:xfrm>
            <a:off x="3661911" y="358825"/>
            <a:ext cx="3201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速度动作跟随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器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0" y="96351"/>
            <a:ext cx="1791665" cy="4504757"/>
          </a:xfrm>
          <a:prstGeom prst="rect">
            <a:avLst/>
          </a:prstGeom>
          <a:solidFill>
            <a:schemeClr val="accent1">
              <a:lumMod val="75000"/>
              <a:alpha val="2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40751" y="1105080"/>
            <a:ext cx="1417779" cy="314036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 smtClean="0">
                <a:solidFill>
                  <a:schemeClr val="bg1"/>
                </a:solidFill>
              </a:rPr>
              <a:t>RoadRunner</a:t>
            </a:r>
            <a:endParaRPr lang="en-US" altLang="zh-CN" smtClean="0">
              <a:solidFill>
                <a:schemeClr val="bg1"/>
              </a:solidFill>
            </a:endParaRPr>
          </a:p>
          <a:p>
            <a:pPr algn="ctr"/>
            <a:r>
              <a:rPr lang="zh-CN" altLang="en-US" smtClean="0">
                <a:solidFill>
                  <a:schemeClr val="bg1"/>
                </a:solidFill>
              </a:rPr>
              <a:t>动态场景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6042" y="302510"/>
            <a:ext cx="1739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RoadRunner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067687" y="1025553"/>
            <a:ext cx="1210588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路径动作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 flipV="1">
            <a:off x="1558530" y="2228507"/>
            <a:ext cx="2211906" cy="598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2060050" y="1815384"/>
            <a:ext cx="1210588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速度动作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986882" y="2440076"/>
            <a:ext cx="1467068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所有行动者</a:t>
            </a:r>
            <a:endParaRPr lang="en-US" altLang="zh-CN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运行状态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直接箭头连接符 38"/>
          <p:cNvCxnSpPr/>
          <p:nvPr/>
        </p:nvCxnSpPr>
        <p:spPr>
          <a:xfrm flipV="1">
            <a:off x="1558530" y="3133796"/>
            <a:ext cx="2211906" cy="598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2095856" y="3320849"/>
            <a:ext cx="1210588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智能车</a:t>
            </a:r>
            <a:endParaRPr lang="en-US" altLang="zh-CN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运行状态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肘形连接符 18"/>
          <p:cNvCxnSpPr>
            <a:endCxn id="49" idx="2"/>
          </p:cNvCxnSpPr>
          <p:nvPr/>
        </p:nvCxnSpPr>
        <p:spPr>
          <a:xfrm flipV="1">
            <a:off x="1558530" y="3320849"/>
            <a:ext cx="2946181" cy="707887"/>
          </a:xfrm>
          <a:prstGeom prst="bentConnector2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5521012" y="1244658"/>
            <a:ext cx="1047750" cy="190330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折线</a:t>
            </a:r>
            <a:endParaRPr lang="zh-CN" altLang="en-US"/>
          </a:p>
          <a:p>
            <a:pPr algn="ctr"/>
            <a:r>
              <a:rPr lang="zh-CN" altLang="en-US"/>
              <a:t>评估者</a:t>
            </a:r>
            <a:endParaRPr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3821207" y="1091847"/>
            <a:ext cx="1367007" cy="73705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路径动作</a:t>
            </a:r>
            <a:endParaRPr lang="en-US" altLang="zh-CN">
              <a:solidFill>
                <a:schemeClr val="bg1"/>
              </a:solidFill>
            </a:endParaRPr>
          </a:p>
          <a:p>
            <a:pPr algn="ctr"/>
            <a:r>
              <a:rPr lang="zh-CN" altLang="en-US" smtClean="0">
                <a:solidFill>
                  <a:schemeClr val="bg1"/>
                </a:solidFill>
              </a:rPr>
              <a:t>适配器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3821207" y="2109422"/>
            <a:ext cx="1367007" cy="121142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速度动作</a:t>
            </a:r>
            <a:endParaRPr lang="en-US" altLang="zh-CN">
              <a:solidFill>
                <a:schemeClr val="bg1"/>
              </a:solidFill>
            </a:endParaRPr>
          </a:p>
          <a:p>
            <a:pPr algn="ctr"/>
            <a:r>
              <a:rPr lang="zh-CN" altLang="en-US" smtClean="0">
                <a:solidFill>
                  <a:schemeClr val="bg1"/>
                </a:solidFill>
              </a:rPr>
              <a:t>适配器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27" name="直接箭头连接符 26"/>
          <p:cNvCxnSpPr>
            <a:stCxn id="48" idx="3"/>
          </p:cNvCxnSpPr>
          <p:nvPr/>
        </p:nvCxnSpPr>
        <p:spPr>
          <a:xfrm flipV="1">
            <a:off x="5188214" y="1460374"/>
            <a:ext cx="342323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5188214" y="2696676"/>
            <a:ext cx="34232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7059038" y="96351"/>
            <a:ext cx="1522898" cy="4592625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2026209" y="339645"/>
            <a:ext cx="1433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场景消息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7148111" y="578438"/>
            <a:ext cx="1433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场景消息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7159047" y="1847952"/>
            <a:ext cx="1210588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智能车</a:t>
            </a:r>
            <a:endParaRPr lang="en-US" altLang="zh-CN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运行状态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直接箭头连接符 49"/>
          <p:cNvCxnSpPr>
            <a:stCxn id="20" idx="3"/>
            <a:endCxn id="63" idx="1"/>
          </p:cNvCxnSpPr>
          <p:nvPr/>
        </p:nvCxnSpPr>
        <p:spPr>
          <a:xfrm>
            <a:off x="6568762" y="2196310"/>
            <a:ext cx="590285" cy="5585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10" y="4393633"/>
            <a:ext cx="7935340" cy="222568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3936" y="1492199"/>
            <a:ext cx="3773488" cy="3760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254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368</Words>
  <Application>WPS 演示</Application>
  <PresentationFormat>宽屏</PresentationFormat>
  <Paragraphs>105</Paragraphs>
  <Slides>3</Slides>
  <Notes>3</Notes>
  <HiddenSlides>0</HiddenSlides>
  <MMClips>1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Arial</vt:lpstr>
      <vt:lpstr>宋体</vt:lpstr>
      <vt:lpstr>Wingdings</vt:lpstr>
      <vt:lpstr>Times New Roman</vt:lpstr>
      <vt:lpstr>微软雅黑</vt:lpstr>
      <vt:lpstr>Calibri</vt:lpstr>
      <vt:lpstr>Arial Unicode MS</vt:lpstr>
      <vt:lpstr>Calibri Light</vt:lpstr>
      <vt:lpstr>等线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liyifan</dc:creator>
  <cp:lastModifiedBy>lh.</cp:lastModifiedBy>
  <cp:revision>1011</cp:revision>
  <dcterms:created xsi:type="dcterms:W3CDTF">2021-02-04T09:54:00Z</dcterms:created>
  <dcterms:modified xsi:type="dcterms:W3CDTF">2025-04-27T11:03:04Z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2052-12.1.0.20784</vt:lpwstr>
  </property>
  <property fmtid="{D5CDD505-2E9C-101B-9397-08002B2CF9AE}" pid="3" name="ICV">
    <vt:lpwstr>B783DE74AFB34B8BA2F460A9687D2FDB</vt:lpwstr>
  </property>
</Properties>
</file>