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2.xml" ContentType="application/vnd.openxmlformats-officedocument.presentationml.notesSlide+xml"/>
  <Override PartName="/ppt/tags/tag70.xml" ContentType="application/vnd.openxmlformats-officedocument.presentationml.tags+xml"/>
  <Override PartName="/ppt/notesSlides/notesSlide3.xml" ContentType="application/vnd.openxmlformats-officedocument.presentationml.notesSlide+xml"/>
  <Override PartName="/ppt/tags/tag71.xml" ContentType="application/vnd.openxmlformats-officedocument.presentationml.tags+xml"/>
  <Override PartName="/ppt/notesSlides/notesSlide4.xml" ContentType="application/vnd.openxmlformats-officedocument.presentationml.notesSlide+xml"/>
  <Override PartName="/ppt/tags/tag72.xml" ContentType="application/vnd.openxmlformats-officedocument.presentationml.tags+xml"/>
  <Override PartName="/ppt/notesSlides/notesSlide5.xml" ContentType="application/vnd.openxmlformats-officedocument.presentationml.notesSlide+xml"/>
  <Override PartName="/ppt/tags/tag73.xml" ContentType="application/vnd.openxmlformats-officedocument.presentationml.tags+xml"/>
  <Override PartName="/ppt/notesSlides/notesSlide6.xml" ContentType="application/vnd.openxmlformats-officedocument.presentationml.notesSlide+xml"/>
  <Override PartName="/ppt/tags/tag74.xml" ContentType="application/vnd.openxmlformats-officedocument.presentationml.tags+xml"/>
  <Override PartName="/ppt/notesSlides/notesSlide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2"/>
    <p:sldId id="269" r:id="rId3"/>
    <p:sldId id="270" r:id="rId4"/>
    <p:sldId id="272" r:id="rId5"/>
    <p:sldId id="271" r:id="rId6"/>
    <p:sldId id="277" r:id="rId7"/>
    <p:sldId id="276" r:id="rId8"/>
    <p:sldId id="273" r:id="rId9"/>
    <p:sldId id="268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6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3322" autoAdjust="0"/>
  </p:normalViewPr>
  <p:slideViewPr>
    <p:cSldViewPr snapToGrid="0" showGuides="1">
      <p:cViewPr varScale="1">
        <p:scale>
          <a:sx n="155" d="100"/>
          <a:sy n="155" d="100"/>
        </p:scale>
        <p:origin x="616" y="92"/>
      </p:cViewPr>
      <p:guideLst>
        <p:guide orient="horz" pos="2056"/>
        <p:guide pos="3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brain_inspired.pdf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net.pdf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dataset_examples.pdf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attention_ped_greed.pdf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driving_scores.pdf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ym typeface="+mn-ea"/>
              </a:rPr>
              <a:t>structure_analysis.pdf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structure_analysis.pdf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7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10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tags" Target="../tags/tag69.xml"/><Relationship Id="rId10" Type="http://schemas.openxmlformats.org/officeDocument/2006/relationships/image" Target="../media/image4.png"/><Relationship Id="rId4" Type="http://schemas.openxmlformats.org/officeDocument/2006/relationships/tags" Target="../tags/tag6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7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image" Target="../media/image26.jpe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 rotWithShape="1">
          <a:blip r:embed="rId4"/>
          <a:srcRect r="10869"/>
          <a:stretch>
            <a:fillRect/>
          </a:stretch>
        </p:blipFill>
        <p:spPr>
          <a:xfrm>
            <a:off x="4497740" y="3777468"/>
            <a:ext cx="1896048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2139000" y="2309983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4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4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492" y="1798490"/>
            <a:ext cx="977900" cy="387350"/>
          </a:xfrm>
          <a:prstGeom prst="rect">
            <a:avLst/>
          </a:prstGeom>
        </p:spPr>
      </p:pic>
      <p:sp>
        <p:nvSpPr>
          <p:cNvPr id="59" name="圆角矩形 58"/>
          <p:cNvSpPr/>
          <p:nvPr/>
        </p:nvSpPr>
        <p:spPr>
          <a:xfrm>
            <a:off x="4367565" y="3721588"/>
            <a:ext cx="2173419" cy="132270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4865490" y="3242798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6">
            <a:alphaModFix amt="54000"/>
          </a:blip>
          <a:stretch>
            <a:fillRect/>
          </a:stretch>
        </p:blipFill>
        <p:spPr>
          <a:xfrm>
            <a:off x="7778726" y="2833226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7">
            <a:alphaModFix amt="54000"/>
          </a:blip>
          <a:stretch>
            <a:fillRect/>
          </a:stretch>
        </p:blipFill>
        <p:spPr>
          <a:xfrm>
            <a:off x="7782409" y="3639993"/>
            <a:ext cx="568325" cy="440055"/>
          </a:xfrm>
          <a:prstGeom prst="rect">
            <a:avLst/>
          </a:prstGeom>
        </p:spPr>
      </p:pic>
      <p:sp>
        <p:nvSpPr>
          <p:cNvPr id="40" name="圆角矩形 39"/>
          <p:cNvSpPr/>
          <p:nvPr/>
        </p:nvSpPr>
        <p:spPr>
          <a:xfrm>
            <a:off x="2199325" y="2668289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3162620" y="2838469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503805" y="2823845"/>
            <a:ext cx="532765" cy="430530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0">
            <a:alphaModFix amt="28000"/>
          </a:blip>
          <a:stretch>
            <a:fillRect/>
          </a:stretch>
        </p:blipFill>
        <p:spPr>
          <a:xfrm>
            <a:off x="3319465" y="3016269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3221040" y="2979439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379595" y="2268220"/>
            <a:ext cx="885190" cy="598170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5688965" y="2243455"/>
            <a:ext cx="885190" cy="594995"/>
          </a:xfrm>
          <a:prstGeom prst="cube">
            <a:avLst>
              <a:gd name="adj" fmla="val 29760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圆角矩形 10"/>
          <p:cNvSpPr/>
          <p:nvPr/>
        </p:nvSpPr>
        <p:spPr>
          <a:xfrm>
            <a:off x="7595927" y="2556361"/>
            <a:ext cx="898586" cy="182658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6018552" y="3105017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rot="10800000">
            <a:off x="4700927" y="31037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40" idx="3"/>
            <a:endCxn id="3209" idx="2"/>
          </p:cNvCxnSpPr>
          <p:nvPr/>
        </p:nvCxnSpPr>
        <p:spPr>
          <a:xfrm flipV="1">
            <a:off x="3526790" y="2656205"/>
            <a:ext cx="852805" cy="437515"/>
          </a:xfrm>
          <a:prstGeom prst="bentConnector3">
            <a:avLst>
              <a:gd name="adj1" fmla="val 5003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0" idx="3"/>
            <a:endCxn id="59" idx="1"/>
          </p:cNvCxnSpPr>
          <p:nvPr/>
        </p:nvCxnSpPr>
        <p:spPr>
          <a:xfrm>
            <a:off x="3526475" y="3093739"/>
            <a:ext cx="841090" cy="1289202"/>
          </a:xfrm>
          <a:prstGeom prst="bentConnector3">
            <a:avLst>
              <a:gd name="adj1" fmla="val 5075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221" idx="2"/>
          </p:cNvCxnSpPr>
          <p:nvPr/>
        </p:nvCxnSpPr>
        <p:spPr>
          <a:xfrm flipV="1">
            <a:off x="5265040" y="2629489"/>
            <a:ext cx="423943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11" idx="1"/>
          </p:cNvCxnSpPr>
          <p:nvPr/>
        </p:nvCxnSpPr>
        <p:spPr>
          <a:xfrm>
            <a:off x="6584950" y="2500630"/>
            <a:ext cx="1010920" cy="969010"/>
          </a:xfrm>
          <a:prstGeom prst="bentConnector3">
            <a:avLst>
              <a:gd name="adj1" fmla="val 5006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59" idx="3"/>
            <a:endCxn id="11" idx="1"/>
          </p:cNvCxnSpPr>
          <p:nvPr/>
        </p:nvCxnSpPr>
        <p:spPr>
          <a:xfrm flipV="1">
            <a:off x="6540984" y="3469651"/>
            <a:ext cx="1054943" cy="913290"/>
          </a:xfrm>
          <a:prstGeom prst="bentConnector3">
            <a:avLst>
              <a:gd name="adj1" fmla="val 5169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4561299" y="428465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5532936" y="4156971"/>
            <a:ext cx="902305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Decision 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6566539" y="4441563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2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6586908" y="222362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2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2212556" y="3765986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8">
            <a:alphaModFix amt="22000"/>
          </a:blip>
          <a:stretch>
            <a:fillRect/>
          </a:stretch>
        </p:blipFill>
        <p:spPr>
          <a:xfrm>
            <a:off x="3175851" y="3936166"/>
            <a:ext cx="121285" cy="14160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9">
            <a:alphaModFix amt="22000"/>
          </a:blip>
          <a:stretch>
            <a:fillRect/>
          </a:stretch>
        </p:blipFill>
        <p:spPr>
          <a:xfrm>
            <a:off x="2340191" y="3908720"/>
            <a:ext cx="653415" cy="527685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10">
            <a:alphaModFix amt="28000"/>
          </a:blip>
          <a:stretch>
            <a:fillRect/>
          </a:stretch>
        </p:blipFill>
        <p:spPr>
          <a:xfrm>
            <a:off x="3044111" y="4292412"/>
            <a:ext cx="161925" cy="29972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 flipH="1">
            <a:off x="3234271" y="4077136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2714060" y="3464046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-1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2755110" y="4581643"/>
            <a:ext cx="366183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200" i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</a:p>
        </p:txBody>
      </p:sp>
      <p:cxnSp>
        <p:nvCxnSpPr>
          <p:cNvPr id="74" name="肘形连接符 73"/>
          <p:cNvCxnSpPr>
            <a:stCxn id="94" idx="3"/>
            <a:endCxn id="3209" idx="2"/>
          </p:cNvCxnSpPr>
          <p:nvPr/>
        </p:nvCxnSpPr>
        <p:spPr>
          <a:xfrm flipV="1">
            <a:off x="3539490" y="2656205"/>
            <a:ext cx="840105" cy="1535430"/>
          </a:xfrm>
          <a:prstGeom prst="bentConnector3">
            <a:avLst>
              <a:gd name="adj1" fmla="val 5003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478732" y="2422343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Perception </a:t>
            </a: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10472" y="2395493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endParaRPr lang="en-US" altLang="zh-CN" sz="120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200" smtClean="0">
                <a:latin typeface="Times New Roman" panose="02020603050405020304" charset="0"/>
                <a:cs typeface="Times New Roman" panose="02020603050405020304" charset="0"/>
              </a:rPr>
              <a:t>Network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肘形连接符 29"/>
          <p:cNvCxnSpPr>
            <a:stCxn id="130" idx="3"/>
            <a:endCxn id="59" idx="1"/>
          </p:cNvCxnSpPr>
          <p:nvPr/>
        </p:nvCxnSpPr>
        <p:spPr>
          <a:xfrm>
            <a:off x="2536715" y="2828106"/>
            <a:ext cx="262255" cy="399229"/>
          </a:xfrm>
          <a:prstGeom prst="bentConnector3">
            <a:avLst>
              <a:gd name="adj1" fmla="val 2481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3424555" y="2535489"/>
            <a:ext cx="1484865" cy="61451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3364231" y="3297721"/>
            <a:ext cx="1604486" cy="66326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3012122" y="2138867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664985" y="2472691"/>
            <a:ext cx="2416328" cy="1562734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3644155" y="3713638"/>
            <a:ext cx="1082731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811585" y="1995868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3653611" y="2907143"/>
            <a:ext cx="1131596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3" name="文本框 202"/>
          <p:cNvSpPr txBox="1"/>
          <p:nvPr/>
        </p:nvSpPr>
        <p:spPr>
          <a:xfrm>
            <a:off x="5110047" y="2347046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413058" y="225552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473051" y="337947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989941" y="337947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497941" y="337185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3476226" y="341122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533107" y="3400632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617955" y="2599961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3624122" y="2618667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4279625" y="2596786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279625" y="2593267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865481" y="35458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381101" y="354457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4020545" y="2752996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792966" y="3027252"/>
            <a:ext cx="391160" cy="3321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9781" y="340804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798970" y="3064140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3325335" y="2757757"/>
            <a:ext cx="6902" cy="8303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2"/>
            </p:custDataLst>
          </p:nvPr>
        </p:nvSpPr>
        <p:spPr>
          <a:xfrm>
            <a:off x="943864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3"/>
            </p:custDataLst>
          </p:nvPr>
        </p:nvSpPr>
        <p:spPr>
          <a:xfrm>
            <a:off x="942911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4"/>
            </p:custDataLst>
          </p:nvPr>
        </p:nvSpPr>
        <p:spPr>
          <a:xfrm>
            <a:off x="8463280" y="3181985"/>
            <a:ext cx="975360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steering angle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5"/>
            </p:custDataLst>
          </p:nvPr>
        </p:nvSpPr>
        <p:spPr>
          <a:xfrm>
            <a:off x="8463280" y="2642870"/>
            <a:ext cx="97536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acceleration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384323" y="3643322"/>
            <a:ext cx="1126173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Positional Embedding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497689" y="2235900"/>
            <a:ext cx="854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Speed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364480" y="3211165"/>
            <a:ext cx="1153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Navigation Embedding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9" name="肘形连接符 38"/>
          <p:cNvCxnSpPr>
            <a:endCxn id="10" idx="2"/>
          </p:cNvCxnSpPr>
          <p:nvPr/>
        </p:nvCxnSpPr>
        <p:spPr>
          <a:xfrm>
            <a:off x="4889101" y="3543935"/>
            <a:ext cx="1579644" cy="94933"/>
          </a:xfrm>
          <a:prstGeom prst="bentConnector3">
            <a:avLst>
              <a:gd name="adj1" fmla="val 2346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endCxn id="6" idx="2"/>
          </p:cNvCxnSpPr>
          <p:nvPr/>
        </p:nvCxnSpPr>
        <p:spPr>
          <a:xfrm flipV="1">
            <a:off x="4749165" y="2600008"/>
            <a:ext cx="1722755" cy="165239"/>
          </a:xfrm>
          <a:prstGeom prst="bentConnector3">
            <a:avLst>
              <a:gd name="adj1" fmla="val 2948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3182351" y="3193304"/>
            <a:ext cx="146435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endCxn id="105" idx="1"/>
          </p:cNvCxnSpPr>
          <p:nvPr/>
        </p:nvCxnSpPr>
        <p:spPr>
          <a:xfrm>
            <a:off x="3319711" y="2762838"/>
            <a:ext cx="298244" cy="31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6" idx="1"/>
          </p:cNvCxnSpPr>
          <p:nvPr/>
        </p:nvCxnSpPr>
        <p:spPr>
          <a:xfrm>
            <a:off x="3332237" y="3583305"/>
            <a:ext cx="143989" cy="31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8056880" y="3119961"/>
            <a:ext cx="23241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8282305" y="2820035"/>
            <a:ext cx="8890" cy="55943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/>
          <p:nvPr/>
        </p:nvCxnSpPr>
        <p:spPr>
          <a:xfrm flipV="1">
            <a:off x="8289925" y="3373755"/>
            <a:ext cx="173355" cy="6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endCxn id="24" idx="1"/>
          </p:cNvCxnSpPr>
          <p:nvPr/>
        </p:nvCxnSpPr>
        <p:spPr>
          <a:xfrm>
            <a:off x="8282305" y="2825750"/>
            <a:ext cx="180975" cy="25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2568047"/>
            <a:ext cx="518067" cy="520118"/>
          </a:xfrm>
          <a:prstGeom prst="rect">
            <a:avLst/>
          </a:prstGeom>
        </p:spPr>
      </p:pic>
      <p:pic>
        <p:nvPicPr>
          <p:cNvPr id="141" name="图片 140" descr="a1e43c4ced9b4d5ae9f5d936849b38e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645015" y="3130401"/>
            <a:ext cx="494030" cy="494030"/>
          </a:xfrm>
          <a:prstGeom prst="rect">
            <a:avLst/>
          </a:prstGeom>
        </p:spPr>
      </p:pic>
      <p:pic>
        <p:nvPicPr>
          <p:cNvPr id="142" name="图片 141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645015" y="2548731"/>
            <a:ext cx="568325" cy="440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3858" y="260872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84487" y="3635454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V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4740" y="283445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37830" y="3099039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8648" y="3297662"/>
            <a:ext cx="518067" cy="520118"/>
          </a:xfrm>
          <a:prstGeom prst="rect">
            <a:avLst/>
          </a:prstGeom>
        </p:spPr>
      </p:pic>
      <p:cxnSp>
        <p:nvCxnSpPr>
          <p:cNvPr id="28" name="肘形连接符 27"/>
          <p:cNvCxnSpPr>
            <a:stCxn id="13" idx="3"/>
            <a:endCxn id="59" idx="1"/>
          </p:cNvCxnSpPr>
          <p:nvPr/>
        </p:nvCxnSpPr>
        <p:spPr>
          <a:xfrm flipV="1">
            <a:off x="2536715" y="3227335"/>
            <a:ext cx="262255" cy="330386"/>
          </a:xfrm>
          <a:prstGeom prst="bentConnector3">
            <a:avLst>
              <a:gd name="adj1" fmla="val 24496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038519" y="2282997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i="1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-1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26979" y="3802072"/>
            <a:ext cx="509736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000" i="1" smtClean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1000" i="1" baseline="-25000" smtClean="0">
                <a:latin typeface="Times New Roman" panose="02020603050405020304" charset="0"/>
                <a:cs typeface="Times New Roman" panose="0202060305040502030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916" y="3140964"/>
                <a:ext cx="348615" cy="229870"/>
              </a:xfrm>
              <a:prstGeom prst="rect">
                <a:avLst/>
              </a:prstGeom>
              <a:blipFill rotWithShape="1">
                <a:blip r:embed="rId11"/>
                <a:stretch>
                  <a:fillRect l="-164" t="-110" r="164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900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sPre>
                        <m:sPrePr>
                          <m:ctrlPr>
                            <a:rPr lang="en-US" altLang="zh-CN" sz="9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PrePr>
                        <m:sub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sup>
                        <m:e>
                          <m:r>
                            <a:rPr lang="en-US" altLang="zh-CN" sz="9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sPre>
                    </m:oMath>
                  </m:oMathPara>
                </a14:m>
                <a:endParaRPr lang="zh-CN" altLang="en-US" sz="90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31" y="2606294"/>
                <a:ext cx="354330" cy="229870"/>
              </a:xfrm>
              <a:prstGeom prst="rect">
                <a:avLst/>
              </a:prstGeom>
              <a:blipFill rotWithShape="1">
                <a:blip r:embed="rId12"/>
                <a:stretch>
                  <a:fillRect l="-161" t="-110" r="161" b="1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3079952" y="2973791"/>
            <a:ext cx="3600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9" y="682427"/>
            <a:ext cx="2067123" cy="20671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682428"/>
            <a:ext cx="2067123" cy="2067123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4452603" y="23367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>
                <a:solidFill>
                  <a:srgbClr val="C00000"/>
                </a:solidFill>
              </a:rPr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12" y="682427"/>
            <a:ext cx="2067123" cy="206712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40" y="2894518"/>
            <a:ext cx="2055070" cy="20550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35" y="2890879"/>
            <a:ext cx="2055070" cy="20550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05" y="2890879"/>
            <a:ext cx="2067123" cy="206712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68058" y="452270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0.02816   Speed  -0.0009</a:t>
            </a:r>
          </a:p>
          <a:p>
            <a:r>
              <a:rPr lang="en-US" altLang="zh-CN" sz="900" dirty="0">
                <a:solidFill>
                  <a:schemeClr val="tx1"/>
                </a:solidFill>
              </a:rPr>
              <a:t>Throttle  0.0</a:t>
            </a:r>
            <a:r>
              <a:rPr lang="en-US" altLang="zh-CN" sz="900" dirty="0"/>
              <a:t>      </a:t>
            </a:r>
            <a:r>
              <a:rPr lang="en-US" altLang="zh-CN" sz="900" dirty="0">
                <a:solidFill>
                  <a:srgbClr val="FF0000"/>
                </a:solidFill>
              </a:rPr>
              <a:t>Brake  0.1196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3473450"/>
            <a:ext cx="6201372" cy="20671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14" y="1406326"/>
            <a:ext cx="2067124" cy="206712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38" y="1406326"/>
            <a:ext cx="2067124" cy="2067124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74" y="1406326"/>
            <a:ext cx="2067124" cy="2067124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024104" y="3022514"/>
            <a:ext cx="1721791" cy="554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altLang="zh-CN" sz="900" dirty="0"/>
              <a:t>Steer -0.0212   Speed  -0.0010</a:t>
            </a:r>
          </a:p>
          <a:p>
            <a:r>
              <a:rPr lang="en-US" altLang="zh-CN" sz="900" dirty="0"/>
              <a:t>Throttle  0.0      </a:t>
            </a:r>
            <a:r>
              <a:rPr lang="en-US" altLang="zh-CN" sz="900" dirty="0">
                <a:solidFill>
                  <a:srgbClr val="FF0000"/>
                </a:solidFill>
              </a:rPr>
              <a:t>Brake  0.8530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t="8056" r="8281"/>
          <a:stretch>
            <a:fillRect/>
          </a:stretch>
        </p:blipFill>
        <p:spPr>
          <a:xfrm>
            <a:off x="1162050" y="590550"/>
            <a:ext cx="9969500" cy="210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19" y="2656350"/>
            <a:ext cx="2907031" cy="2180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21" y="2656350"/>
            <a:ext cx="3021329" cy="22659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025" y="2656350"/>
            <a:ext cx="3025564" cy="22691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4534098" y="3897630"/>
            <a:ext cx="883285" cy="67246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2797263" y="3897630"/>
            <a:ext cx="745490" cy="67246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 w="635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3550285" y="307467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758440" y="2328545"/>
            <a:ext cx="2640965" cy="14662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64915" y="2386330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808605" y="2865755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42690" y="2891155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742690" y="3421380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48200" y="2906395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912110" y="2917190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VFC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57625" y="242633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48735" y="29254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35400" y="344995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728210" y="29298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cxnSp>
        <p:nvCxnSpPr>
          <p:cNvPr id="18" name="直接箭头连接符 17"/>
          <p:cNvCxnSpPr>
            <a:stCxn id="9" idx="0"/>
          </p:cNvCxnSpPr>
          <p:nvPr/>
        </p:nvCxnSpPr>
        <p:spPr>
          <a:xfrm flipH="1" flipV="1">
            <a:off x="4093845" y="2720340"/>
            <a:ext cx="1270" cy="17081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4093845" y="3236595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452620" y="307403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849968" y="3996690"/>
            <a:ext cx="625475" cy="495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53143" y="4028440"/>
            <a:ext cx="718820" cy="589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Ventral </a:t>
            </a: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v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670623" y="3986530"/>
            <a:ext cx="628015" cy="451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678243" y="3983990"/>
            <a:ext cx="614680" cy="4794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</a:t>
            </a:r>
          </a:p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RNN</a:t>
            </a:r>
            <a:r>
              <a:rPr lang="en-US" altLang="zh-CN" sz="1200" baseline="-2500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35570" y="2465288"/>
            <a:ext cx="157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(1) Initial step size in Ventral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Pathway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CONV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1000" baseline="-25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baseline (1)     0           0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             2     +2         -1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             4     -2          -1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             8     -2          -2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48165" y="2465288"/>
            <a:ext cx="1779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(2) Number of recurrent step in Dorsal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Pathway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RNN</a:t>
            </a:r>
            <a:r>
              <a:rPr lang="en-US" altLang="zh-CN" sz="1000" baseline="-25000" smtClean="0">
                <a:latin typeface="Times New Roman" panose="02020603050405020304" charset="0"/>
                <a:cs typeface="Times New Roman" panose="02020603050405020304" charset="0"/>
              </a:rPr>
              <a:t>d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baseline (1)     0           0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 2     +2         -1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 4     -2          -1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 8     -2         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>
            <a:stCxn id="140" idx="0"/>
          </p:cNvCxnSpPr>
          <p:nvPr/>
        </p:nvCxnSpPr>
        <p:spPr>
          <a:xfrm flipV="1">
            <a:off x="3170008" y="3261995"/>
            <a:ext cx="11937" cy="6356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9" idx="0"/>
          </p:cNvCxnSpPr>
          <p:nvPr/>
        </p:nvCxnSpPr>
        <p:spPr>
          <a:xfrm flipH="1" flipV="1">
            <a:off x="4973844" y="3235960"/>
            <a:ext cx="1897" cy="66167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622372" y="3690520"/>
            <a:ext cx="157226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(3) Position feature dimension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baseline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(32)    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0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0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64      +1      +2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128    -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     -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256     -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    -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2</a:t>
            </a:r>
          </a:p>
          <a:p>
            <a:endParaRPr lang="en-US" altLang="zh-CN" sz="1000" baseline="-25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51987" y="3741815"/>
            <a:ext cx="1572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(4) Vector embedding dimension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in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PC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baseline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(32)    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0           0</a:t>
            </a: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64      +1         -3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128    +2         +1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256     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2        </a:t>
            </a:r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  -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1</a:t>
            </a:r>
          </a:p>
        </p:txBody>
      </p:sp>
      <p:sp>
        <p:nvSpPr>
          <p:cNvPr id="36" name="文本框 35"/>
          <p:cNvSpPr txBox="1"/>
          <p:nvPr/>
        </p:nvSpPr>
        <p:spPr>
          <a:xfrm rot="18856733">
            <a:off x="6048817" y="2088730"/>
            <a:ext cx="9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ΔSR TL(%)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 rot="18863417">
            <a:off x="6539106" y="2088729"/>
            <a:ext cx="7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ΔTL(%)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 rot="18856733">
            <a:off x="7906954" y="2093957"/>
            <a:ext cx="930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ΔSR TL(%)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 rot="18863417">
            <a:off x="8397243" y="2093956"/>
            <a:ext cx="75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smtClean="0">
                <a:latin typeface="Times New Roman" panose="02020603050405020304" charset="0"/>
                <a:cs typeface="Times New Roman" panose="02020603050405020304" charset="0"/>
              </a:rPr>
              <a:t>ΔTL(%)</a:t>
            </a:r>
            <a:endParaRPr lang="en-US" altLang="zh-CN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箭头连接符 65"/>
          <p:cNvCxnSpPr/>
          <p:nvPr/>
        </p:nvCxnSpPr>
        <p:spPr>
          <a:xfrm flipV="1">
            <a:off x="2728595" y="3267075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1865313" y="2401575"/>
            <a:ext cx="2712402" cy="1806570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924175" y="2578735"/>
            <a:ext cx="669925" cy="33464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86915" y="3058160"/>
            <a:ext cx="741680" cy="3962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21000" y="3083560"/>
            <a:ext cx="704850" cy="34544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21000" y="3613785"/>
            <a:ext cx="665480" cy="3422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826510" y="3098800"/>
            <a:ext cx="682625" cy="329565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090420" y="310959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35935" y="261874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27045" y="311785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13710" y="364236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06520" y="312229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274695" y="2903855"/>
            <a:ext cx="1905" cy="19494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3272155" y="3429000"/>
            <a:ext cx="2540" cy="17970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630930" y="3266440"/>
            <a:ext cx="195580" cy="635"/>
          </a:xfrm>
          <a:prstGeom prst="straightConnector1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796113" y="2754776"/>
            <a:ext cx="75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charset="0"/>
                <a:cs typeface="Times New Roman" panose="02020603050405020304" charset="0"/>
              </a:rPr>
              <a:t>Action Prediction</a:t>
            </a:r>
            <a:endParaRPr lang="zh-CN" alt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26995" y="2980501"/>
            <a:ext cx="36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1000" i="1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脑原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10" y="2585085"/>
            <a:ext cx="2127250" cy="1238250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  <p:pic>
        <p:nvPicPr>
          <p:cNvPr id="68" name="图片 67" descr="bri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05" y="2631440"/>
            <a:ext cx="1318260" cy="11277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4384675" y="795020"/>
            <a:ext cx="24993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473065" y="2210435"/>
            <a:ext cx="1665605" cy="375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spc="6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Neural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etric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7593965" y="2145665"/>
            <a:ext cx="1913890" cy="333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Behavioral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etric</a:t>
            </a:r>
            <a:endParaRPr sz="1600" spc="6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708525" y="4079240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35850" y="1743710"/>
            <a:ext cx="1889760" cy="271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Action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election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896110" y="3127375"/>
            <a:ext cx="1898015" cy="359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Brain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999105" y="1828800"/>
            <a:ext cx="1560195" cy="2578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sz="12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ctivation</a:t>
            </a: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896110" y="4805680"/>
            <a:ext cx="977900" cy="3873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610" y="1360170"/>
            <a:ext cx="1089660" cy="4318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539875" y="808355"/>
            <a:ext cx="174879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Environment Input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5825" y="103505"/>
            <a:ext cx="977900" cy="387350"/>
          </a:xfrm>
          <a:prstGeom prst="rect">
            <a:avLst/>
          </a:prstGeom>
        </p:spPr>
      </p:pic>
      <p:cxnSp>
        <p:nvCxnSpPr>
          <p:cNvPr id="53" name="直接箭头连接符 52"/>
          <p:cNvCxnSpPr/>
          <p:nvPr/>
        </p:nvCxnSpPr>
        <p:spPr>
          <a:xfrm>
            <a:off x="7687945" y="4872355"/>
            <a:ext cx="1106170" cy="63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3564255" y="264858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5473065" y="3092450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8049260" y="3000375"/>
            <a:ext cx="529590" cy="0"/>
          </a:xfrm>
          <a:prstGeom prst="straightConnector1">
            <a:avLst/>
          </a:prstGeom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735570" y="838835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Perception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8629650" y="2529205"/>
            <a:ext cx="1806575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/>
          <p:cNvCxnSpPr/>
          <p:nvPr/>
        </p:nvCxnSpPr>
        <p:spPr>
          <a:xfrm>
            <a:off x="7687945" y="1631950"/>
            <a:ext cx="1106170" cy="63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2448560" y="3536315"/>
            <a:ext cx="5080" cy="89281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2453640" y="3079750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>
            <a:off x="3442335" y="2265680"/>
            <a:ext cx="1142365" cy="33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1600" spc="6">
                <a:latin typeface="Times New Roman" panose="02020603050405020304" charset="0"/>
                <a:cs typeface="Times New Roman" panose="02020603050405020304" charset="0"/>
              </a:rPr>
              <a:t>lignment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629650" y="3206750"/>
            <a:ext cx="1805940" cy="600710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 descr="78f56e9c58dffd85a8f4fac3325fe4b_colormap_colormap"/>
          <p:cNvPicPr>
            <a:picLocks noChangeAspect="1"/>
          </p:cNvPicPr>
          <p:nvPr/>
        </p:nvPicPr>
        <p:blipFill>
          <a:blip r:embed="rId6">
            <a:alphaModFix amt="76000"/>
          </a:blip>
          <a:stretch>
            <a:fillRect/>
          </a:stretch>
        </p:blipFill>
        <p:spPr>
          <a:xfrm>
            <a:off x="6560185" y="1389380"/>
            <a:ext cx="988060" cy="391795"/>
          </a:xfrm>
          <a:prstGeom prst="rect">
            <a:avLst/>
          </a:prstGeom>
        </p:spPr>
      </p:pic>
      <p:pic>
        <p:nvPicPr>
          <p:cNvPr id="25" name="图片 24" descr="a1e43c4ced9b4d5ae9f5d936849b38e_colormap_colormap"/>
          <p:cNvPicPr>
            <a:picLocks noChangeAspect="1"/>
          </p:cNvPicPr>
          <p:nvPr/>
        </p:nvPicPr>
        <p:blipFill>
          <a:blip r:embed="rId7">
            <a:alphaModFix amt="76000"/>
          </a:blip>
          <a:stretch>
            <a:fillRect/>
          </a:stretch>
        </p:blipFill>
        <p:spPr>
          <a:xfrm flipH="1">
            <a:off x="6672580" y="4429760"/>
            <a:ext cx="763270" cy="763270"/>
          </a:xfrm>
          <a:prstGeom prst="rect">
            <a:avLst/>
          </a:prstGeom>
        </p:spPr>
      </p:pic>
      <p:pic>
        <p:nvPicPr>
          <p:cNvPr id="26" name="图片 25" descr="a1e43c4ced9b4d5ae9f5d936849b38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8605" y="4445635"/>
            <a:ext cx="747395" cy="7473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>
            <a:alphaModFix amt="54000"/>
          </a:blip>
          <a:stretch>
            <a:fillRect/>
          </a:stretch>
        </p:blipFill>
        <p:spPr>
          <a:xfrm>
            <a:off x="8701405" y="2603500"/>
            <a:ext cx="977900" cy="387350"/>
          </a:xfrm>
          <a:prstGeom prst="rect">
            <a:avLst/>
          </a:prstGeom>
        </p:spPr>
      </p:pic>
      <p:pic>
        <p:nvPicPr>
          <p:cNvPr id="31" name="图片 30" descr="8c98cc4b269ca72151cd57589b995d2"/>
          <p:cNvPicPr>
            <a:picLocks noChangeAspect="1"/>
          </p:cNvPicPr>
          <p:nvPr/>
        </p:nvPicPr>
        <p:blipFill>
          <a:blip r:embed="rId9">
            <a:alphaModFix amt="54000"/>
          </a:blip>
          <a:stretch>
            <a:fillRect/>
          </a:stretch>
        </p:blipFill>
        <p:spPr>
          <a:xfrm>
            <a:off x="9987915" y="2585085"/>
            <a:ext cx="224790" cy="415290"/>
          </a:xfrm>
          <a:prstGeom prst="rect">
            <a:avLst/>
          </a:prstGeom>
        </p:spPr>
      </p:pic>
      <p:pic>
        <p:nvPicPr>
          <p:cNvPr id="32" name="图片 31" descr="a1e43c4ced9b4d5ae9f5d936849b38e"/>
          <p:cNvPicPr>
            <a:picLocks noChangeAspect="1"/>
          </p:cNvPicPr>
          <p:nvPr/>
        </p:nvPicPr>
        <p:blipFill>
          <a:blip r:embed="rId8">
            <a:alphaModFix amt="54000"/>
          </a:blip>
          <a:stretch>
            <a:fillRect/>
          </a:stretch>
        </p:blipFill>
        <p:spPr>
          <a:xfrm>
            <a:off x="8884920" y="3294380"/>
            <a:ext cx="494030" cy="494030"/>
          </a:xfrm>
          <a:prstGeom prst="rect">
            <a:avLst/>
          </a:prstGeom>
        </p:spPr>
      </p:pic>
      <p:pic>
        <p:nvPicPr>
          <p:cNvPr id="33" name="图片 32" descr="9966bd960df2ac42ce4b52b9505ae54"/>
          <p:cNvPicPr>
            <a:picLocks noChangeAspect="1"/>
          </p:cNvPicPr>
          <p:nvPr/>
        </p:nvPicPr>
        <p:blipFill>
          <a:blip r:embed="rId10">
            <a:alphaModFix amt="54000"/>
          </a:blip>
          <a:stretch>
            <a:fillRect/>
          </a:stretch>
        </p:blipFill>
        <p:spPr>
          <a:xfrm>
            <a:off x="9758045" y="3296920"/>
            <a:ext cx="568325" cy="440055"/>
          </a:xfrm>
          <a:prstGeom prst="rect">
            <a:avLst/>
          </a:prstGeom>
        </p:spPr>
      </p:pic>
      <p:cxnSp>
        <p:nvCxnSpPr>
          <p:cNvPr id="35" name="直接箭头连接符 34"/>
          <p:cNvCxnSpPr/>
          <p:nvPr/>
        </p:nvCxnSpPr>
        <p:spPr>
          <a:xfrm>
            <a:off x="5473065" y="354393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8049260" y="3486785"/>
            <a:ext cx="529590" cy="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1731645" y="1162685"/>
            <a:ext cx="1327150" cy="8509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2448560" y="2086610"/>
            <a:ext cx="1270" cy="1005840"/>
          </a:xfrm>
          <a:prstGeom prst="line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5" name="图片 144"/>
          <p:cNvPicPr>
            <a:picLocks noChangeAspect="1"/>
          </p:cNvPicPr>
          <p:nvPr/>
        </p:nvPicPr>
        <p:blipFill>
          <a:blip r:embed="rId11">
            <a:alphaModFix amt="22000"/>
          </a:blip>
          <a:stretch>
            <a:fillRect/>
          </a:stretch>
        </p:blipFill>
        <p:spPr>
          <a:xfrm>
            <a:off x="2694940" y="1332865"/>
            <a:ext cx="121285" cy="141605"/>
          </a:xfrm>
          <a:prstGeom prst="rect">
            <a:avLst/>
          </a:prstGeom>
        </p:spPr>
      </p:pic>
      <p:pic>
        <p:nvPicPr>
          <p:cNvPr id="146" name="图片 145"/>
          <p:cNvPicPr>
            <a:picLocks noChangeAspect="1"/>
          </p:cNvPicPr>
          <p:nvPr/>
        </p:nvPicPr>
        <p:blipFill>
          <a:blip r:embed="rId12">
            <a:alphaModFix amt="22000"/>
          </a:blip>
          <a:stretch>
            <a:fillRect/>
          </a:stretch>
        </p:blipFill>
        <p:spPr>
          <a:xfrm>
            <a:off x="1915160" y="1264285"/>
            <a:ext cx="653415" cy="527685"/>
          </a:xfrm>
          <a:prstGeom prst="rect">
            <a:avLst/>
          </a:prstGeom>
        </p:spPr>
      </p:pic>
      <p:pic>
        <p:nvPicPr>
          <p:cNvPr id="147" name="图片 146"/>
          <p:cNvPicPr>
            <a:picLocks noChangeAspect="1"/>
          </p:cNvPicPr>
          <p:nvPr/>
        </p:nvPicPr>
        <p:blipFill>
          <a:blip r:embed="rId13">
            <a:alphaModFix amt="28000"/>
          </a:blip>
          <a:stretch>
            <a:fillRect/>
          </a:stretch>
        </p:blipFill>
        <p:spPr>
          <a:xfrm>
            <a:off x="2851785" y="1510665"/>
            <a:ext cx="161925" cy="299720"/>
          </a:xfrm>
          <a:prstGeom prst="rect">
            <a:avLst/>
          </a:prstGeom>
        </p:spPr>
      </p:pic>
      <p:cxnSp>
        <p:nvCxnSpPr>
          <p:cNvPr id="149" name="直接连接符 148"/>
          <p:cNvCxnSpPr/>
          <p:nvPr/>
        </p:nvCxnSpPr>
        <p:spPr>
          <a:xfrm flipH="1">
            <a:off x="2753360" y="1473835"/>
            <a:ext cx="1270" cy="266700"/>
          </a:xfrm>
          <a:prstGeom prst="line">
            <a:avLst/>
          </a:prstGeom>
          <a:ln>
            <a:solidFill>
              <a:schemeClr val="tx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7856855" y="3983990"/>
            <a:ext cx="1822450" cy="2736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marL="7620" algn="l">
              <a:spcBef>
                <a:spcPts val="70"/>
              </a:spcBef>
              <a:buClrTx/>
              <a:buSzTx/>
              <a:buFontTx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Outpu</a:t>
            </a:r>
            <a:r>
              <a:rPr lang="en-US" sz="1600" spc="6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endParaRPr sz="1600" spc="6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flipV="1">
            <a:off x="2453640" y="3539490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V="1">
            <a:off x="3269615" y="1619885"/>
            <a:ext cx="788035" cy="4445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圆角矩形 211"/>
          <p:cNvSpPr/>
          <p:nvPr/>
        </p:nvSpPr>
        <p:spPr>
          <a:xfrm>
            <a:off x="5977890" y="2620645"/>
            <a:ext cx="1897380" cy="1152525"/>
          </a:xfrm>
          <a:prstGeom prst="roundRect">
            <a:avLst/>
          </a:prstGeom>
          <a:solidFill>
            <a:schemeClr val="bg1">
              <a:lumMod val="95000"/>
              <a:alpha val="49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5180965" y="4872990"/>
            <a:ext cx="1296670" cy="7620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flipV="1">
            <a:off x="3269615" y="4876165"/>
            <a:ext cx="788035" cy="4445"/>
          </a:xfrm>
          <a:prstGeom prst="straightConnector1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5180965" y="1624330"/>
            <a:ext cx="1296670" cy="7620"/>
          </a:xfrm>
          <a:prstGeom prst="straightConnector1">
            <a:avLst/>
          </a:prstGeom>
          <a:ln w="12700" cmpd="sng">
            <a:solidFill>
              <a:schemeClr val="accent6">
                <a:lumMod val="40000"/>
                <a:lumOff val="60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09" name="Google Shape;3209;p50"/>
          <p:cNvSpPr/>
          <p:nvPr/>
        </p:nvSpPr>
        <p:spPr>
          <a:xfrm>
            <a:off x="4185920" y="116332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09;p50"/>
          <p:cNvSpPr/>
          <p:nvPr/>
        </p:nvSpPr>
        <p:spPr>
          <a:xfrm>
            <a:off x="4185920" y="4493260"/>
            <a:ext cx="885190" cy="748665"/>
          </a:xfrm>
          <a:prstGeom prst="cube">
            <a:avLst>
              <a:gd name="adj" fmla="val 2976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1">
                <a:lumMod val="95000"/>
                <a:alpha val="37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直接连接符 1"/>
          <p:cNvCxnSpPr/>
          <p:nvPr/>
        </p:nvCxnSpPr>
        <p:spPr>
          <a:xfrm>
            <a:off x="10125075" y="1607820"/>
            <a:ext cx="37782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500995" y="1603375"/>
            <a:ext cx="14605" cy="3747135"/>
          </a:xfrm>
          <a:prstGeom prst="line">
            <a:avLst/>
          </a:prstGeom>
          <a:ln w="12700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 flipV="1">
            <a:off x="3251200" y="5343525"/>
            <a:ext cx="7259320" cy="12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731645" y="4573905"/>
            <a:ext cx="1327150" cy="8509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 w="3175">
            <a:solidFill>
              <a:schemeClr val="bg1">
                <a:lumMod val="95000"/>
                <a:alpha val="3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下箭头 13"/>
          <p:cNvSpPr/>
          <p:nvPr/>
        </p:nvSpPr>
        <p:spPr>
          <a:xfrm>
            <a:off x="9507855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下箭头 33"/>
          <p:cNvSpPr/>
          <p:nvPr/>
        </p:nvSpPr>
        <p:spPr>
          <a:xfrm>
            <a:off x="4559300" y="385191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上下箭头 36"/>
          <p:cNvSpPr/>
          <p:nvPr/>
        </p:nvSpPr>
        <p:spPr>
          <a:xfrm>
            <a:off x="6983730" y="3864610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上下箭头 37"/>
          <p:cNvSpPr/>
          <p:nvPr/>
        </p:nvSpPr>
        <p:spPr>
          <a:xfrm>
            <a:off x="9507855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上下箭头 40"/>
          <p:cNvSpPr/>
          <p:nvPr/>
        </p:nvSpPr>
        <p:spPr>
          <a:xfrm>
            <a:off x="6983730" y="1873885"/>
            <a:ext cx="76200" cy="532765"/>
          </a:xfrm>
          <a:prstGeom prst="upDownArrow">
            <a:avLst>
              <a:gd name="adj1" fmla="val 31092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rot="10800000">
            <a:off x="4559300" y="2015490"/>
            <a:ext cx="76200" cy="54483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226050" y="2874010"/>
            <a:ext cx="76200" cy="514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箭头 28"/>
          <p:cNvSpPr/>
          <p:nvPr/>
        </p:nvSpPr>
        <p:spPr>
          <a:xfrm>
            <a:off x="5351145" y="30949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>
            <p:custDataLst>
              <p:tags r:id="rId2"/>
            </p:custDataLst>
          </p:nvPr>
        </p:nvSpPr>
        <p:spPr>
          <a:xfrm>
            <a:off x="5043170" y="3624580"/>
            <a:ext cx="5353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j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右箭头 54"/>
          <p:cNvSpPr/>
          <p:nvPr>
            <p:custDataLst>
              <p:tags r:id="rId3"/>
            </p:custDataLst>
          </p:nvPr>
        </p:nvSpPr>
        <p:spPr>
          <a:xfrm>
            <a:off x="8487410" y="3279775"/>
            <a:ext cx="135890" cy="1079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>
            <p:custDataLst>
              <p:tags r:id="rId4"/>
            </p:custDataLst>
          </p:nvPr>
        </p:nvSpPr>
        <p:spPr>
          <a:xfrm>
            <a:off x="8477885" y="276669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>
            <p:custDataLst>
              <p:tags r:id="rId5"/>
            </p:custDataLst>
          </p:nvPr>
        </p:nvSpPr>
        <p:spPr>
          <a:xfrm>
            <a:off x="9639935" y="3234690"/>
            <a:ext cx="417830" cy="285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buClrTx/>
              <a:buSzTx/>
              <a:buFontTx/>
            </a:pP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51940" y="2690495"/>
            <a:ext cx="39624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i</a:t>
            </a:r>
            <a:endParaRPr lang="en-US" altLang="zh-CN" sz="12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7810" y="3157220"/>
            <a:ext cx="499110" cy="2266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900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8" name="右箭头 107"/>
          <p:cNvSpPr/>
          <p:nvPr/>
        </p:nvSpPr>
        <p:spPr>
          <a:xfrm>
            <a:off x="1885315" y="278257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右箭头 118"/>
          <p:cNvSpPr/>
          <p:nvPr/>
        </p:nvSpPr>
        <p:spPr>
          <a:xfrm>
            <a:off x="1889760" y="3233420"/>
            <a:ext cx="127000" cy="9588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圆角矩形 145"/>
          <p:cNvSpPr/>
          <p:nvPr>
            <p:custDataLst>
              <p:tags r:id="rId6"/>
            </p:custDataLst>
          </p:nvPr>
        </p:nvSpPr>
        <p:spPr>
          <a:xfrm>
            <a:off x="13352780" y="1146810"/>
            <a:ext cx="287655" cy="370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>
                <a:alpha val="14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ecision</a:t>
            </a:r>
            <a:r>
              <a:rPr lang="zh-CN" altLang="en-US" sz="8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zh-CN" altLang="en-US" sz="9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etwork</a:t>
            </a:r>
            <a:endParaRPr lang="zh-CN" altLang="en-US" sz="900">
              <a:solidFill>
                <a:schemeClr val="tx1">
                  <a:alpha val="16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710420" y="2684145"/>
            <a:ext cx="417830" cy="27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112010" y="19869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Perception Network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2112010" y="2344420"/>
            <a:ext cx="2348865" cy="1628140"/>
          </a:xfrm>
          <a:prstGeom prst="roundRect">
            <a:avLst/>
          </a:prstGeom>
          <a:noFill/>
          <a:ln w="12700" cmpd="sng">
            <a:solidFill>
              <a:schemeClr val="accent6">
                <a:lumMod val="20000"/>
                <a:lumOff val="8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2206625" y="237680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Ventral Pathway</a:t>
            </a:r>
          </a:p>
        </p:txBody>
      </p:sp>
      <p:sp>
        <p:nvSpPr>
          <p:cNvPr id="161" name="文本框 160"/>
          <p:cNvSpPr txBox="1"/>
          <p:nvPr/>
        </p:nvSpPr>
        <p:spPr>
          <a:xfrm>
            <a:off x="5534660" y="1974215"/>
            <a:ext cx="1851660" cy="3175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Decision Network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2206625" y="3624580"/>
            <a:ext cx="1851660" cy="235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Dorsal Pathway</a:t>
            </a:r>
          </a:p>
        </p:txBody>
      </p:sp>
      <p:sp>
        <p:nvSpPr>
          <p:cNvPr id="201" name="矩形 200"/>
          <p:cNvSpPr/>
          <p:nvPr/>
        </p:nvSpPr>
        <p:spPr>
          <a:xfrm>
            <a:off x="8334375" y="2564765"/>
            <a:ext cx="76200" cy="9791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文本框 202"/>
          <p:cNvSpPr txBox="1"/>
          <p:nvPr/>
        </p:nvSpPr>
        <p:spPr>
          <a:xfrm>
            <a:off x="7988300" y="1974215"/>
            <a:ext cx="105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Assessment</a:t>
            </a:r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6276340" y="3121025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5518150" y="2432685"/>
            <a:ext cx="2557780" cy="1377315"/>
          </a:xfrm>
          <a:prstGeom prst="roundRect">
            <a:avLst/>
          </a:prstGeom>
          <a:noFill/>
          <a:ln w="12700" cmpd="sng">
            <a:solidFill>
              <a:schemeClr val="bg1">
                <a:lumMod val="8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71920" y="2432685"/>
            <a:ext cx="669925" cy="33464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34660" y="2912110"/>
            <a:ext cx="741680" cy="3962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8745" y="2937510"/>
            <a:ext cx="704850" cy="345440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468745" y="3467735"/>
            <a:ext cx="665480" cy="3422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374255" y="2952750"/>
            <a:ext cx="682625" cy="329565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638165" y="2963545"/>
            <a:ext cx="639445" cy="396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CPC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3680" y="247269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DPC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74790" y="297180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MPC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561455" y="3496310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VPC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454265" y="2976245"/>
            <a:ext cx="671195" cy="425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OFC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6822440" y="2757805"/>
            <a:ext cx="1905" cy="19494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819900" y="3282950"/>
            <a:ext cx="2540" cy="17970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178675" y="3120390"/>
            <a:ext cx="195580" cy="635"/>
          </a:xfrm>
          <a:prstGeom prst="straightConnector1">
            <a:avLst/>
          </a:prstGeom>
          <a:ln w="12700" cmpd="sng">
            <a:solidFill>
              <a:schemeClr val="bg1">
                <a:lumMod val="85000"/>
              </a:schemeClr>
            </a:solidFill>
            <a:prstDash val="soli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2257425" y="2405380"/>
            <a:ext cx="2058035" cy="688975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2257425" y="3189605"/>
            <a:ext cx="2070735" cy="711200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21940" y="2656840"/>
            <a:ext cx="391160" cy="332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338830" y="2656840"/>
            <a:ext cx="391160" cy="334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846830" y="2649220"/>
            <a:ext cx="391160" cy="339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2825115" y="2688590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838575" y="2682875"/>
            <a:ext cx="53467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IT</a:t>
            </a:r>
          </a:p>
        </p:txBody>
      </p:sp>
      <p:sp>
        <p:nvSpPr>
          <p:cNvPr id="105" name="矩形 104"/>
          <p:cNvSpPr/>
          <p:nvPr/>
        </p:nvSpPr>
        <p:spPr>
          <a:xfrm>
            <a:off x="3009900" y="3292475"/>
            <a:ext cx="39116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2969260" y="3305810"/>
            <a:ext cx="702310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MT</a:t>
            </a:r>
          </a:p>
        </p:txBody>
      </p:sp>
      <p:sp>
        <p:nvSpPr>
          <p:cNvPr id="107" name="矩形 106"/>
          <p:cNvSpPr/>
          <p:nvPr/>
        </p:nvSpPr>
        <p:spPr>
          <a:xfrm>
            <a:off x="3671570" y="3289300"/>
            <a:ext cx="473710" cy="332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3626485" y="3305810"/>
            <a:ext cx="72072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MST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3214370" y="282321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729990" y="2821940"/>
            <a:ext cx="124460" cy="1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412490" y="344551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2496185" y="2821940"/>
            <a:ext cx="317500" cy="19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335530" y="3292475"/>
            <a:ext cx="391160" cy="332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>
            <a:off x="2750820" y="3440430"/>
            <a:ext cx="259080" cy="31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3313430" y="2685415"/>
            <a:ext cx="513715" cy="3505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V4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2338070" y="3311525"/>
            <a:ext cx="374650" cy="3263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V1</a:t>
            </a:r>
          </a:p>
        </p:txBody>
      </p:sp>
      <p:sp>
        <p:nvSpPr>
          <p:cNvPr id="63" name="右箭头 62"/>
          <p:cNvSpPr/>
          <p:nvPr>
            <p:custDataLst>
              <p:tags r:id="rId8"/>
            </p:custDataLst>
          </p:nvPr>
        </p:nvSpPr>
        <p:spPr>
          <a:xfrm>
            <a:off x="8129905" y="3019425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4829175" y="2656840"/>
            <a:ext cx="76200" cy="9753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右箭头 189"/>
          <p:cNvSpPr/>
          <p:nvPr/>
        </p:nvSpPr>
        <p:spPr>
          <a:xfrm>
            <a:off x="4315460" y="3375025"/>
            <a:ext cx="466725" cy="7556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右箭头 191"/>
          <p:cNvSpPr/>
          <p:nvPr/>
        </p:nvSpPr>
        <p:spPr>
          <a:xfrm>
            <a:off x="4315460" y="2795905"/>
            <a:ext cx="466725" cy="75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右箭头 196"/>
          <p:cNvSpPr/>
          <p:nvPr/>
        </p:nvSpPr>
        <p:spPr>
          <a:xfrm>
            <a:off x="4940935" y="3088005"/>
            <a:ext cx="264160" cy="825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2501900" y="2821305"/>
            <a:ext cx="0" cy="46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>
            <p:custDataLst>
              <p:tags r:id="rId9"/>
            </p:custDataLst>
          </p:nvPr>
        </p:nvSpPr>
        <p:spPr>
          <a:xfrm>
            <a:off x="9513570" y="332867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>
            <p:custDataLst>
              <p:tags r:id="rId10"/>
            </p:custDataLst>
          </p:nvPr>
        </p:nvSpPr>
        <p:spPr>
          <a:xfrm>
            <a:off x="9504045" y="2815590"/>
            <a:ext cx="135890" cy="75565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11"/>
            </p:custDataLst>
          </p:nvPr>
        </p:nvSpPr>
        <p:spPr>
          <a:xfrm>
            <a:off x="8667115" y="2628265"/>
            <a:ext cx="791845" cy="3708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Head</a:t>
            </a:r>
            <a:endParaRPr lang="zh-CN" altLang="en-US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2"/>
            </p:custDataLst>
          </p:nvPr>
        </p:nvSpPr>
        <p:spPr>
          <a:xfrm>
            <a:off x="8667115" y="3189605"/>
            <a:ext cx="792480" cy="3708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Speed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Head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249170" y="3663315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254885" y="2625090"/>
            <a:ext cx="2073275" cy="3175"/>
          </a:xfrm>
          <a:prstGeom prst="line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IzMmE0ZjYzMTJhMTJkZGUyZWQxNGQ0YzBhN2IzOWYifQ=="/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65000"/>
              <a:lumOff val="3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noAutofit/>
      </a:bodyPr>
      <a:lstStyle>
        <a:defPPr>
          <a:defRPr lang="zh-CN" altLang="en-US" sz="9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342</Words>
  <Application>Microsoft Office PowerPoint</Application>
  <PresentationFormat>宽屏</PresentationFormat>
  <Paragraphs>139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Windows User</cp:lastModifiedBy>
  <cp:revision>517</cp:revision>
  <dcterms:created xsi:type="dcterms:W3CDTF">2019-06-19T02:08:00Z</dcterms:created>
  <dcterms:modified xsi:type="dcterms:W3CDTF">2025-02-06T03:05:34Z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DFC93CC043034BEBB673E15CA407FB59_11</vt:lpwstr>
  </property>
</Properties>
</file>