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9.jpg" ContentType="image/jpe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24.jpg" ContentType="image/jpeg"/>
  <Override PartName="/ppt/media/image25.jpg" ContentType="image/jpeg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77" r:id="rId2"/>
    <p:sldId id="276" r:id="rId3"/>
    <p:sldId id="262" r:id="rId4"/>
    <p:sldId id="256" r:id="rId5"/>
    <p:sldId id="265" r:id="rId6"/>
    <p:sldId id="257" r:id="rId7"/>
    <p:sldId id="263" r:id="rId8"/>
    <p:sldId id="266" r:id="rId9"/>
    <p:sldId id="261" r:id="rId10"/>
    <p:sldId id="278" r:id="rId11"/>
    <p:sldId id="268" r:id="rId12"/>
    <p:sldId id="269" r:id="rId13"/>
    <p:sldId id="279" r:id="rId14"/>
    <p:sldId id="280" r:id="rId15"/>
    <p:sldId id="281" r:id="rId16"/>
    <p:sldId id="275" r:id="rId17"/>
    <p:sldId id="274" r:id="rId18"/>
    <p:sldId id="270" r:id="rId19"/>
    <p:sldId id="271" r:id="rId20"/>
    <p:sldId id="259" r:id="rId21"/>
    <p:sldId id="260" r:id="rId22"/>
    <p:sldId id="258" r:id="rId23"/>
    <p:sldId id="272" r:id="rId24"/>
    <p:sldId id="273" r:id="rId2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44"/>
    <a:srgbClr val="FF3300"/>
    <a:srgbClr val="FF0066"/>
    <a:srgbClr val="0071C1"/>
    <a:srgbClr val="0070C0"/>
    <a:srgbClr val="FF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83" autoAdjust="0"/>
    <p:restoredTop sz="89860" autoAdjust="0"/>
  </p:normalViewPr>
  <p:slideViewPr>
    <p:cSldViewPr snapToGrid="0">
      <p:cViewPr varScale="1">
        <p:scale>
          <a:sx n="103" d="100"/>
          <a:sy n="103" d="100"/>
        </p:scale>
        <p:origin x="136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508B0-A1BA-4F96-B79D-1BEA7833015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8F347-F7F3-4AF8-8820-434BC3271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711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6.03762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国自科 </a:t>
            </a:r>
            <a:r>
              <a:rPr lang="en-US" altLang="zh-CN" smtClean="0"/>
              <a:t>F0609 </a:t>
            </a:r>
            <a:r>
              <a:rPr lang="zh-CN" altLang="en-US" smtClean="0"/>
              <a:t>认知与神经科学启发的人工智能</a:t>
            </a:r>
            <a:endParaRPr lang="en-US" altLang="zh-CN" smtClean="0"/>
          </a:p>
          <a:p>
            <a:r>
              <a:rPr lang="en-US" altLang="zh-CN" smtClean="0"/>
              <a:t>F0610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交叉学科中的人工智能问题</a:t>
            </a:r>
            <a:endParaRPr lang="en-US" altLang="zh-CN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基于神经解剖启发的视觉目标跟踪可解释性方法研究</a:t>
            </a:r>
            <a:endParaRPr lang="en-US" altLang="zh-CN" smtClean="0"/>
          </a:p>
          <a:p>
            <a:endParaRPr lang="en-US" altLang="zh-CN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基于神经解剖对应的视觉跟踪可解释性方法研究</a:t>
            </a:r>
            <a:endParaRPr kumimoji="0" lang="zh-CN" altLang="en-US" sz="1200" b="1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endParaRPr lang="en-US" altLang="zh-CN" smtClean="0"/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科学问题：黑盒解释黑盒、供求；机器学习；第一次提出</a:t>
            </a:r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基于大脑皮层解剖对齐的可解释性视觉跟踪方法研究</a:t>
            </a:r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基于大脑皮层解剖对齐的视觉跟踪可解释性方法研究</a:t>
            </a:r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基于神经解剖对应的视觉跟踪可解释性方法研究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对照</a:t>
            </a:r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基于类脑模型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视觉跟踪的可解释性方法研究</a:t>
            </a:r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基于类脑模型一致的视觉跟踪可解释性方法研究</a:t>
            </a:r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基于大脑皮层解剖对齐的视觉跟踪可解释性方法研究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感知</a:t>
            </a:r>
            <a:r>
              <a:rPr lang="en-US" altLang="zh-CN" smtClean="0"/>
              <a:t>-&gt;</a:t>
            </a:r>
            <a:r>
              <a:rPr lang="zh-CN" altLang="en-US" smtClean="0"/>
              <a:t>跟踪（方位、分类：辨别不同的目标，不同发声源排除干扰，注意力排除其他声音；重低音频谱，华为浙大）</a:t>
            </a:r>
            <a:endParaRPr lang="en-US" altLang="zh-CN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开放场景下大脑皮层解剖对齐的视觉感知方法研究</a:t>
            </a:r>
            <a:endParaRPr lang="en-US" altLang="zh-CN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基于大脑皮层解剖对齐的类脑视觉感知模型设计方法研究</a:t>
            </a:r>
            <a:endParaRPr kumimoji="0" lang="en-US" altLang="zh-CN" sz="1200" b="1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基于大脑皮层解剖对齐的类脑视觉感知机理和方法研究</a:t>
            </a:r>
            <a:endParaRPr kumimoji="0" lang="en-US" altLang="zh-CN" sz="1200" b="1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1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意图识别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8F347-F7F3-4AF8-8820-434BC3271F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253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省自科 多模态融合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8F347-F7F3-4AF8-8820-434BC3271F7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3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国自科 全局工作空间点火</a:t>
            </a:r>
            <a:endParaRPr lang="en-US" altLang="zh-CN" smtClean="0"/>
          </a:p>
          <a:p>
            <a:r>
              <a:rPr lang="en-US" altLang="zh-CN" smtClean="0"/>
              <a:t>https://blog.csdn.net/mengxianglong123/article/details/126261479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8F347-F7F3-4AF8-8820-434BC3271F7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919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国自科 全局工作空间点火</a:t>
            </a:r>
            <a:endParaRPr lang="en-US" altLang="zh-CN" smtClean="0"/>
          </a:p>
          <a:p>
            <a:r>
              <a:rPr lang="en-US" altLang="zh-CN" smtClean="0"/>
              <a:t>https://blog.csdn.net/mengxianglong123/article/details/126261479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8F347-F7F3-4AF8-8820-434BC3271F7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257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国自科 全局工作空间点火</a:t>
            </a:r>
            <a:endParaRPr lang="en-US" altLang="zh-CN" smtClean="0"/>
          </a:p>
          <a:p>
            <a:r>
              <a:rPr lang="en-US" altLang="zh-CN" smtClean="0"/>
              <a:t>https://blog.csdn.net/mengxianglong123/article/details/126261479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8F347-F7F3-4AF8-8820-434BC3271F7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405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国自科 全局工作空间点火</a:t>
            </a:r>
            <a:endParaRPr lang="en-US" altLang="zh-CN" smtClean="0"/>
          </a:p>
          <a:p>
            <a:r>
              <a:rPr lang="en-US" altLang="zh-CN" smtClean="0"/>
              <a:t>https://blog.csdn.net/mengxianglong123/article/details/126261479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8F347-F7F3-4AF8-8820-434BC3271F7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870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5" name="Google Shape;3245;g78327f1586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6" name="Google Shape;3246;g78327f1586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Using the same visual components from before and a few new custom ones, I was able to come up with the Transformer architecture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is a reproduction of the Transformer architecture figure presented in the work of </a:t>
            </a:r>
            <a:r>
              <a:rPr lang="en" u="sng">
                <a:solidFill>
                  <a:schemeClr val="hlink"/>
                </a:solidFill>
                <a:hlinkClick r:id="rId3"/>
              </a:rPr>
              <a:t>Vaswani et al. 2017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You can further customize it however you want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Author: Elvis Saravia (ellfae@gmail.com)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1367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整个大脑模型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8F347-F7F3-4AF8-8820-434BC3271F7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981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整个大脑模型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Hierarchically organized behavior and its neural foundations: A reinforcement learning perspective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8F347-F7F3-4AF8-8820-434BC3271F7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814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整个大脑时间传递模型</a:t>
            </a:r>
            <a:endParaRPr lang="en-US" altLang="zh-CN" smtClean="0"/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视网膜  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20~40ms 30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LGN  30~50ms  40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V1 40~60ms  50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V2 50~70ms  60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V4 60~80ms  70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PIT 70~90ms  80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AIT 80~100ms 90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PFC  100-130ms  115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PMC  120~160ms</a:t>
            </a:r>
            <a:r>
              <a:rPr lang="en-US" altLang="zh-CN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140</a:t>
            </a:r>
          </a:p>
          <a:p>
            <a:r>
              <a:rPr lang="en-US" altLang="zh-CN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MC  140~190ms  165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8F347-F7F3-4AF8-8820-434BC3271F7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230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仿真方案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8F347-F7F3-4AF8-8820-434BC3271F7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63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国自科 </a:t>
            </a:r>
            <a:r>
              <a:rPr lang="en-US" altLang="zh-CN" smtClean="0"/>
              <a:t>F0609 </a:t>
            </a:r>
            <a:r>
              <a:rPr lang="zh-CN" altLang="en-US" smtClean="0"/>
              <a:t>认知与神经科学启发的人工智能</a:t>
            </a:r>
            <a:endParaRPr lang="en-US" altLang="zh-CN" smtClean="0"/>
          </a:p>
          <a:p>
            <a:r>
              <a:rPr lang="en-US" altLang="zh-CN" smtClean="0"/>
              <a:t>F0610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交叉学科中的人工智能问题</a:t>
            </a:r>
            <a:endParaRPr lang="en-US" altLang="zh-CN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基于神经解剖启发的视觉目标跟踪可解释性方法研究</a:t>
            </a:r>
            <a:endParaRPr lang="en-US" altLang="zh-CN" smtClean="0"/>
          </a:p>
          <a:p>
            <a:endParaRPr lang="en-US" altLang="zh-CN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基于神经解剖对应的视觉跟踪可解释性方法研究</a:t>
            </a:r>
            <a:endParaRPr kumimoji="0" lang="zh-CN" altLang="en-US" sz="1200" b="1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endParaRPr lang="en-US" altLang="zh-CN" smtClean="0"/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科学问题：黑盒解释黑盒、供求；机器学习；第一次提出</a:t>
            </a:r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基于大脑皮层解剖对齐的可解释性视觉跟踪方法研究</a:t>
            </a:r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基于大脑皮层解剖对齐的视觉跟踪可解释性方法研究</a:t>
            </a:r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基于神经解剖对应的视觉跟踪可解释性方法研究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对照</a:t>
            </a:r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基于类脑模型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视觉跟踪的可解释性方法研究</a:t>
            </a:r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基于类脑模型一致的视觉跟踪可解释性方法研究</a:t>
            </a:r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基于大脑皮层解剖对齐的视觉跟踪可解释性方法研究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感知</a:t>
            </a:r>
            <a:r>
              <a:rPr lang="en-US" altLang="zh-CN" smtClean="0"/>
              <a:t>-&gt;</a:t>
            </a:r>
            <a:r>
              <a:rPr lang="zh-CN" altLang="en-US" smtClean="0"/>
              <a:t>跟踪（方位、分类：辨别不同的目标，不同发声源排除干扰，注意力排除其他声音；重低音频谱，华为浙大）</a:t>
            </a:r>
            <a:endParaRPr lang="en-US" altLang="zh-CN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开放场景下大脑皮层解剖对齐的视觉感知方法研究</a:t>
            </a:r>
            <a:endParaRPr lang="en-US" altLang="zh-CN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基于大脑皮层解剖对齐的类脑视觉感知模型设计方法研究</a:t>
            </a:r>
            <a:endParaRPr kumimoji="0" lang="en-US" altLang="zh-CN" sz="1200" b="1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基于大脑皮层解剖对齐的类脑视觉感知机理和方法研究</a:t>
            </a:r>
            <a:endParaRPr kumimoji="0" lang="en-US" altLang="zh-CN" sz="1200" b="1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1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意图识别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8F347-F7F3-4AF8-8820-434BC3271F7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4201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仿真方案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8F347-F7F3-4AF8-8820-434BC3271F7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235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省教育厅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8F347-F7F3-4AF8-8820-434BC3271F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186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省自科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8F347-F7F3-4AF8-8820-434BC3271F7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6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国自科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8F347-F7F3-4AF8-8820-434BC3271F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555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省教育厅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8F347-F7F3-4AF8-8820-434BC3271F7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020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省自科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8F347-F7F3-4AF8-8820-434BC3271F7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693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面上</a:t>
            </a:r>
            <a:endParaRPr lang="en-US" altLang="zh-CN" smtClean="0"/>
          </a:p>
          <a:p>
            <a:endParaRPr lang="en-US" altLang="zh-CN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腹侧运动前皮层中构建了一个决策变量</a:t>
            </a:r>
            <a:endParaRPr lang="en-US" altLang="zh-CN" sz="1200" b="1" kern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感知决策</a:t>
            </a:r>
            <a:r>
              <a:rPr lang="en-US" altLang="zh-CN" sz="12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</a:t>
            </a:r>
            <a:r>
              <a:rPr lang="zh-CN" altLang="en-US" sz="12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可供性</a:t>
            </a:r>
            <a:r>
              <a:rPr lang="en-US" altLang="zh-CN" sz="12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</a:t>
            </a:r>
            <a:r>
              <a:rPr lang="zh-CN" altLang="en-US" sz="12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意识</a:t>
            </a:r>
            <a:endParaRPr lang="zh-CN" altLang="en-US" sz="1200" b="1" kern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8F347-F7F3-4AF8-8820-434BC3271F7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75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省自科 多模态融合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8F347-F7F3-4AF8-8820-434BC3271F7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309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074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jpg"/><Relationship Id="rId7" Type="http://schemas.openxmlformats.org/officeDocument/2006/relationships/image" Target="../media/image35.jpe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jpg"/><Relationship Id="rId4" Type="http://schemas.openxmlformats.org/officeDocument/2006/relationships/image" Target="../media/image32.png"/><Relationship Id="rId9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g"/><Relationship Id="rId3" Type="http://schemas.openxmlformats.org/officeDocument/2006/relationships/image" Target="../media/image31.jpg"/><Relationship Id="rId7" Type="http://schemas.openxmlformats.org/officeDocument/2006/relationships/image" Target="../media/image41.png"/><Relationship Id="rId12" Type="http://schemas.openxmlformats.org/officeDocument/2006/relationships/image" Target="../media/image30.emf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11" Type="http://schemas.openxmlformats.org/officeDocument/2006/relationships/image" Target="../media/image45.jpg"/><Relationship Id="rId5" Type="http://schemas.openxmlformats.org/officeDocument/2006/relationships/image" Target="../media/image39.jpg"/><Relationship Id="rId10" Type="http://schemas.openxmlformats.org/officeDocument/2006/relationships/image" Target="../media/image44.jpg"/><Relationship Id="rId4" Type="http://schemas.openxmlformats.org/officeDocument/2006/relationships/image" Target="../media/image38.jpg"/><Relationship Id="rId9" Type="http://schemas.openxmlformats.org/officeDocument/2006/relationships/image" Target="../media/image43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g"/><Relationship Id="rId13" Type="http://schemas.openxmlformats.org/officeDocument/2006/relationships/image" Target="../media/image30.emf"/><Relationship Id="rId3" Type="http://schemas.openxmlformats.org/officeDocument/2006/relationships/image" Target="../media/image47.jpg"/><Relationship Id="rId7" Type="http://schemas.openxmlformats.org/officeDocument/2006/relationships/image" Target="../media/image51.png"/><Relationship Id="rId12" Type="http://schemas.openxmlformats.org/officeDocument/2006/relationships/image" Target="../media/image55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36.png"/><Relationship Id="rId5" Type="http://schemas.openxmlformats.org/officeDocument/2006/relationships/image" Target="../media/image49.jpg"/><Relationship Id="rId10" Type="http://schemas.openxmlformats.org/officeDocument/2006/relationships/image" Target="../media/image54.png"/><Relationship Id="rId4" Type="http://schemas.openxmlformats.org/officeDocument/2006/relationships/image" Target="../media/image48.jpg"/><Relationship Id="rId9" Type="http://schemas.openxmlformats.org/officeDocument/2006/relationships/image" Target="../media/image53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文本框 108"/>
          <p:cNvSpPr txBox="1"/>
          <p:nvPr/>
        </p:nvSpPr>
        <p:spPr>
          <a:xfrm>
            <a:off x="424815" y="834390"/>
            <a:ext cx="3188335" cy="581469"/>
          </a:xfrm>
          <a:prstGeom prst="round2Same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fontAlgn="auto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技术挑战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fontAlgn="auto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45135" y="1387475"/>
            <a:ext cx="3145790" cy="437007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37965" y="834390"/>
            <a:ext cx="4065270" cy="581469"/>
          </a:xfrm>
          <a:prstGeom prst="round2Same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fontAlgn="auto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研究内容</a:t>
            </a:r>
          </a:p>
          <a:p>
            <a:pPr marL="0" marR="0" lvl="0" indent="0" algn="ctr" defTabSz="914400" rtl="0" fontAlgn="auto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037965" y="1387475"/>
            <a:ext cx="4039870" cy="437007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2762" y="1726490"/>
            <a:ext cx="1195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外观</a:t>
            </a: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特征可</a:t>
            </a: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解释性问题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14985" y="3150235"/>
            <a:ext cx="1195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运动</a:t>
            </a: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特征可解释性问题</a:t>
            </a:r>
            <a:endParaRPr lang="zh-CN" altLang="en-US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1635" y="4527123"/>
            <a:ext cx="1118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kern="1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视听</a:t>
            </a:r>
            <a:r>
              <a:rPr lang="zh-CN" altLang="en-US" sz="16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融合特征可解释性问题</a:t>
            </a:r>
            <a:endParaRPr lang="zh-CN" altLang="en-US" sz="1600" b="1" kern="1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568055" y="834390"/>
            <a:ext cx="3159125" cy="581469"/>
          </a:xfrm>
          <a:prstGeom prst="round2Same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fontAlgn="auto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关键科学问题</a:t>
            </a:r>
          </a:p>
          <a:p>
            <a:pPr marL="0" marR="0" lvl="0" indent="0" algn="ctr" defTabSz="914400" rtl="0" fontAlgn="auto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589010" y="1379855"/>
            <a:ext cx="3117215" cy="437007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76394" y="1612265"/>
            <a:ext cx="1919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zh-CN" altLang="en-US" sz="1600" b="1" kern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腹</a:t>
            </a:r>
            <a:r>
              <a:rPr lang="zh-CN" altLang="en-US" sz="1600" b="1" kern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侧</a:t>
            </a: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视觉通路</a:t>
            </a:r>
            <a:endParaRPr lang="en-US" altLang="zh-CN" sz="1600" b="1" kern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解剖对齐的类脑</a:t>
            </a:r>
            <a:endParaRPr lang="en-US" altLang="zh-CN" sz="1600" b="1" kern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外观特征提取模型</a:t>
            </a:r>
            <a:endParaRPr lang="zh-CN" altLang="en-US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83062" y="3093810"/>
            <a:ext cx="1811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zh-CN" altLang="en-US" sz="1600" b="1" ker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背</a:t>
            </a:r>
            <a:r>
              <a:rPr lang="zh-CN" altLang="en-US" sz="1600" b="1" kern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侧和腹</a:t>
            </a:r>
            <a:r>
              <a:rPr lang="zh-CN" altLang="en-US" sz="1600" b="1" kern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侧</a:t>
            </a: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视觉通路融合</a:t>
            </a: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的类脑视觉</a:t>
            </a: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跟踪方法</a:t>
            </a:r>
            <a:endParaRPr lang="zh-CN" altLang="en-US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75579" y="4509297"/>
            <a:ext cx="1991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zh-CN" altLang="en-US" sz="1600" b="1" kern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视觉和听觉</a:t>
            </a: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通路融合的类脑目标</a:t>
            </a:r>
            <a:endParaRPr lang="en-US" altLang="zh-CN" sz="1600" b="1" kern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跟踪框架</a:t>
            </a:r>
            <a:endParaRPr lang="zh-CN" altLang="en-US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710624" y="1530794"/>
            <a:ext cx="16411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下颞皮层</a:t>
            </a:r>
            <a:r>
              <a:rPr lang="zh-CN" altLang="en-US" sz="1600" b="1" kern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图像类别</a:t>
            </a: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激活的局部</a:t>
            </a:r>
            <a:endParaRPr lang="en-US" altLang="zh-CN" sz="1600" b="1" kern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循环</a:t>
            </a: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精细化</a:t>
            </a:r>
            <a:endParaRPr lang="en-US" altLang="zh-CN" sz="1600" b="1" kern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编码</a:t>
            </a: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模型</a:t>
            </a:r>
            <a:endParaRPr lang="zh-CN" altLang="en-US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762537" y="3033901"/>
            <a:ext cx="1455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运动皮层</a:t>
            </a: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动态传输和神经激活的视觉</a:t>
            </a:r>
            <a:r>
              <a:rPr lang="zh-CN" altLang="en-US" sz="1600" b="1" kern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编码</a:t>
            </a: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跟踪方法</a:t>
            </a:r>
            <a:endParaRPr lang="zh-CN" altLang="en-US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745853" y="4562726"/>
            <a:ext cx="15521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zh-CN" altLang="en-US" sz="1600" b="1" kern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全局工作空间</a:t>
            </a: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理论的类脑多模态</a:t>
            </a:r>
            <a:r>
              <a:rPr lang="zh-CN" altLang="en-US" sz="1600" b="1" kern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融合</a:t>
            </a: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跟踪策略</a:t>
            </a:r>
            <a:endParaRPr lang="zh-CN" altLang="en-US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矩形: 圆角 5"/>
          <p:cNvSpPr/>
          <p:nvPr/>
        </p:nvSpPr>
        <p:spPr>
          <a:xfrm>
            <a:off x="445135" y="5864860"/>
            <a:ext cx="11255375" cy="769683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920750" marR="0" lvl="0" indent="-920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zh-CN" altLang="en-US" sz="20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目标：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创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新</a:t>
            </a:r>
            <a:r>
              <a:rPr lang="zh-CN" altLang="en-US" sz="2000" b="1" kern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基于神经通路的外观特征提取、目标跟踪、模态融合</a:t>
            </a:r>
            <a:r>
              <a:rPr lang="zh-CN" altLang="en-US" sz="2000" b="1" ker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等类脑</a:t>
            </a:r>
            <a:r>
              <a:rPr lang="zh-CN" altLang="en-US" sz="2000" b="1" ker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模型</a:t>
            </a:r>
            <a:r>
              <a:rPr lang="zh-CN" altLang="en-US" sz="2000" b="1" kern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设计</a:t>
            </a:r>
            <a:r>
              <a:rPr lang="zh-CN" altLang="en-US" sz="2000" b="1" kern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方面的</a:t>
            </a:r>
            <a:r>
              <a:rPr lang="zh-CN" altLang="en-US" sz="2000" b="1" kern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理论</a:t>
            </a:r>
            <a:r>
              <a:rPr lang="zh-CN" altLang="en-US" sz="2000" b="1" kern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，突破</a:t>
            </a:r>
            <a:r>
              <a:rPr lang="zh-CN" altLang="en-US" sz="2000" b="1" kern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真实场景下类脑</a:t>
            </a:r>
            <a:r>
              <a:rPr lang="zh-CN" altLang="en-US" sz="2000" b="1" kern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视觉跟踪</a:t>
            </a:r>
            <a:r>
              <a:rPr lang="zh-CN" altLang="en-US" sz="2000" b="1" kern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的关键科学</a:t>
            </a:r>
            <a:r>
              <a:rPr lang="zh-CN" altLang="en-US" sz="2000" b="1" kern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技术</a:t>
            </a:r>
            <a:r>
              <a:rPr lang="zh-CN" altLang="en-US" sz="2000" b="1" kern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推动</a:t>
            </a:r>
            <a:r>
              <a:rPr lang="zh-CN" altLang="en-US" sz="2000" b="1" kern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类脑跟踪方法在</a:t>
            </a:r>
            <a:r>
              <a:rPr lang="zh-CN" altLang="en-US" sz="2000" b="1" kern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真实场景</a:t>
            </a:r>
            <a:r>
              <a:rPr lang="zh-CN" altLang="en-US" sz="2000" b="1" kern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中的</a:t>
            </a:r>
            <a:r>
              <a:rPr lang="zh-CN" altLang="en-US" sz="2000" b="1" kern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应用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箭头: 右 9"/>
          <p:cNvSpPr/>
          <p:nvPr/>
        </p:nvSpPr>
        <p:spPr bwMode="auto">
          <a:xfrm>
            <a:off x="8134985" y="3209925"/>
            <a:ext cx="433705" cy="450215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739900" y="1669133"/>
            <a:ext cx="18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200" b="1" ker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凭借经验</a:t>
            </a:r>
            <a:r>
              <a:rPr lang="zh-CN" altLang="en-US" sz="1200" b="1" kern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设计的深度模型可</a:t>
            </a:r>
            <a:r>
              <a:rPr lang="zh-CN" altLang="en-US" sz="1200" b="1" ker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解释性能力差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750555" y="3110845"/>
            <a:ext cx="18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1200" b="1" kern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所跟踪的</a:t>
            </a:r>
            <a:r>
              <a:rPr lang="zh-CN" altLang="en-US" sz="1200" b="1" ker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目标经历复杂的运动变化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750555" y="4494857"/>
            <a:ext cx="18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b="1" kern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纯</a:t>
            </a:r>
            <a:r>
              <a:rPr lang="zh-CN" altLang="en-US" sz="1200" b="1" ker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视觉信息不足以应对复杂的环境变化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757005" y="5016216"/>
            <a:ext cx="18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b="1" kern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多模态融合特征不能</a:t>
            </a:r>
            <a:r>
              <a:rPr lang="zh-CN" altLang="en-US" sz="1200" b="1" ker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有效</a:t>
            </a:r>
            <a:r>
              <a:rPr lang="zh-CN" altLang="en-US" sz="1200" b="1" kern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的理解</a:t>
            </a:r>
            <a:endParaRPr lang="zh-CN" altLang="en-US" sz="1200" b="1" ker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5" name="左大括号 34"/>
          <p:cNvSpPr/>
          <p:nvPr/>
        </p:nvSpPr>
        <p:spPr>
          <a:xfrm>
            <a:off x="1635125" y="1903095"/>
            <a:ext cx="146685" cy="4400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右 104"/>
          <p:cNvSpPr/>
          <p:nvPr/>
        </p:nvSpPr>
        <p:spPr>
          <a:xfrm rot="5400000">
            <a:off x="4899659" y="2513862"/>
            <a:ext cx="202565" cy="576580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箭头: 右 104"/>
          <p:cNvSpPr/>
          <p:nvPr/>
        </p:nvSpPr>
        <p:spPr>
          <a:xfrm rot="5400000">
            <a:off x="4892992" y="3861371"/>
            <a:ext cx="202565" cy="576580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箭头: 右 104"/>
          <p:cNvSpPr/>
          <p:nvPr/>
        </p:nvSpPr>
        <p:spPr>
          <a:xfrm rot="5400000">
            <a:off x="10085703" y="2423631"/>
            <a:ext cx="202565" cy="576580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箭头: 右 104"/>
          <p:cNvSpPr/>
          <p:nvPr/>
        </p:nvSpPr>
        <p:spPr>
          <a:xfrm rot="5400000">
            <a:off x="10073639" y="3945280"/>
            <a:ext cx="202565" cy="576580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箭头: 右 9"/>
          <p:cNvSpPr/>
          <p:nvPr/>
        </p:nvSpPr>
        <p:spPr bwMode="auto">
          <a:xfrm>
            <a:off x="3629025" y="3223895"/>
            <a:ext cx="396000" cy="450215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标题 1"/>
          <p:cNvSpPr txBox="1"/>
          <p:nvPr/>
        </p:nvSpPr>
        <p:spPr bwMode="auto">
          <a:xfrm>
            <a:off x="424815" y="132080"/>
            <a:ext cx="11275695" cy="566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843915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3200" b="1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基于神经通路的视觉目标跟踪类脑可</a:t>
            </a:r>
            <a:r>
              <a:rPr lang="zh-CN" altLang="en-US" sz="3200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解释性方法</a:t>
            </a:r>
            <a:r>
              <a:rPr lang="zh-CN" altLang="en-US" sz="3200" b="1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研究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0D2CDAC-8573-EC22-6BE7-CF03958576AA}"/>
              </a:ext>
            </a:extLst>
          </p:cNvPr>
          <p:cNvSpPr txBox="1"/>
          <p:nvPr/>
        </p:nvSpPr>
        <p:spPr>
          <a:xfrm>
            <a:off x="1766073" y="3612313"/>
            <a:ext cx="18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1200" b="1" kern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真实场景下环境的</a:t>
            </a:r>
            <a:r>
              <a:rPr lang="zh-CN" altLang="en-US" sz="1200" b="1" ker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动态改变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F11674C9-553C-C0DC-2FD2-5566CF0AF27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9098" y="3033901"/>
            <a:ext cx="1194703" cy="1128145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7AE43287-EF11-BA71-C8AD-15415FE0EBA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847" y="4435475"/>
            <a:ext cx="1372583" cy="945516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1718945" y="2172879"/>
            <a:ext cx="18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1200" b="1" kern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日益复杂</a:t>
            </a:r>
            <a:r>
              <a:rPr lang="zh-CN" altLang="en-US" sz="1200" b="1" ker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的深度模型无法用于实际场景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0438960" y="1574075"/>
            <a:ext cx="126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200" b="1" ker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类脑精细化外观特征提取方法</a:t>
            </a:r>
          </a:p>
        </p:txBody>
      </p:sp>
      <p:sp>
        <p:nvSpPr>
          <p:cNvPr id="44" name="左大括号 43"/>
          <p:cNvSpPr/>
          <p:nvPr/>
        </p:nvSpPr>
        <p:spPr>
          <a:xfrm>
            <a:off x="10334185" y="1798706"/>
            <a:ext cx="146685" cy="4400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10418005" y="2049828"/>
            <a:ext cx="1282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1200" b="1" ker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基于激活和行为的相似性度量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10401861" y="3075465"/>
            <a:ext cx="126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200" b="1" ker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背侧和腹侧通路融合方法</a:t>
            </a:r>
          </a:p>
        </p:txBody>
      </p:sp>
      <p:sp>
        <p:nvSpPr>
          <p:cNvPr id="50" name="左大括号 49"/>
          <p:cNvSpPr/>
          <p:nvPr/>
        </p:nvSpPr>
        <p:spPr>
          <a:xfrm>
            <a:off x="10297990" y="3295784"/>
            <a:ext cx="146685" cy="4400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0390063" y="3529675"/>
            <a:ext cx="1282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1200" b="1" ker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背侧和腹侧通路相互作用的理解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0426822" y="5038242"/>
            <a:ext cx="126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200" b="1" ker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多模态融合类脑</a:t>
            </a:r>
            <a:r>
              <a:rPr lang="zh-CN" altLang="en-US" sz="1200" b="1" kern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融合机理</a:t>
            </a:r>
            <a:endParaRPr lang="zh-CN" altLang="en-US" sz="1200" b="1" ker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3" name="左大括号 52"/>
          <p:cNvSpPr/>
          <p:nvPr/>
        </p:nvSpPr>
        <p:spPr>
          <a:xfrm>
            <a:off x="10274810" y="4809078"/>
            <a:ext cx="146685" cy="4400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10448436" y="4590423"/>
            <a:ext cx="1282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1200" b="1" kern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听觉识别通路的类脑建模</a:t>
            </a:r>
            <a:endParaRPr lang="zh-CN" altLang="en-US" sz="1200" b="1" ker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5" name="箭头: 右 104"/>
          <p:cNvSpPr/>
          <p:nvPr/>
        </p:nvSpPr>
        <p:spPr>
          <a:xfrm rot="5400000">
            <a:off x="1559222" y="2548407"/>
            <a:ext cx="202565" cy="576580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箭头: 右 104"/>
          <p:cNvSpPr/>
          <p:nvPr/>
        </p:nvSpPr>
        <p:spPr>
          <a:xfrm rot="5400000">
            <a:off x="1507807" y="3959169"/>
            <a:ext cx="202565" cy="576580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左大括号 56"/>
          <p:cNvSpPr/>
          <p:nvPr/>
        </p:nvSpPr>
        <p:spPr>
          <a:xfrm>
            <a:off x="1611134" y="3345705"/>
            <a:ext cx="146685" cy="4400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左大括号 57"/>
          <p:cNvSpPr/>
          <p:nvPr/>
        </p:nvSpPr>
        <p:spPr>
          <a:xfrm>
            <a:off x="1577146" y="4736495"/>
            <a:ext cx="146685" cy="4400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9847" y="1506995"/>
            <a:ext cx="1165668" cy="130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2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椭圆 264"/>
          <p:cNvSpPr/>
          <p:nvPr/>
        </p:nvSpPr>
        <p:spPr>
          <a:xfrm>
            <a:off x="4912704" y="2382933"/>
            <a:ext cx="2104653" cy="19985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椭圆 263"/>
          <p:cNvSpPr/>
          <p:nvPr/>
        </p:nvSpPr>
        <p:spPr>
          <a:xfrm>
            <a:off x="5068987" y="2550066"/>
            <a:ext cx="1769233" cy="16742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椭圆 262"/>
          <p:cNvSpPr/>
          <p:nvPr/>
        </p:nvSpPr>
        <p:spPr>
          <a:xfrm>
            <a:off x="5235160" y="2733210"/>
            <a:ext cx="1448523" cy="13844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椭圆 261"/>
          <p:cNvSpPr/>
          <p:nvPr/>
        </p:nvSpPr>
        <p:spPr>
          <a:xfrm>
            <a:off x="5383281" y="2857599"/>
            <a:ext cx="1159441" cy="109529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7891463" y="1681161"/>
            <a:ext cx="2500311" cy="1238250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63" y="2933701"/>
            <a:ext cx="1043376" cy="1183972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201" y="4053069"/>
            <a:ext cx="2113856" cy="1547549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7861" y="1653933"/>
            <a:ext cx="2091689" cy="1279767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5371" y="3027809"/>
            <a:ext cx="1852650" cy="1020315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8428" y="4053069"/>
            <a:ext cx="2210922" cy="1609643"/>
          </a:xfrm>
          <a:prstGeom prst="rect">
            <a:avLst/>
          </a:prstGeom>
        </p:spPr>
      </p:pic>
      <p:sp>
        <p:nvSpPr>
          <p:cNvPr id="90" name="Google Shape;3192;p50"/>
          <p:cNvSpPr/>
          <p:nvPr/>
        </p:nvSpPr>
        <p:spPr>
          <a:xfrm>
            <a:off x="9907551" y="1736372"/>
            <a:ext cx="431799" cy="1114885"/>
          </a:xfrm>
          <a:prstGeom prst="cube">
            <a:avLst>
              <a:gd name="adj" fmla="val 42152"/>
            </a:avLst>
          </a:prstGeom>
          <a:solidFill>
            <a:schemeClr val="accent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9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卷积神经网络</a:t>
            </a:r>
            <a:endParaRPr sz="9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Google Shape;3192;p50"/>
          <p:cNvSpPr/>
          <p:nvPr/>
        </p:nvSpPr>
        <p:spPr>
          <a:xfrm>
            <a:off x="9239938" y="1898606"/>
            <a:ext cx="460375" cy="865201"/>
          </a:xfrm>
          <a:prstGeom prst="cube">
            <a:avLst>
              <a:gd name="adj" fmla="val 42152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CN" altLang="en-US" sz="900" b="1">
                <a:latin typeface="微软雅黑" panose="020B0503020204020204" pitchFamily="34" charset="-122"/>
                <a:ea typeface="微软雅黑" panose="020B0503020204020204" pitchFamily="34" charset="-122"/>
              </a:rPr>
              <a:t>循环网络</a:t>
            </a:r>
            <a:endParaRPr sz="9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4" name="直接箭头连接符 103"/>
          <p:cNvCxnSpPr/>
          <p:nvPr/>
        </p:nvCxnSpPr>
        <p:spPr>
          <a:xfrm>
            <a:off x="9060517" y="2331207"/>
            <a:ext cx="180323" cy="5593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>
            <a:off x="8393725" y="2382934"/>
            <a:ext cx="180323" cy="5593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9711876" y="2295493"/>
            <a:ext cx="1882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Google Shape;3192;p50"/>
          <p:cNvSpPr/>
          <p:nvPr/>
        </p:nvSpPr>
        <p:spPr>
          <a:xfrm>
            <a:off x="8597087" y="1959096"/>
            <a:ext cx="460375" cy="795186"/>
          </a:xfrm>
          <a:prstGeom prst="cube">
            <a:avLst>
              <a:gd name="adj" fmla="val 42152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CN" altLang="en-US" sz="900" b="1">
                <a:latin typeface="微软雅黑" panose="020B0503020204020204" pitchFamily="34" charset="-122"/>
                <a:ea typeface="微软雅黑" panose="020B0503020204020204" pitchFamily="34" charset="-122"/>
              </a:rPr>
              <a:t>循环网络</a:t>
            </a:r>
            <a:endParaRPr sz="9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Google Shape;3192;p50"/>
          <p:cNvSpPr/>
          <p:nvPr/>
        </p:nvSpPr>
        <p:spPr>
          <a:xfrm>
            <a:off x="7943681" y="1982249"/>
            <a:ext cx="460375" cy="830908"/>
          </a:xfrm>
          <a:prstGeom prst="cube">
            <a:avLst>
              <a:gd name="adj" fmla="val 42152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CN" altLang="en-US" sz="900" b="1">
                <a:latin typeface="微软雅黑" panose="020B0503020204020204" pitchFamily="34" charset="-122"/>
                <a:ea typeface="微软雅黑" panose="020B0503020204020204" pitchFamily="34" charset="-122"/>
              </a:rPr>
              <a:t>循环网络</a:t>
            </a:r>
            <a:endParaRPr sz="9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6" name="肘形连接符 115"/>
          <p:cNvCxnSpPr>
            <a:stCxn id="79" idx="0"/>
            <a:endCxn id="82" idx="1"/>
          </p:cNvCxnSpPr>
          <p:nvPr/>
        </p:nvCxnSpPr>
        <p:spPr>
          <a:xfrm rot="5400000" flipH="1" flipV="1">
            <a:off x="1000114" y="2005954"/>
            <a:ext cx="639884" cy="121561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肘形连接符 117"/>
          <p:cNvCxnSpPr>
            <a:stCxn id="79" idx="2"/>
            <a:endCxn id="80" idx="1"/>
          </p:cNvCxnSpPr>
          <p:nvPr/>
        </p:nvCxnSpPr>
        <p:spPr>
          <a:xfrm rot="16200000" flipH="1">
            <a:off x="906641" y="3923283"/>
            <a:ext cx="709171" cy="109795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125"/>
          <p:cNvCxnSpPr>
            <a:stCxn id="84" idx="0"/>
            <a:endCxn id="112" idx="3"/>
          </p:cNvCxnSpPr>
          <p:nvPr/>
        </p:nvCxnSpPr>
        <p:spPr>
          <a:xfrm rot="16200000" flipV="1">
            <a:off x="10422974" y="2269087"/>
            <a:ext cx="727523" cy="78992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连接符 127"/>
          <p:cNvCxnSpPr>
            <a:stCxn id="84" idx="2"/>
            <a:endCxn id="87" idx="3"/>
          </p:cNvCxnSpPr>
          <p:nvPr/>
        </p:nvCxnSpPr>
        <p:spPr>
          <a:xfrm rot="5400000">
            <a:off x="10355640" y="4031834"/>
            <a:ext cx="809767" cy="84234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/>
          <p:cNvSpPr/>
          <p:nvPr/>
        </p:nvSpPr>
        <p:spPr>
          <a:xfrm>
            <a:off x="5515327" y="2965449"/>
            <a:ext cx="895350" cy="8763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5738608" y="3057299"/>
            <a:ext cx="69850" cy="730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5587408" y="3419246"/>
            <a:ext cx="69850" cy="730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6169197" y="3180141"/>
            <a:ext cx="69850" cy="730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6048989" y="3044165"/>
            <a:ext cx="69850" cy="730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5874570" y="3018346"/>
            <a:ext cx="69850" cy="730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5580740" y="3241109"/>
            <a:ext cx="69850" cy="730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5640654" y="3144481"/>
            <a:ext cx="69850" cy="730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6" name="直接连接符 155"/>
          <p:cNvCxnSpPr>
            <a:stCxn id="137" idx="4"/>
            <a:endCxn id="132" idx="0"/>
          </p:cNvCxnSpPr>
          <p:nvPr/>
        </p:nvCxnSpPr>
        <p:spPr>
          <a:xfrm>
            <a:off x="5615665" y="3314134"/>
            <a:ext cx="6668" cy="10511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31" idx="6"/>
            <a:endCxn id="133" idx="1"/>
          </p:cNvCxnSpPr>
          <p:nvPr/>
        </p:nvCxnSpPr>
        <p:spPr>
          <a:xfrm>
            <a:off x="5808458" y="3093812"/>
            <a:ext cx="370968" cy="9702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32" idx="7"/>
            <a:endCxn id="133" idx="3"/>
          </p:cNvCxnSpPr>
          <p:nvPr/>
        </p:nvCxnSpPr>
        <p:spPr>
          <a:xfrm flipV="1">
            <a:off x="5647029" y="3242472"/>
            <a:ext cx="532397" cy="18746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33" idx="2"/>
            <a:endCxn id="138" idx="6"/>
          </p:cNvCxnSpPr>
          <p:nvPr/>
        </p:nvCxnSpPr>
        <p:spPr>
          <a:xfrm flipH="1" flipV="1">
            <a:off x="5710504" y="3180994"/>
            <a:ext cx="458693" cy="3566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stCxn id="133" idx="4"/>
            <a:endCxn id="134" idx="7"/>
          </p:cNvCxnSpPr>
          <p:nvPr/>
        </p:nvCxnSpPr>
        <p:spPr>
          <a:xfrm flipH="1">
            <a:off x="6052254" y="3253166"/>
            <a:ext cx="151868" cy="44343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>
            <a:stCxn id="135" idx="5"/>
          </p:cNvCxnSpPr>
          <p:nvPr/>
        </p:nvCxnSpPr>
        <p:spPr>
          <a:xfrm>
            <a:off x="6108610" y="3106496"/>
            <a:ext cx="80855" cy="7831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32" idx="7"/>
            <a:endCxn id="136" idx="3"/>
          </p:cNvCxnSpPr>
          <p:nvPr/>
        </p:nvCxnSpPr>
        <p:spPr>
          <a:xfrm flipV="1">
            <a:off x="5647029" y="3080677"/>
            <a:ext cx="237770" cy="34926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35" idx="2"/>
          </p:cNvCxnSpPr>
          <p:nvPr/>
        </p:nvCxnSpPr>
        <p:spPr>
          <a:xfrm flipH="1" flipV="1">
            <a:off x="5944417" y="3059529"/>
            <a:ext cx="104572" cy="2114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34" idx="2"/>
            <a:endCxn id="132" idx="5"/>
          </p:cNvCxnSpPr>
          <p:nvPr/>
        </p:nvCxnSpPr>
        <p:spPr>
          <a:xfrm flipH="1" flipV="1">
            <a:off x="5647029" y="3481577"/>
            <a:ext cx="345604" cy="24084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31" idx="3"/>
            <a:endCxn id="138" idx="7"/>
          </p:cNvCxnSpPr>
          <p:nvPr/>
        </p:nvCxnSpPr>
        <p:spPr>
          <a:xfrm flipH="1">
            <a:off x="5700275" y="3119630"/>
            <a:ext cx="48562" cy="3554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37" idx="6"/>
            <a:endCxn id="133" idx="2"/>
          </p:cNvCxnSpPr>
          <p:nvPr/>
        </p:nvCxnSpPr>
        <p:spPr>
          <a:xfrm flipV="1">
            <a:off x="5650590" y="3216654"/>
            <a:ext cx="518607" cy="6096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椭圆 208"/>
          <p:cNvSpPr/>
          <p:nvPr/>
        </p:nvSpPr>
        <p:spPr>
          <a:xfrm>
            <a:off x="5461948" y="3125409"/>
            <a:ext cx="69850" cy="730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椭圆 209"/>
          <p:cNvSpPr/>
          <p:nvPr/>
        </p:nvSpPr>
        <p:spPr>
          <a:xfrm>
            <a:off x="5452599" y="2966252"/>
            <a:ext cx="69850" cy="730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>
            <a:off x="5313253" y="3060831"/>
            <a:ext cx="69850" cy="730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5313253" y="2892436"/>
            <a:ext cx="69850" cy="730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>
            <a:off x="5155999" y="3035012"/>
            <a:ext cx="69850" cy="730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>
            <a:off x="5110338" y="2846386"/>
            <a:ext cx="69850" cy="730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6268626" y="2991569"/>
            <a:ext cx="69850" cy="730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椭圆 222"/>
          <p:cNvSpPr/>
          <p:nvPr/>
        </p:nvSpPr>
        <p:spPr>
          <a:xfrm>
            <a:off x="6445602" y="3087457"/>
            <a:ext cx="69850" cy="730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椭圆 223"/>
          <p:cNvSpPr/>
          <p:nvPr/>
        </p:nvSpPr>
        <p:spPr>
          <a:xfrm>
            <a:off x="6490206" y="2925415"/>
            <a:ext cx="69850" cy="730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椭圆 224"/>
          <p:cNvSpPr/>
          <p:nvPr/>
        </p:nvSpPr>
        <p:spPr>
          <a:xfrm>
            <a:off x="6751985" y="2951233"/>
            <a:ext cx="69850" cy="730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连接符 225"/>
          <p:cNvCxnSpPr>
            <a:stCxn id="209" idx="5"/>
          </p:cNvCxnSpPr>
          <p:nvPr/>
        </p:nvCxnSpPr>
        <p:spPr>
          <a:xfrm>
            <a:off x="5521569" y="3187740"/>
            <a:ext cx="66801" cy="7160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endCxn id="209" idx="0"/>
          </p:cNvCxnSpPr>
          <p:nvPr/>
        </p:nvCxnSpPr>
        <p:spPr>
          <a:xfrm>
            <a:off x="5481243" y="3034081"/>
            <a:ext cx="15630" cy="9132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endCxn id="209" idx="2"/>
          </p:cNvCxnSpPr>
          <p:nvPr/>
        </p:nvCxnSpPr>
        <p:spPr>
          <a:xfrm>
            <a:off x="5375397" y="3114811"/>
            <a:ext cx="86551" cy="4711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endCxn id="210" idx="1"/>
          </p:cNvCxnSpPr>
          <p:nvPr/>
        </p:nvCxnSpPr>
        <p:spPr>
          <a:xfrm>
            <a:off x="5383103" y="2942479"/>
            <a:ext cx="79725" cy="3446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/>
          <p:cNvCxnSpPr>
            <a:endCxn id="211" idx="0"/>
          </p:cNvCxnSpPr>
          <p:nvPr/>
        </p:nvCxnSpPr>
        <p:spPr>
          <a:xfrm>
            <a:off x="5333011" y="2962261"/>
            <a:ext cx="15167" cy="9857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14" idx="6"/>
            <a:endCxn id="212" idx="2"/>
          </p:cNvCxnSpPr>
          <p:nvPr/>
        </p:nvCxnSpPr>
        <p:spPr>
          <a:xfrm>
            <a:off x="5180188" y="2882899"/>
            <a:ext cx="133065" cy="460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>
            <a:stCxn id="214" idx="4"/>
            <a:endCxn id="213" idx="0"/>
          </p:cNvCxnSpPr>
          <p:nvPr/>
        </p:nvCxnSpPr>
        <p:spPr>
          <a:xfrm>
            <a:off x="5145263" y="2919411"/>
            <a:ext cx="45661" cy="11560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/>
          <p:cNvCxnSpPr>
            <a:endCxn id="211" idx="2"/>
          </p:cNvCxnSpPr>
          <p:nvPr/>
        </p:nvCxnSpPr>
        <p:spPr>
          <a:xfrm>
            <a:off x="5228331" y="3075066"/>
            <a:ext cx="84922" cy="2227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135" idx="6"/>
            <a:endCxn id="221" idx="3"/>
          </p:cNvCxnSpPr>
          <p:nvPr/>
        </p:nvCxnSpPr>
        <p:spPr>
          <a:xfrm flipV="1">
            <a:off x="6118839" y="3053900"/>
            <a:ext cx="160016" cy="2677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/>
          <p:cNvCxnSpPr>
            <a:stCxn id="133" idx="7"/>
            <a:endCxn id="221" idx="4"/>
          </p:cNvCxnSpPr>
          <p:nvPr/>
        </p:nvCxnSpPr>
        <p:spPr>
          <a:xfrm flipV="1">
            <a:off x="6228818" y="3064594"/>
            <a:ext cx="74733" cy="12624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221" idx="5"/>
            <a:endCxn id="223" idx="1"/>
          </p:cNvCxnSpPr>
          <p:nvPr/>
        </p:nvCxnSpPr>
        <p:spPr>
          <a:xfrm>
            <a:off x="6328247" y="3053900"/>
            <a:ext cx="127584" cy="4425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stCxn id="223" idx="0"/>
            <a:endCxn id="224" idx="4"/>
          </p:cNvCxnSpPr>
          <p:nvPr/>
        </p:nvCxnSpPr>
        <p:spPr>
          <a:xfrm flipV="1">
            <a:off x="6480527" y="2998440"/>
            <a:ext cx="44604" cy="8901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/>
          <p:cNvCxnSpPr>
            <a:stCxn id="224" idx="6"/>
            <a:endCxn id="225" idx="2"/>
          </p:cNvCxnSpPr>
          <p:nvPr/>
        </p:nvCxnSpPr>
        <p:spPr>
          <a:xfrm>
            <a:off x="6560056" y="2961928"/>
            <a:ext cx="191929" cy="2581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223" idx="6"/>
            <a:endCxn id="225" idx="3"/>
          </p:cNvCxnSpPr>
          <p:nvPr/>
        </p:nvCxnSpPr>
        <p:spPr>
          <a:xfrm flipV="1">
            <a:off x="6515452" y="3013564"/>
            <a:ext cx="246762" cy="11040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133" idx="6"/>
            <a:endCxn id="223" idx="2"/>
          </p:cNvCxnSpPr>
          <p:nvPr/>
        </p:nvCxnSpPr>
        <p:spPr>
          <a:xfrm flipV="1">
            <a:off x="6239047" y="3123970"/>
            <a:ext cx="206555" cy="926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椭圆 265"/>
          <p:cNvSpPr/>
          <p:nvPr/>
        </p:nvSpPr>
        <p:spPr>
          <a:xfrm>
            <a:off x="5405549" y="3420024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椭圆 266"/>
          <p:cNvSpPr/>
          <p:nvPr/>
        </p:nvSpPr>
        <p:spPr>
          <a:xfrm>
            <a:off x="5401325" y="3544413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>
            <a:off x="5297500" y="3366690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>
            <a:off x="5275222" y="3481577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椭圆 269"/>
          <p:cNvSpPr/>
          <p:nvPr/>
        </p:nvSpPr>
        <p:spPr>
          <a:xfrm>
            <a:off x="5165527" y="3539726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椭圆 270"/>
          <p:cNvSpPr/>
          <p:nvPr/>
        </p:nvSpPr>
        <p:spPr>
          <a:xfrm>
            <a:off x="5149241" y="3360638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椭圆 271"/>
          <p:cNvSpPr/>
          <p:nvPr/>
        </p:nvSpPr>
        <p:spPr>
          <a:xfrm>
            <a:off x="4961380" y="3416959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椭圆 272"/>
          <p:cNvSpPr/>
          <p:nvPr/>
        </p:nvSpPr>
        <p:spPr>
          <a:xfrm>
            <a:off x="5038282" y="3263181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椭圆 273"/>
          <p:cNvSpPr/>
          <p:nvPr/>
        </p:nvSpPr>
        <p:spPr>
          <a:xfrm>
            <a:off x="6796662" y="3310354"/>
            <a:ext cx="69850" cy="73025"/>
          </a:xfrm>
          <a:prstGeom prst="ellipse">
            <a:avLst/>
          </a:prstGeom>
          <a:solidFill>
            <a:schemeClr val="bg2">
              <a:lumMod val="50000"/>
            </a:schemeClr>
          </a:solidFill>
          <a:ln w="889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椭圆 274"/>
          <p:cNvSpPr/>
          <p:nvPr/>
        </p:nvSpPr>
        <p:spPr>
          <a:xfrm>
            <a:off x="6644538" y="3975099"/>
            <a:ext cx="69850" cy="73025"/>
          </a:xfrm>
          <a:prstGeom prst="ellipse">
            <a:avLst/>
          </a:prstGeom>
          <a:solidFill>
            <a:schemeClr val="bg2">
              <a:lumMod val="50000"/>
            </a:schemeClr>
          </a:solidFill>
          <a:ln w="889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椭圆 275"/>
          <p:cNvSpPr/>
          <p:nvPr/>
        </p:nvSpPr>
        <p:spPr>
          <a:xfrm>
            <a:off x="6920110" y="3423797"/>
            <a:ext cx="69850" cy="73025"/>
          </a:xfrm>
          <a:prstGeom prst="ellipse">
            <a:avLst/>
          </a:prstGeom>
          <a:solidFill>
            <a:schemeClr val="bg2">
              <a:lumMod val="50000"/>
            </a:schemeClr>
          </a:solidFill>
          <a:ln w="889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椭圆 276"/>
          <p:cNvSpPr/>
          <p:nvPr/>
        </p:nvSpPr>
        <p:spPr>
          <a:xfrm>
            <a:off x="6592652" y="3879871"/>
            <a:ext cx="69850" cy="73025"/>
          </a:xfrm>
          <a:prstGeom prst="ellipse">
            <a:avLst/>
          </a:prstGeom>
          <a:solidFill>
            <a:schemeClr val="bg2">
              <a:lumMod val="50000"/>
            </a:schemeClr>
          </a:solidFill>
          <a:ln w="889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椭圆 277"/>
          <p:cNvSpPr/>
          <p:nvPr/>
        </p:nvSpPr>
        <p:spPr>
          <a:xfrm>
            <a:off x="5544430" y="3748724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椭圆 278"/>
          <p:cNvSpPr/>
          <p:nvPr/>
        </p:nvSpPr>
        <p:spPr>
          <a:xfrm>
            <a:off x="6500360" y="3273842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椭圆 279"/>
          <p:cNvSpPr/>
          <p:nvPr/>
        </p:nvSpPr>
        <p:spPr>
          <a:xfrm>
            <a:off x="6498070" y="3403979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椭圆 280"/>
          <p:cNvSpPr/>
          <p:nvPr/>
        </p:nvSpPr>
        <p:spPr>
          <a:xfrm>
            <a:off x="6655133" y="3291356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椭圆 281"/>
          <p:cNvSpPr/>
          <p:nvPr/>
        </p:nvSpPr>
        <p:spPr>
          <a:xfrm>
            <a:off x="6647827" y="3452662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椭圆 283"/>
          <p:cNvSpPr/>
          <p:nvPr/>
        </p:nvSpPr>
        <p:spPr>
          <a:xfrm>
            <a:off x="6783425" y="3501453"/>
            <a:ext cx="69850" cy="73025"/>
          </a:xfrm>
          <a:prstGeom prst="ellipse">
            <a:avLst/>
          </a:prstGeom>
          <a:solidFill>
            <a:schemeClr val="bg2">
              <a:lumMod val="50000"/>
            </a:schemeClr>
          </a:solidFill>
          <a:ln w="889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椭圆 284"/>
          <p:cNvSpPr/>
          <p:nvPr/>
        </p:nvSpPr>
        <p:spPr>
          <a:xfrm>
            <a:off x="6585283" y="3757846"/>
            <a:ext cx="69850" cy="73025"/>
          </a:xfrm>
          <a:prstGeom prst="ellipse">
            <a:avLst/>
          </a:prstGeom>
          <a:solidFill>
            <a:schemeClr val="bg2">
              <a:lumMod val="50000"/>
            </a:schemeClr>
          </a:solidFill>
          <a:ln w="889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椭圆 285"/>
          <p:cNvSpPr/>
          <p:nvPr/>
        </p:nvSpPr>
        <p:spPr>
          <a:xfrm>
            <a:off x="6451842" y="3757845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7" name="椭圆 286"/>
          <p:cNvSpPr/>
          <p:nvPr/>
        </p:nvSpPr>
        <p:spPr>
          <a:xfrm>
            <a:off x="6478892" y="3646041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椭圆 287"/>
          <p:cNvSpPr/>
          <p:nvPr/>
        </p:nvSpPr>
        <p:spPr>
          <a:xfrm>
            <a:off x="6361410" y="3696603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椭圆 288"/>
          <p:cNvSpPr/>
          <p:nvPr/>
        </p:nvSpPr>
        <p:spPr>
          <a:xfrm>
            <a:off x="6336296" y="3820992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椭圆 289"/>
          <p:cNvSpPr/>
          <p:nvPr/>
        </p:nvSpPr>
        <p:spPr>
          <a:xfrm>
            <a:off x="5579355" y="3875423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椭圆 290"/>
          <p:cNvSpPr/>
          <p:nvPr/>
        </p:nvSpPr>
        <p:spPr>
          <a:xfrm>
            <a:off x="5427052" y="3809758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椭圆 291"/>
          <p:cNvSpPr/>
          <p:nvPr/>
        </p:nvSpPr>
        <p:spPr>
          <a:xfrm>
            <a:off x="5531798" y="4015763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椭圆 292"/>
          <p:cNvSpPr/>
          <p:nvPr/>
        </p:nvSpPr>
        <p:spPr>
          <a:xfrm>
            <a:off x="5392098" y="3925920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椭圆 293"/>
          <p:cNvSpPr/>
          <p:nvPr/>
        </p:nvSpPr>
        <p:spPr>
          <a:xfrm>
            <a:off x="5461948" y="4128548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椭圆 294"/>
          <p:cNvSpPr/>
          <p:nvPr/>
        </p:nvSpPr>
        <p:spPr>
          <a:xfrm>
            <a:off x="5360039" y="4045434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椭圆 295"/>
          <p:cNvSpPr/>
          <p:nvPr/>
        </p:nvSpPr>
        <p:spPr>
          <a:xfrm>
            <a:off x="5767183" y="2853066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椭圆 296"/>
          <p:cNvSpPr/>
          <p:nvPr/>
        </p:nvSpPr>
        <p:spPr>
          <a:xfrm>
            <a:off x="5824400" y="2730649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椭圆 297"/>
          <p:cNvSpPr/>
          <p:nvPr/>
        </p:nvSpPr>
        <p:spPr>
          <a:xfrm>
            <a:off x="5687695" y="2724273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椭圆 298"/>
          <p:cNvSpPr/>
          <p:nvPr/>
        </p:nvSpPr>
        <p:spPr>
          <a:xfrm>
            <a:off x="5839645" y="2597224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椭圆 299"/>
          <p:cNvSpPr/>
          <p:nvPr/>
        </p:nvSpPr>
        <p:spPr>
          <a:xfrm>
            <a:off x="5696064" y="2567110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椭圆 300"/>
          <p:cNvSpPr/>
          <p:nvPr/>
        </p:nvSpPr>
        <p:spPr>
          <a:xfrm>
            <a:off x="5748281" y="2424862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椭圆 301"/>
          <p:cNvSpPr/>
          <p:nvPr/>
        </p:nvSpPr>
        <p:spPr>
          <a:xfrm>
            <a:off x="6049193" y="3898109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椭圆 302"/>
          <p:cNvSpPr/>
          <p:nvPr/>
        </p:nvSpPr>
        <p:spPr>
          <a:xfrm>
            <a:off x="5947764" y="3968260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椭圆 303"/>
          <p:cNvSpPr/>
          <p:nvPr/>
        </p:nvSpPr>
        <p:spPr>
          <a:xfrm>
            <a:off x="6081237" y="4015763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椭圆 304"/>
          <p:cNvSpPr/>
          <p:nvPr/>
        </p:nvSpPr>
        <p:spPr>
          <a:xfrm>
            <a:off x="6014573" y="4106978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椭圆 305"/>
          <p:cNvSpPr/>
          <p:nvPr/>
        </p:nvSpPr>
        <p:spPr>
          <a:xfrm>
            <a:off x="6157250" y="4160249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椭圆 306"/>
          <p:cNvSpPr/>
          <p:nvPr/>
        </p:nvSpPr>
        <p:spPr>
          <a:xfrm>
            <a:off x="5937369" y="4208865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椭圆 307"/>
          <p:cNvSpPr/>
          <p:nvPr/>
        </p:nvSpPr>
        <p:spPr>
          <a:xfrm>
            <a:off x="6058338" y="4262322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椭圆 308"/>
          <p:cNvSpPr/>
          <p:nvPr/>
        </p:nvSpPr>
        <p:spPr>
          <a:xfrm>
            <a:off x="5599079" y="2479775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椭圆 309"/>
          <p:cNvSpPr/>
          <p:nvPr/>
        </p:nvSpPr>
        <p:spPr>
          <a:xfrm>
            <a:off x="6298309" y="2772082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椭圆 310"/>
          <p:cNvSpPr/>
          <p:nvPr/>
        </p:nvSpPr>
        <p:spPr>
          <a:xfrm>
            <a:off x="6241167" y="2865157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椭圆 311"/>
          <p:cNvSpPr/>
          <p:nvPr/>
        </p:nvSpPr>
        <p:spPr>
          <a:xfrm>
            <a:off x="6093263" y="2858784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椭圆 312"/>
          <p:cNvSpPr/>
          <p:nvPr/>
        </p:nvSpPr>
        <p:spPr>
          <a:xfrm>
            <a:off x="6128997" y="2730648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椭圆 313"/>
          <p:cNvSpPr/>
          <p:nvPr/>
        </p:nvSpPr>
        <p:spPr>
          <a:xfrm>
            <a:off x="6396335" y="2593117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椭圆 314"/>
          <p:cNvSpPr/>
          <p:nvPr/>
        </p:nvSpPr>
        <p:spPr>
          <a:xfrm>
            <a:off x="6220922" y="2610613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6" name="直接连接符 315"/>
          <p:cNvCxnSpPr>
            <a:endCxn id="132" idx="2"/>
          </p:cNvCxnSpPr>
          <p:nvPr/>
        </p:nvCxnSpPr>
        <p:spPr>
          <a:xfrm>
            <a:off x="5475241" y="3443550"/>
            <a:ext cx="112167" cy="1220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/>
          <p:cNvCxnSpPr>
            <a:stCxn id="82" idx="3"/>
          </p:cNvCxnSpPr>
          <p:nvPr/>
        </p:nvCxnSpPr>
        <p:spPr>
          <a:xfrm>
            <a:off x="4019550" y="2293817"/>
            <a:ext cx="992828" cy="5525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/>
          <p:cNvCxnSpPr>
            <a:stCxn id="112" idx="1"/>
          </p:cNvCxnSpPr>
          <p:nvPr/>
        </p:nvCxnSpPr>
        <p:spPr>
          <a:xfrm flipH="1">
            <a:off x="6971761" y="2300286"/>
            <a:ext cx="919702" cy="6419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/>
          <p:cNvCxnSpPr>
            <a:stCxn id="80" idx="3"/>
          </p:cNvCxnSpPr>
          <p:nvPr/>
        </p:nvCxnSpPr>
        <p:spPr>
          <a:xfrm flipV="1">
            <a:off x="3924057" y="4117672"/>
            <a:ext cx="1231942" cy="7091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/>
          <p:cNvCxnSpPr>
            <a:stCxn id="87" idx="1"/>
          </p:cNvCxnSpPr>
          <p:nvPr/>
        </p:nvCxnSpPr>
        <p:spPr>
          <a:xfrm flipH="1" flipV="1">
            <a:off x="6786210" y="4071324"/>
            <a:ext cx="1342218" cy="7865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文本框 327"/>
          <p:cNvSpPr txBox="1"/>
          <p:nvPr/>
        </p:nvSpPr>
        <p:spPr>
          <a:xfrm>
            <a:off x="5185148" y="454378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全局工作空间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9" name="文本框 328"/>
          <p:cNvSpPr txBox="1"/>
          <p:nvPr/>
        </p:nvSpPr>
        <p:spPr>
          <a:xfrm>
            <a:off x="1271536" y="339225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输入图像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0" name="文本框 329"/>
          <p:cNvSpPr txBox="1"/>
          <p:nvPr/>
        </p:nvSpPr>
        <p:spPr>
          <a:xfrm>
            <a:off x="7818179" y="1307597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类脑语音识别专用处理模块</a:t>
            </a:r>
          </a:p>
        </p:txBody>
      </p:sp>
      <p:sp>
        <p:nvSpPr>
          <p:cNvPr id="331" name="文本框 330"/>
          <p:cNvSpPr txBox="1"/>
          <p:nvPr/>
        </p:nvSpPr>
        <p:spPr>
          <a:xfrm>
            <a:off x="1650266" y="1307597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类脑图像识别专用处理模块</a:t>
            </a:r>
          </a:p>
        </p:txBody>
      </p:sp>
      <p:sp>
        <p:nvSpPr>
          <p:cNvPr id="332" name="文本框 331"/>
          <p:cNvSpPr txBox="1"/>
          <p:nvPr/>
        </p:nvSpPr>
        <p:spPr>
          <a:xfrm>
            <a:off x="8364335" y="5600618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皮层音频识别通路</a:t>
            </a:r>
          </a:p>
        </p:txBody>
      </p:sp>
      <p:sp>
        <p:nvSpPr>
          <p:cNvPr id="333" name="文本框 332"/>
          <p:cNvSpPr txBox="1"/>
          <p:nvPr/>
        </p:nvSpPr>
        <p:spPr>
          <a:xfrm>
            <a:off x="9346101" y="33143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输入音频</a:t>
            </a:r>
          </a:p>
        </p:txBody>
      </p:sp>
      <p:sp>
        <p:nvSpPr>
          <p:cNvPr id="334" name="文本框 333"/>
          <p:cNvSpPr txBox="1"/>
          <p:nvPr/>
        </p:nvSpPr>
        <p:spPr>
          <a:xfrm>
            <a:off x="1862009" y="5576427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皮层图像识别通路</a:t>
            </a:r>
          </a:p>
        </p:txBody>
      </p:sp>
      <p:sp>
        <p:nvSpPr>
          <p:cNvPr id="335" name="文本框 334"/>
          <p:cNvSpPr txBox="1"/>
          <p:nvPr/>
        </p:nvSpPr>
        <p:spPr>
          <a:xfrm>
            <a:off x="10546588" y="171832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计算机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音频识别</a:t>
            </a:r>
          </a:p>
        </p:txBody>
      </p:sp>
      <p:sp>
        <p:nvSpPr>
          <p:cNvPr id="336" name="文本框 335"/>
          <p:cNvSpPr txBox="1"/>
          <p:nvPr/>
        </p:nvSpPr>
        <p:spPr>
          <a:xfrm>
            <a:off x="587997" y="173829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图像识别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7" name="直接连接符 336"/>
          <p:cNvCxnSpPr>
            <a:stCxn id="271" idx="6"/>
          </p:cNvCxnSpPr>
          <p:nvPr/>
        </p:nvCxnSpPr>
        <p:spPr>
          <a:xfrm>
            <a:off x="5219091" y="3397151"/>
            <a:ext cx="81049" cy="544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endCxn id="266" idx="1"/>
          </p:cNvCxnSpPr>
          <p:nvPr/>
        </p:nvCxnSpPr>
        <p:spPr>
          <a:xfrm>
            <a:off x="5372023" y="3399872"/>
            <a:ext cx="43755" cy="30846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连接符 340"/>
          <p:cNvCxnSpPr>
            <a:endCxn id="271" idx="1"/>
          </p:cNvCxnSpPr>
          <p:nvPr/>
        </p:nvCxnSpPr>
        <p:spPr>
          <a:xfrm>
            <a:off x="5094893" y="3322546"/>
            <a:ext cx="64577" cy="48786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连接符 342"/>
          <p:cNvCxnSpPr>
            <a:endCxn id="271" idx="3"/>
          </p:cNvCxnSpPr>
          <p:nvPr/>
        </p:nvCxnSpPr>
        <p:spPr>
          <a:xfrm flipV="1">
            <a:off x="5039114" y="3422969"/>
            <a:ext cx="120356" cy="21936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连接符 344"/>
          <p:cNvCxnSpPr>
            <a:stCxn id="269" idx="6"/>
          </p:cNvCxnSpPr>
          <p:nvPr/>
        </p:nvCxnSpPr>
        <p:spPr>
          <a:xfrm flipV="1">
            <a:off x="5345072" y="3480580"/>
            <a:ext cx="62469" cy="3751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连接符 346"/>
          <p:cNvCxnSpPr>
            <a:stCxn id="270" idx="7"/>
          </p:cNvCxnSpPr>
          <p:nvPr/>
        </p:nvCxnSpPr>
        <p:spPr>
          <a:xfrm flipV="1">
            <a:off x="5225148" y="3532865"/>
            <a:ext cx="52277" cy="1755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endCxn id="270" idx="1"/>
          </p:cNvCxnSpPr>
          <p:nvPr/>
        </p:nvCxnSpPr>
        <p:spPr>
          <a:xfrm>
            <a:off x="5034993" y="3473339"/>
            <a:ext cx="140763" cy="7708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文本框 352"/>
          <p:cNvSpPr txBox="1"/>
          <p:nvPr/>
        </p:nvSpPr>
        <p:spPr>
          <a:xfrm>
            <a:off x="4212335" y="188658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到工作空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间中的处理器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4" name="文本框 353"/>
          <p:cNvSpPr txBox="1"/>
          <p:nvPr/>
        </p:nvSpPr>
        <p:spPr>
          <a:xfrm>
            <a:off x="7037404" y="3475725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自动激活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9" name="直接连接符 148"/>
          <p:cNvCxnSpPr>
            <a:stCxn id="267" idx="7"/>
            <a:endCxn id="132" idx="3"/>
          </p:cNvCxnSpPr>
          <p:nvPr/>
        </p:nvCxnSpPr>
        <p:spPr>
          <a:xfrm flipV="1">
            <a:off x="5460946" y="3481577"/>
            <a:ext cx="136691" cy="7353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269" idx="5"/>
            <a:endCxn id="267" idx="2"/>
          </p:cNvCxnSpPr>
          <p:nvPr/>
        </p:nvCxnSpPr>
        <p:spPr>
          <a:xfrm>
            <a:off x="5334843" y="3543908"/>
            <a:ext cx="66482" cy="3701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278" idx="7"/>
            <a:endCxn id="132" idx="4"/>
          </p:cNvCxnSpPr>
          <p:nvPr/>
        </p:nvCxnSpPr>
        <p:spPr>
          <a:xfrm flipV="1">
            <a:off x="5604051" y="3492271"/>
            <a:ext cx="18282" cy="26714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278" idx="6"/>
            <a:endCxn id="134" idx="2"/>
          </p:cNvCxnSpPr>
          <p:nvPr/>
        </p:nvCxnSpPr>
        <p:spPr>
          <a:xfrm flipV="1">
            <a:off x="5614280" y="3722422"/>
            <a:ext cx="378353" cy="6281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291" idx="7"/>
            <a:endCxn id="278" idx="2"/>
          </p:cNvCxnSpPr>
          <p:nvPr/>
        </p:nvCxnSpPr>
        <p:spPr>
          <a:xfrm flipV="1">
            <a:off x="5486673" y="3785237"/>
            <a:ext cx="57757" cy="3521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290" idx="1"/>
            <a:endCxn id="278" idx="4"/>
          </p:cNvCxnSpPr>
          <p:nvPr/>
        </p:nvCxnSpPr>
        <p:spPr>
          <a:xfrm flipH="1" flipV="1">
            <a:off x="5579355" y="3821749"/>
            <a:ext cx="10229" cy="6436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293" idx="7"/>
            <a:endCxn id="291" idx="4"/>
          </p:cNvCxnSpPr>
          <p:nvPr/>
        </p:nvCxnSpPr>
        <p:spPr>
          <a:xfrm flipV="1">
            <a:off x="5451719" y="3882783"/>
            <a:ext cx="10258" cy="5383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295" idx="7"/>
            <a:endCxn id="293" idx="4"/>
          </p:cNvCxnSpPr>
          <p:nvPr/>
        </p:nvCxnSpPr>
        <p:spPr>
          <a:xfrm flipV="1">
            <a:off x="5419660" y="3998945"/>
            <a:ext cx="7363" cy="57183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294" idx="1"/>
            <a:endCxn id="295" idx="5"/>
          </p:cNvCxnSpPr>
          <p:nvPr/>
        </p:nvCxnSpPr>
        <p:spPr>
          <a:xfrm flipH="1" flipV="1">
            <a:off x="5419660" y="4107765"/>
            <a:ext cx="52517" cy="3147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294" idx="7"/>
            <a:endCxn id="292" idx="4"/>
          </p:cNvCxnSpPr>
          <p:nvPr/>
        </p:nvCxnSpPr>
        <p:spPr>
          <a:xfrm flipV="1">
            <a:off x="5521569" y="4088788"/>
            <a:ext cx="45154" cy="50454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292" idx="7"/>
            <a:endCxn id="290" idx="4"/>
          </p:cNvCxnSpPr>
          <p:nvPr/>
        </p:nvCxnSpPr>
        <p:spPr>
          <a:xfrm flipV="1">
            <a:off x="5591419" y="3948448"/>
            <a:ext cx="22861" cy="7800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>
            <a:stCxn id="292" idx="1"/>
            <a:endCxn id="291" idx="5"/>
          </p:cNvCxnSpPr>
          <p:nvPr/>
        </p:nvCxnSpPr>
        <p:spPr>
          <a:xfrm flipH="1" flipV="1">
            <a:off x="5486673" y="3872089"/>
            <a:ext cx="55354" cy="15436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>
            <a:stCxn id="302" idx="0"/>
            <a:endCxn id="134" idx="5"/>
          </p:cNvCxnSpPr>
          <p:nvPr/>
        </p:nvCxnSpPr>
        <p:spPr>
          <a:xfrm flipH="1" flipV="1">
            <a:off x="6052254" y="3748240"/>
            <a:ext cx="31864" cy="14986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303" idx="7"/>
            <a:endCxn id="302" idx="3"/>
          </p:cNvCxnSpPr>
          <p:nvPr/>
        </p:nvCxnSpPr>
        <p:spPr>
          <a:xfrm flipV="1">
            <a:off x="6007385" y="3960440"/>
            <a:ext cx="52037" cy="18514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305" idx="1"/>
            <a:endCxn id="303" idx="4"/>
          </p:cNvCxnSpPr>
          <p:nvPr/>
        </p:nvCxnSpPr>
        <p:spPr>
          <a:xfrm flipH="1" flipV="1">
            <a:off x="5982689" y="4041285"/>
            <a:ext cx="42113" cy="7638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304" idx="0"/>
          </p:cNvCxnSpPr>
          <p:nvPr/>
        </p:nvCxnSpPr>
        <p:spPr>
          <a:xfrm flipH="1" flipV="1">
            <a:off x="6107731" y="3970108"/>
            <a:ext cx="8431" cy="4565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305" idx="7"/>
            <a:endCxn id="304" idx="3"/>
          </p:cNvCxnSpPr>
          <p:nvPr/>
        </p:nvCxnSpPr>
        <p:spPr>
          <a:xfrm flipV="1">
            <a:off x="6074194" y="4078094"/>
            <a:ext cx="17272" cy="3957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306" idx="1"/>
            <a:endCxn id="304" idx="5"/>
          </p:cNvCxnSpPr>
          <p:nvPr/>
        </p:nvCxnSpPr>
        <p:spPr>
          <a:xfrm flipH="1" flipV="1">
            <a:off x="6140858" y="4078094"/>
            <a:ext cx="26621" cy="9284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stCxn id="307" idx="7"/>
            <a:endCxn id="305" idx="4"/>
          </p:cNvCxnSpPr>
          <p:nvPr/>
        </p:nvCxnSpPr>
        <p:spPr>
          <a:xfrm flipV="1">
            <a:off x="5996990" y="4180003"/>
            <a:ext cx="52508" cy="39556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308" idx="7"/>
            <a:endCxn id="306" idx="3"/>
          </p:cNvCxnSpPr>
          <p:nvPr/>
        </p:nvCxnSpPr>
        <p:spPr>
          <a:xfrm flipV="1">
            <a:off x="6117959" y="4222580"/>
            <a:ext cx="49520" cy="50436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308" idx="2"/>
            <a:endCxn id="307" idx="5"/>
          </p:cNvCxnSpPr>
          <p:nvPr/>
        </p:nvCxnSpPr>
        <p:spPr>
          <a:xfrm flipH="1" flipV="1">
            <a:off x="5996990" y="4271196"/>
            <a:ext cx="61348" cy="2763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288" idx="1"/>
            <a:endCxn id="133" idx="5"/>
          </p:cNvCxnSpPr>
          <p:nvPr/>
        </p:nvCxnSpPr>
        <p:spPr>
          <a:xfrm flipH="1" flipV="1">
            <a:off x="6228818" y="3242472"/>
            <a:ext cx="142821" cy="46482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289" idx="0"/>
            <a:endCxn id="288" idx="3"/>
          </p:cNvCxnSpPr>
          <p:nvPr/>
        </p:nvCxnSpPr>
        <p:spPr>
          <a:xfrm flipV="1">
            <a:off x="6371221" y="3758934"/>
            <a:ext cx="418" cy="6205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287" idx="2"/>
            <a:endCxn id="288" idx="6"/>
          </p:cNvCxnSpPr>
          <p:nvPr/>
        </p:nvCxnSpPr>
        <p:spPr>
          <a:xfrm flipH="1">
            <a:off x="6431260" y="3682554"/>
            <a:ext cx="47632" cy="5056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286" idx="0"/>
            <a:endCxn id="287" idx="4"/>
          </p:cNvCxnSpPr>
          <p:nvPr/>
        </p:nvCxnSpPr>
        <p:spPr>
          <a:xfrm flipV="1">
            <a:off x="6486767" y="3719066"/>
            <a:ext cx="27050" cy="3877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277" idx="2"/>
            <a:endCxn id="289" idx="5"/>
          </p:cNvCxnSpPr>
          <p:nvPr/>
        </p:nvCxnSpPr>
        <p:spPr>
          <a:xfrm flipH="1" flipV="1">
            <a:off x="6395917" y="3883323"/>
            <a:ext cx="196735" cy="3306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>
            <a:stCxn id="285" idx="2"/>
            <a:endCxn id="286" idx="6"/>
          </p:cNvCxnSpPr>
          <p:nvPr/>
        </p:nvCxnSpPr>
        <p:spPr>
          <a:xfrm flipH="1" flipV="1">
            <a:off x="6521692" y="3794358"/>
            <a:ext cx="63591" cy="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86" idx="3"/>
            <a:endCxn id="289" idx="6"/>
          </p:cNvCxnSpPr>
          <p:nvPr/>
        </p:nvCxnSpPr>
        <p:spPr>
          <a:xfrm flipH="1">
            <a:off x="6406146" y="3820176"/>
            <a:ext cx="55925" cy="3732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>
            <a:stCxn id="277" idx="0"/>
            <a:endCxn id="285" idx="4"/>
          </p:cNvCxnSpPr>
          <p:nvPr/>
        </p:nvCxnSpPr>
        <p:spPr>
          <a:xfrm flipH="1" flipV="1">
            <a:off x="6620208" y="3830871"/>
            <a:ext cx="7369" cy="490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/>
          <p:cNvCxnSpPr>
            <a:stCxn id="275" idx="0"/>
            <a:endCxn id="277" idx="5"/>
          </p:cNvCxnSpPr>
          <p:nvPr/>
        </p:nvCxnSpPr>
        <p:spPr>
          <a:xfrm flipH="1" flipV="1">
            <a:off x="6652273" y="3942202"/>
            <a:ext cx="27190" cy="3289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/>
          <p:cNvCxnSpPr>
            <a:stCxn id="279" idx="2"/>
            <a:endCxn id="133" idx="5"/>
          </p:cNvCxnSpPr>
          <p:nvPr/>
        </p:nvCxnSpPr>
        <p:spPr>
          <a:xfrm flipH="1" flipV="1">
            <a:off x="6228818" y="3242472"/>
            <a:ext cx="271542" cy="67883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/>
          <p:cNvCxnSpPr>
            <a:stCxn id="280" idx="2"/>
            <a:endCxn id="134" idx="6"/>
          </p:cNvCxnSpPr>
          <p:nvPr/>
        </p:nvCxnSpPr>
        <p:spPr>
          <a:xfrm flipH="1">
            <a:off x="6062483" y="3440492"/>
            <a:ext cx="435587" cy="28193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>
            <a:stCxn id="281" idx="2"/>
            <a:endCxn id="279" idx="6"/>
          </p:cNvCxnSpPr>
          <p:nvPr/>
        </p:nvCxnSpPr>
        <p:spPr>
          <a:xfrm flipH="1" flipV="1">
            <a:off x="6570210" y="3310355"/>
            <a:ext cx="84923" cy="17514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>
            <a:stCxn id="282" idx="2"/>
            <a:endCxn id="280" idx="6"/>
          </p:cNvCxnSpPr>
          <p:nvPr/>
        </p:nvCxnSpPr>
        <p:spPr>
          <a:xfrm flipH="1" flipV="1">
            <a:off x="6567920" y="3440492"/>
            <a:ext cx="79907" cy="48683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/>
          <p:cNvCxnSpPr>
            <a:stCxn id="284" idx="2"/>
            <a:endCxn id="282" idx="6"/>
          </p:cNvCxnSpPr>
          <p:nvPr/>
        </p:nvCxnSpPr>
        <p:spPr>
          <a:xfrm flipH="1" flipV="1">
            <a:off x="6717677" y="3489175"/>
            <a:ext cx="65748" cy="487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74" idx="2"/>
            <a:endCxn id="281" idx="6"/>
          </p:cNvCxnSpPr>
          <p:nvPr/>
        </p:nvCxnSpPr>
        <p:spPr>
          <a:xfrm flipH="1" flipV="1">
            <a:off x="6724983" y="3327869"/>
            <a:ext cx="71679" cy="1899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76" idx="1"/>
            <a:endCxn id="274" idx="6"/>
          </p:cNvCxnSpPr>
          <p:nvPr/>
        </p:nvCxnSpPr>
        <p:spPr>
          <a:xfrm flipH="1" flipV="1">
            <a:off x="6866512" y="3346867"/>
            <a:ext cx="63827" cy="8762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276" idx="3"/>
            <a:endCxn id="284" idx="6"/>
          </p:cNvCxnSpPr>
          <p:nvPr/>
        </p:nvCxnSpPr>
        <p:spPr>
          <a:xfrm flipH="1">
            <a:off x="6853275" y="3486128"/>
            <a:ext cx="77064" cy="5183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连接符 318"/>
          <p:cNvCxnSpPr>
            <a:stCxn id="274" idx="4"/>
            <a:endCxn id="284" idx="0"/>
          </p:cNvCxnSpPr>
          <p:nvPr/>
        </p:nvCxnSpPr>
        <p:spPr>
          <a:xfrm flipH="1">
            <a:off x="6818350" y="3383379"/>
            <a:ext cx="13237" cy="11807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312" idx="4"/>
            <a:endCxn id="135" idx="7"/>
          </p:cNvCxnSpPr>
          <p:nvPr/>
        </p:nvCxnSpPr>
        <p:spPr>
          <a:xfrm flipH="1">
            <a:off x="6108610" y="2931809"/>
            <a:ext cx="19578" cy="12305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连接符 322"/>
          <p:cNvCxnSpPr>
            <a:stCxn id="313" idx="4"/>
            <a:endCxn id="312" idx="0"/>
          </p:cNvCxnSpPr>
          <p:nvPr/>
        </p:nvCxnSpPr>
        <p:spPr>
          <a:xfrm flipH="1">
            <a:off x="6128188" y="2803673"/>
            <a:ext cx="35734" cy="5511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315" idx="3"/>
            <a:endCxn id="313" idx="7"/>
          </p:cNvCxnSpPr>
          <p:nvPr/>
        </p:nvCxnSpPr>
        <p:spPr>
          <a:xfrm flipH="1">
            <a:off x="6188618" y="2672944"/>
            <a:ext cx="42533" cy="6839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连接符 325"/>
          <p:cNvCxnSpPr>
            <a:stCxn id="314" idx="2"/>
            <a:endCxn id="315" idx="6"/>
          </p:cNvCxnSpPr>
          <p:nvPr/>
        </p:nvCxnSpPr>
        <p:spPr>
          <a:xfrm flipH="1">
            <a:off x="6290772" y="2629630"/>
            <a:ext cx="105563" cy="17496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连接符 337"/>
          <p:cNvCxnSpPr>
            <a:stCxn id="314" idx="4"/>
            <a:endCxn id="310" idx="7"/>
          </p:cNvCxnSpPr>
          <p:nvPr/>
        </p:nvCxnSpPr>
        <p:spPr>
          <a:xfrm flipH="1">
            <a:off x="6357930" y="2666142"/>
            <a:ext cx="73330" cy="116634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310" idx="3"/>
            <a:endCxn id="311" idx="0"/>
          </p:cNvCxnSpPr>
          <p:nvPr/>
        </p:nvCxnSpPr>
        <p:spPr>
          <a:xfrm flipH="1">
            <a:off x="6276092" y="2834413"/>
            <a:ext cx="32446" cy="30744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连接符 341"/>
          <p:cNvCxnSpPr>
            <a:stCxn id="311" idx="3"/>
            <a:endCxn id="133" idx="0"/>
          </p:cNvCxnSpPr>
          <p:nvPr/>
        </p:nvCxnSpPr>
        <p:spPr>
          <a:xfrm flipH="1">
            <a:off x="6204122" y="2927488"/>
            <a:ext cx="47274" cy="252653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连接符 343"/>
          <p:cNvCxnSpPr>
            <a:stCxn id="312" idx="6"/>
            <a:endCxn id="310" idx="2"/>
          </p:cNvCxnSpPr>
          <p:nvPr/>
        </p:nvCxnSpPr>
        <p:spPr>
          <a:xfrm flipV="1">
            <a:off x="6163113" y="2808595"/>
            <a:ext cx="135196" cy="8670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连接符 345"/>
          <p:cNvCxnSpPr>
            <a:stCxn id="296" idx="4"/>
            <a:endCxn id="136" idx="1"/>
          </p:cNvCxnSpPr>
          <p:nvPr/>
        </p:nvCxnSpPr>
        <p:spPr>
          <a:xfrm>
            <a:off x="5802108" y="2926091"/>
            <a:ext cx="82691" cy="10294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连接符 347"/>
          <p:cNvCxnSpPr>
            <a:stCxn id="297" idx="3"/>
            <a:endCxn id="296" idx="0"/>
          </p:cNvCxnSpPr>
          <p:nvPr/>
        </p:nvCxnSpPr>
        <p:spPr>
          <a:xfrm flipH="1">
            <a:off x="5802108" y="2792980"/>
            <a:ext cx="32521" cy="60086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连接符 349"/>
          <p:cNvCxnSpPr>
            <a:stCxn id="299" idx="4"/>
            <a:endCxn id="297" idx="0"/>
          </p:cNvCxnSpPr>
          <p:nvPr/>
        </p:nvCxnSpPr>
        <p:spPr>
          <a:xfrm flipH="1">
            <a:off x="5859325" y="2670249"/>
            <a:ext cx="15245" cy="6040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连接符 350"/>
          <p:cNvCxnSpPr>
            <a:stCxn id="301" idx="5"/>
            <a:endCxn id="299" idx="0"/>
          </p:cNvCxnSpPr>
          <p:nvPr/>
        </p:nvCxnSpPr>
        <p:spPr>
          <a:xfrm>
            <a:off x="5807902" y="2487193"/>
            <a:ext cx="66668" cy="11003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stCxn id="309" idx="6"/>
            <a:endCxn id="300" idx="1"/>
          </p:cNvCxnSpPr>
          <p:nvPr/>
        </p:nvCxnSpPr>
        <p:spPr>
          <a:xfrm>
            <a:off x="5668929" y="2516288"/>
            <a:ext cx="37364" cy="61516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连接符 354"/>
          <p:cNvCxnSpPr>
            <a:stCxn id="300" idx="4"/>
            <a:endCxn id="298" idx="0"/>
          </p:cNvCxnSpPr>
          <p:nvPr/>
        </p:nvCxnSpPr>
        <p:spPr>
          <a:xfrm flipH="1">
            <a:off x="5722620" y="2640135"/>
            <a:ext cx="8369" cy="8413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连接符 355"/>
          <p:cNvCxnSpPr>
            <a:stCxn id="298" idx="5"/>
            <a:endCxn id="296" idx="1"/>
          </p:cNvCxnSpPr>
          <p:nvPr/>
        </p:nvCxnSpPr>
        <p:spPr>
          <a:xfrm>
            <a:off x="5747316" y="2786604"/>
            <a:ext cx="30096" cy="77156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连接符 356"/>
          <p:cNvCxnSpPr>
            <a:stCxn id="300" idx="6"/>
            <a:endCxn id="297" idx="1"/>
          </p:cNvCxnSpPr>
          <p:nvPr/>
        </p:nvCxnSpPr>
        <p:spPr>
          <a:xfrm>
            <a:off x="5765914" y="2603623"/>
            <a:ext cx="68715" cy="13772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连接符 357"/>
          <p:cNvCxnSpPr>
            <a:stCxn id="309" idx="7"/>
            <a:endCxn id="301" idx="2"/>
          </p:cNvCxnSpPr>
          <p:nvPr/>
        </p:nvCxnSpPr>
        <p:spPr>
          <a:xfrm flipV="1">
            <a:off x="5658700" y="2461375"/>
            <a:ext cx="89581" cy="29094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>
            <a:endCxn id="276" idx="5"/>
          </p:cNvCxnSpPr>
          <p:nvPr/>
        </p:nvCxnSpPr>
        <p:spPr>
          <a:xfrm flipH="1" flipV="1">
            <a:off x="6979731" y="3486128"/>
            <a:ext cx="210040" cy="467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 flipH="1">
            <a:off x="6717677" y="3817936"/>
            <a:ext cx="455963" cy="1079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箭头连接符 360"/>
          <p:cNvCxnSpPr>
            <a:endCxn id="130" idx="0"/>
          </p:cNvCxnSpPr>
          <p:nvPr/>
        </p:nvCxnSpPr>
        <p:spPr>
          <a:xfrm flipH="1">
            <a:off x="5963002" y="2295493"/>
            <a:ext cx="462637" cy="6699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文本框 361"/>
          <p:cNvSpPr txBox="1"/>
          <p:nvPr/>
        </p:nvSpPr>
        <p:spPr>
          <a:xfrm>
            <a:off x="5977659" y="172477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带长距离互连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高层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3" name="文本框 362"/>
          <p:cNvSpPr txBox="1"/>
          <p:nvPr/>
        </p:nvSpPr>
        <p:spPr>
          <a:xfrm>
            <a:off x="3560452" y="349682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模块化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处理器的</a:t>
            </a:r>
            <a:r>
              <a:rPr lang="zh-CN" altLang="en-US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层次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6" name="直接连接符 365"/>
          <p:cNvCxnSpPr/>
          <p:nvPr/>
        </p:nvCxnSpPr>
        <p:spPr>
          <a:xfrm flipH="1">
            <a:off x="4802721" y="3646041"/>
            <a:ext cx="928269" cy="881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/>
          <p:nvPr/>
        </p:nvCxnSpPr>
        <p:spPr>
          <a:xfrm flipH="1">
            <a:off x="4802720" y="3713418"/>
            <a:ext cx="738948" cy="1907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连接符 367"/>
          <p:cNvCxnSpPr/>
          <p:nvPr/>
        </p:nvCxnSpPr>
        <p:spPr>
          <a:xfrm flipH="1" flipV="1">
            <a:off x="4796410" y="3732181"/>
            <a:ext cx="639221" cy="3811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连接符 368"/>
          <p:cNvCxnSpPr/>
          <p:nvPr/>
        </p:nvCxnSpPr>
        <p:spPr>
          <a:xfrm flipH="1" flipV="1">
            <a:off x="4799725" y="3732181"/>
            <a:ext cx="478916" cy="8639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连接符 369"/>
          <p:cNvCxnSpPr/>
          <p:nvPr/>
        </p:nvCxnSpPr>
        <p:spPr>
          <a:xfrm flipH="1" flipV="1">
            <a:off x="4793705" y="3729895"/>
            <a:ext cx="343975" cy="13764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136" idx="4"/>
            <a:endCxn id="134" idx="0"/>
          </p:cNvCxnSpPr>
          <p:nvPr/>
        </p:nvCxnSpPr>
        <p:spPr>
          <a:xfrm>
            <a:off x="5909495" y="3091371"/>
            <a:ext cx="118063" cy="59453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>
            <a:stCxn id="138" idx="5"/>
            <a:endCxn id="134" idx="1"/>
          </p:cNvCxnSpPr>
          <p:nvPr/>
        </p:nvCxnSpPr>
        <p:spPr>
          <a:xfrm>
            <a:off x="5700275" y="3206812"/>
            <a:ext cx="302587" cy="48979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椭圆 133"/>
          <p:cNvSpPr/>
          <p:nvPr/>
        </p:nvSpPr>
        <p:spPr>
          <a:xfrm>
            <a:off x="5992633" y="3685909"/>
            <a:ext cx="69850" cy="730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文本框 217"/>
          <p:cNvSpPr txBox="1"/>
          <p:nvPr/>
        </p:nvSpPr>
        <p:spPr>
          <a:xfrm>
            <a:off x="571501" y="482684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大脑皮层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视觉处理</a:t>
            </a:r>
          </a:p>
        </p:txBody>
      </p:sp>
      <p:sp>
        <p:nvSpPr>
          <p:cNvPr id="219" name="文本框 218"/>
          <p:cNvSpPr txBox="1"/>
          <p:nvPr/>
        </p:nvSpPr>
        <p:spPr>
          <a:xfrm>
            <a:off x="10507773" y="491311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大脑皮层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音频处理</a:t>
            </a:r>
          </a:p>
        </p:txBody>
      </p:sp>
    </p:spTree>
    <p:extLst>
      <p:ext uri="{BB962C8B-B14F-4D97-AF65-F5344CB8AC3E}">
        <p14:creationId xmlns:p14="http://schemas.microsoft.com/office/powerpoint/2010/main" val="121612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椭圆 264"/>
          <p:cNvSpPr/>
          <p:nvPr/>
        </p:nvSpPr>
        <p:spPr>
          <a:xfrm>
            <a:off x="4912704" y="2382933"/>
            <a:ext cx="2104653" cy="19985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椭圆 263"/>
          <p:cNvSpPr/>
          <p:nvPr/>
        </p:nvSpPr>
        <p:spPr>
          <a:xfrm>
            <a:off x="5068987" y="2550066"/>
            <a:ext cx="1769233" cy="16742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椭圆 262"/>
          <p:cNvSpPr/>
          <p:nvPr/>
        </p:nvSpPr>
        <p:spPr>
          <a:xfrm>
            <a:off x="5235160" y="2733210"/>
            <a:ext cx="1448523" cy="13844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椭圆 261"/>
          <p:cNvSpPr/>
          <p:nvPr/>
        </p:nvSpPr>
        <p:spPr>
          <a:xfrm>
            <a:off x="5383281" y="2857599"/>
            <a:ext cx="1159441" cy="109529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7891463" y="1681161"/>
            <a:ext cx="2500311" cy="1238250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63" y="2933701"/>
            <a:ext cx="1043376" cy="1183972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201" y="4053069"/>
            <a:ext cx="2113856" cy="1547549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7861" y="1653933"/>
            <a:ext cx="2091689" cy="1279767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5371" y="3027809"/>
            <a:ext cx="1852650" cy="1020315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8428" y="4053069"/>
            <a:ext cx="2210922" cy="1609643"/>
          </a:xfrm>
          <a:prstGeom prst="rect">
            <a:avLst/>
          </a:prstGeom>
        </p:spPr>
      </p:pic>
      <p:sp>
        <p:nvSpPr>
          <p:cNvPr id="90" name="Google Shape;3192;p50"/>
          <p:cNvSpPr/>
          <p:nvPr/>
        </p:nvSpPr>
        <p:spPr>
          <a:xfrm>
            <a:off x="9907551" y="1736372"/>
            <a:ext cx="431799" cy="1114885"/>
          </a:xfrm>
          <a:prstGeom prst="cube">
            <a:avLst>
              <a:gd name="adj" fmla="val 42152"/>
            </a:avLst>
          </a:prstGeom>
          <a:solidFill>
            <a:schemeClr val="accent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900" b="1" smtClean="0"/>
              <a:t>卷积神经网络</a:t>
            </a:r>
            <a:endParaRPr sz="900" b="1"/>
          </a:p>
        </p:txBody>
      </p:sp>
      <p:sp>
        <p:nvSpPr>
          <p:cNvPr id="91" name="Google Shape;3192;p50"/>
          <p:cNvSpPr/>
          <p:nvPr/>
        </p:nvSpPr>
        <p:spPr>
          <a:xfrm>
            <a:off x="9239938" y="1898606"/>
            <a:ext cx="460375" cy="865201"/>
          </a:xfrm>
          <a:prstGeom prst="cube">
            <a:avLst>
              <a:gd name="adj" fmla="val 42152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900" b="1" smtClean="0"/>
              <a:t>循环网络</a:t>
            </a:r>
            <a:endParaRPr sz="900" b="1"/>
          </a:p>
        </p:txBody>
      </p:sp>
      <p:cxnSp>
        <p:nvCxnSpPr>
          <p:cNvPr id="104" name="直接箭头连接符 103"/>
          <p:cNvCxnSpPr/>
          <p:nvPr/>
        </p:nvCxnSpPr>
        <p:spPr>
          <a:xfrm>
            <a:off x="9060517" y="2331207"/>
            <a:ext cx="180323" cy="5593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>
            <a:off x="8393725" y="2382934"/>
            <a:ext cx="180323" cy="5593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9711876" y="2295493"/>
            <a:ext cx="1882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Google Shape;3192;p50"/>
          <p:cNvSpPr/>
          <p:nvPr/>
        </p:nvSpPr>
        <p:spPr>
          <a:xfrm>
            <a:off x="8597087" y="1959096"/>
            <a:ext cx="460375" cy="795186"/>
          </a:xfrm>
          <a:prstGeom prst="cube">
            <a:avLst>
              <a:gd name="adj" fmla="val 42152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900" b="1" smtClean="0"/>
              <a:t>循环网络</a:t>
            </a:r>
            <a:endParaRPr sz="900" b="1"/>
          </a:p>
        </p:txBody>
      </p:sp>
      <p:sp>
        <p:nvSpPr>
          <p:cNvPr id="114" name="Google Shape;3192;p50"/>
          <p:cNvSpPr/>
          <p:nvPr/>
        </p:nvSpPr>
        <p:spPr>
          <a:xfrm>
            <a:off x="7943681" y="1982249"/>
            <a:ext cx="460375" cy="830908"/>
          </a:xfrm>
          <a:prstGeom prst="cube">
            <a:avLst>
              <a:gd name="adj" fmla="val 42152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900" b="1" smtClean="0"/>
              <a:t>循环网络</a:t>
            </a:r>
            <a:endParaRPr sz="900" b="1"/>
          </a:p>
        </p:txBody>
      </p:sp>
      <p:cxnSp>
        <p:nvCxnSpPr>
          <p:cNvPr id="116" name="肘形连接符 115"/>
          <p:cNvCxnSpPr>
            <a:stCxn id="79" idx="0"/>
            <a:endCxn id="82" idx="1"/>
          </p:cNvCxnSpPr>
          <p:nvPr/>
        </p:nvCxnSpPr>
        <p:spPr>
          <a:xfrm rot="5400000" flipH="1" flipV="1">
            <a:off x="1000114" y="2005954"/>
            <a:ext cx="639884" cy="121561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肘形连接符 117"/>
          <p:cNvCxnSpPr>
            <a:stCxn id="79" idx="2"/>
            <a:endCxn id="80" idx="1"/>
          </p:cNvCxnSpPr>
          <p:nvPr/>
        </p:nvCxnSpPr>
        <p:spPr>
          <a:xfrm rot="16200000" flipH="1">
            <a:off x="906641" y="3923283"/>
            <a:ext cx="709171" cy="109795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125"/>
          <p:cNvCxnSpPr>
            <a:stCxn id="84" idx="0"/>
            <a:endCxn id="112" idx="3"/>
          </p:cNvCxnSpPr>
          <p:nvPr/>
        </p:nvCxnSpPr>
        <p:spPr>
          <a:xfrm rot="16200000" flipV="1">
            <a:off x="10422974" y="2269087"/>
            <a:ext cx="727523" cy="78992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连接符 127"/>
          <p:cNvCxnSpPr>
            <a:stCxn id="84" idx="2"/>
            <a:endCxn id="87" idx="3"/>
          </p:cNvCxnSpPr>
          <p:nvPr/>
        </p:nvCxnSpPr>
        <p:spPr>
          <a:xfrm rot="5400000">
            <a:off x="10355640" y="4031834"/>
            <a:ext cx="809767" cy="84234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/>
          <p:cNvSpPr/>
          <p:nvPr/>
        </p:nvSpPr>
        <p:spPr>
          <a:xfrm>
            <a:off x="5515327" y="2965449"/>
            <a:ext cx="895350" cy="8763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5738608" y="3057299"/>
            <a:ext cx="69850" cy="730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5587408" y="3419246"/>
            <a:ext cx="69850" cy="730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6169197" y="3180141"/>
            <a:ext cx="69850" cy="730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6048989" y="3044165"/>
            <a:ext cx="69850" cy="730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5874570" y="3018346"/>
            <a:ext cx="69850" cy="730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5580740" y="3241109"/>
            <a:ext cx="69850" cy="730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5640654" y="3144481"/>
            <a:ext cx="69850" cy="730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6" name="直接连接符 155"/>
          <p:cNvCxnSpPr>
            <a:stCxn id="137" idx="4"/>
            <a:endCxn id="132" idx="0"/>
          </p:cNvCxnSpPr>
          <p:nvPr/>
        </p:nvCxnSpPr>
        <p:spPr>
          <a:xfrm>
            <a:off x="5615665" y="3314134"/>
            <a:ext cx="6668" cy="10511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31" idx="6"/>
            <a:endCxn id="133" idx="1"/>
          </p:cNvCxnSpPr>
          <p:nvPr/>
        </p:nvCxnSpPr>
        <p:spPr>
          <a:xfrm>
            <a:off x="5808458" y="3093812"/>
            <a:ext cx="370968" cy="9702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32" idx="7"/>
            <a:endCxn id="133" idx="3"/>
          </p:cNvCxnSpPr>
          <p:nvPr/>
        </p:nvCxnSpPr>
        <p:spPr>
          <a:xfrm flipV="1">
            <a:off x="5647029" y="3242472"/>
            <a:ext cx="532397" cy="18746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33" idx="2"/>
            <a:endCxn id="138" idx="6"/>
          </p:cNvCxnSpPr>
          <p:nvPr/>
        </p:nvCxnSpPr>
        <p:spPr>
          <a:xfrm flipH="1" flipV="1">
            <a:off x="5710504" y="3180994"/>
            <a:ext cx="458693" cy="3566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stCxn id="133" idx="4"/>
            <a:endCxn id="134" idx="7"/>
          </p:cNvCxnSpPr>
          <p:nvPr/>
        </p:nvCxnSpPr>
        <p:spPr>
          <a:xfrm flipH="1">
            <a:off x="6052254" y="3253166"/>
            <a:ext cx="151868" cy="44343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>
            <a:stCxn id="135" idx="5"/>
          </p:cNvCxnSpPr>
          <p:nvPr/>
        </p:nvCxnSpPr>
        <p:spPr>
          <a:xfrm>
            <a:off x="6108610" y="3106496"/>
            <a:ext cx="80855" cy="7831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32" idx="7"/>
            <a:endCxn id="136" idx="3"/>
          </p:cNvCxnSpPr>
          <p:nvPr/>
        </p:nvCxnSpPr>
        <p:spPr>
          <a:xfrm flipV="1">
            <a:off x="5647029" y="3080677"/>
            <a:ext cx="237770" cy="34926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35" idx="2"/>
          </p:cNvCxnSpPr>
          <p:nvPr/>
        </p:nvCxnSpPr>
        <p:spPr>
          <a:xfrm flipH="1" flipV="1">
            <a:off x="5944417" y="3059529"/>
            <a:ext cx="104572" cy="2114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34" idx="2"/>
            <a:endCxn id="132" idx="5"/>
          </p:cNvCxnSpPr>
          <p:nvPr/>
        </p:nvCxnSpPr>
        <p:spPr>
          <a:xfrm flipH="1" flipV="1">
            <a:off x="5647029" y="3481577"/>
            <a:ext cx="345604" cy="24084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31" idx="3"/>
            <a:endCxn id="138" idx="7"/>
          </p:cNvCxnSpPr>
          <p:nvPr/>
        </p:nvCxnSpPr>
        <p:spPr>
          <a:xfrm flipH="1">
            <a:off x="5700275" y="3119630"/>
            <a:ext cx="48562" cy="3554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37" idx="6"/>
            <a:endCxn id="133" idx="2"/>
          </p:cNvCxnSpPr>
          <p:nvPr/>
        </p:nvCxnSpPr>
        <p:spPr>
          <a:xfrm flipV="1">
            <a:off x="5650590" y="3216654"/>
            <a:ext cx="518607" cy="6096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椭圆 208"/>
          <p:cNvSpPr/>
          <p:nvPr/>
        </p:nvSpPr>
        <p:spPr>
          <a:xfrm>
            <a:off x="5461948" y="3125409"/>
            <a:ext cx="69850" cy="730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椭圆 209"/>
          <p:cNvSpPr/>
          <p:nvPr/>
        </p:nvSpPr>
        <p:spPr>
          <a:xfrm>
            <a:off x="5452599" y="2966252"/>
            <a:ext cx="69850" cy="730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>
            <a:off x="5313253" y="3060831"/>
            <a:ext cx="69850" cy="730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5313253" y="2892436"/>
            <a:ext cx="69850" cy="730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>
            <a:off x="5155999" y="3035012"/>
            <a:ext cx="69850" cy="730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>
            <a:off x="5110338" y="2846386"/>
            <a:ext cx="69850" cy="730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6268626" y="2991569"/>
            <a:ext cx="69850" cy="730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椭圆 222"/>
          <p:cNvSpPr/>
          <p:nvPr/>
        </p:nvSpPr>
        <p:spPr>
          <a:xfrm>
            <a:off x="6445602" y="3087457"/>
            <a:ext cx="69850" cy="730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椭圆 223"/>
          <p:cNvSpPr/>
          <p:nvPr/>
        </p:nvSpPr>
        <p:spPr>
          <a:xfrm>
            <a:off x="6490206" y="2925415"/>
            <a:ext cx="69850" cy="730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椭圆 224"/>
          <p:cNvSpPr/>
          <p:nvPr/>
        </p:nvSpPr>
        <p:spPr>
          <a:xfrm>
            <a:off x="6751985" y="2951233"/>
            <a:ext cx="69850" cy="730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连接符 225"/>
          <p:cNvCxnSpPr>
            <a:stCxn id="209" idx="5"/>
          </p:cNvCxnSpPr>
          <p:nvPr/>
        </p:nvCxnSpPr>
        <p:spPr>
          <a:xfrm>
            <a:off x="5521569" y="3187740"/>
            <a:ext cx="66801" cy="7160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endCxn id="209" idx="0"/>
          </p:cNvCxnSpPr>
          <p:nvPr/>
        </p:nvCxnSpPr>
        <p:spPr>
          <a:xfrm>
            <a:off x="5481243" y="3034081"/>
            <a:ext cx="15630" cy="9132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endCxn id="209" idx="2"/>
          </p:cNvCxnSpPr>
          <p:nvPr/>
        </p:nvCxnSpPr>
        <p:spPr>
          <a:xfrm>
            <a:off x="5375397" y="3114811"/>
            <a:ext cx="86551" cy="4711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endCxn id="210" idx="1"/>
          </p:cNvCxnSpPr>
          <p:nvPr/>
        </p:nvCxnSpPr>
        <p:spPr>
          <a:xfrm>
            <a:off x="5383103" y="2942479"/>
            <a:ext cx="79725" cy="3446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/>
          <p:cNvCxnSpPr>
            <a:endCxn id="211" idx="0"/>
          </p:cNvCxnSpPr>
          <p:nvPr/>
        </p:nvCxnSpPr>
        <p:spPr>
          <a:xfrm>
            <a:off x="5333011" y="2962261"/>
            <a:ext cx="15167" cy="9857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14" idx="6"/>
            <a:endCxn id="212" idx="2"/>
          </p:cNvCxnSpPr>
          <p:nvPr/>
        </p:nvCxnSpPr>
        <p:spPr>
          <a:xfrm>
            <a:off x="5180188" y="2882899"/>
            <a:ext cx="133065" cy="460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>
            <a:stCxn id="214" idx="4"/>
            <a:endCxn id="213" idx="0"/>
          </p:cNvCxnSpPr>
          <p:nvPr/>
        </p:nvCxnSpPr>
        <p:spPr>
          <a:xfrm>
            <a:off x="5145263" y="2919411"/>
            <a:ext cx="45661" cy="11560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/>
          <p:cNvCxnSpPr>
            <a:endCxn id="211" idx="2"/>
          </p:cNvCxnSpPr>
          <p:nvPr/>
        </p:nvCxnSpPr>
        <p:spPr>
          <a:xfrm>
            <a:off x="5228331" y="3075066"/>
            <a:ext cx="84922" cy="2227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135" idx="6"/>
            <a:endCxn id="221" idx="3"/>
          </p:cNvCxnSpPr>
          <p:nvPr/>
        </p:nvCxnSpPr>
        <p:spPr>
          <a:xfrm flipV="1">
            <a:off x="6118839" y="3053900"/>
            <a:ext cx="160016" cy="2677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/>
          <p:cNvCxnSpPr>
            <a:stCxn id="133" idx="7"/>
            <a:endCxn id="221" idx="4"/>
          </p:cNvCxnSpPr>
          <p:nvPr/>
        </p:nvCxnSpPr>
        <p:spPr>
          <a:xfrm flipV="1">
            <a:off x="6228818" y="3064594"/>
            <a:ext cx="74733" cy="12624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221" idx="5"/>
            <a:endCxn id="223" idx="1"/>
          </p:cNvCxnSpPr>
          <p:nvPr/>
        </p:nvCxnSpPr>
        <p:spPr>
          <a:xfrm>
            <a:off x="6328247" y="3053900"/>
            <a:ext cx="127584" cy="4425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stCxn id="223" idx="0"/>
            <a:endCxn id="224" idx="4"/>
          </p:cNvCxnSpPr>
          <p:nvPr/>
        </p:nvCxnSpPr>
        <p:spPr>
          <a:xfrm flipV="1">
            <a:off x="6480527" y="2998440"/>
            <a:ext cx="44604" cy="8901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/>
          <p:cNvCxnSpPr>
            <a:stCxn id="224" idx="6"/>
            <a:endCxn id="225" idx="2"/>
          </p:cNvCxnSpPr>
          <p:nvPr/>
        </p:nvCxnSpPr>
        <p:spPr>
          <a:xfrm>
            <a:off x="6560056" y="2961928"/>
            <a:ext cx="191929" cy="2581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223" idx="6"/>
            <a:endCxn id="225" idx="3"/>
          </p:cNvCxnSpPr>
          <p:nvPr/>
        </p:nvCxnSpPr>
        <p:spPr>
          <a:xfrm flipV="1">
            <a:off x="6515452" y="3013564"/>
            <a:ext cx="246762" cy="11040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133" idx="6"/>
            <a:endCxn id="223" idx="2"/>
          </p:cNvCxnSpPr>
          <p:nvPr/>
        </p:nvCxnSpPr>
        <p:spPr>
          <a:xfrm flipV="1">
            <a:off x="6239047" y="3123970"/>
            <a:ext cx="206555" cy="926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椭圆 265"/>
          <p:cNvSpPr/>
          <p:nvPr/>
        </p:nvSpPr>
        <p:spPr>
          <a:xfrm>
            <a:off x="5405549" y="3420024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椭圆 266"/>
          <p:cNvSpPr/>
          <p:nvPr/>
        </p:nvSpPr>
        <p:spPr>
          <a:xfrm>
            <a:off x="5401325" y="3544413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>
            <a:off x="5297500" y="3366690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>
            <a:off x="5275222" y="3481577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椭圆 269"/>
          <p:cNvSpPr/>
          <p:nvPr/>
        </p:nvSpPr>
        <p:spPr>
          <a:xfrm>
            <a:off x="5165527" y="3539726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椭圆 270"/>
          <p:cNvSpPr/>
          <p:nvPr/>
        </p:nvSpPr>
        <p:spPr>
          <a:xfrm>
            <a:off x="5149241" y="3360638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椭圆 271"/>
          <p:cNvSpPr/>
          <p:nvPr/>
        </p:nvSpPr>
        <p:spPr>
          <a:xfrm>
            <a:off x="4961380" y="3416959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椭圆 272"/>
          <p:cNvSpPr/>
          <p:nvPr/>
        </p:nvSpPr>
        <p:spPr>
          <a:xfrm>
            <a:off x="5038282" y="3263181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椭圆 273"/>
          <p:cNvSpPr/>
          <p:nvPr/>
        </p:nvSpPr>
        <p:spPr>
          <a:xfrm>
            <a:off x="6796662" y="3310354"/>
            <a:ext cx="69850" cy="73025"/>
          </a:xfrm>
          <a:prstGeom prst="ellipse">
            <a:avLst/>
          </a:prstGeom>
          <a:solidFill>
            <a:schemeClr val="bg2">
              <a:lumMod val="50000"/>
            </a:schemeClr>
          </a:solidFill>
          <a:ln w="889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椭圆 274"/>
          <p:cNvSpPr/>
          <p:nvPr/>
        </p:nvSpPr>
        <p:spPr>
          <a:xfrm>
            <a:off x="6644538" y="3975099"/>
            <a:ext cx="69850" cy="73025"/>
          </a:xfrm>
          <a:prstGeom prst="ellipse">
            <a:avLst/>
          </a:prstGeom>
          <a:solidFill>
            <a:schemeClr val="bg2">
              <a:lumMod val="50000"/>
            </a:schemeClr>
          </a:solidFill>
          <a:ln w="889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椭圆 275"/>
          <p:cNvSpPr/>
          <p:nvPr/>
        </p:nvSpPr>
        <p:spPr>
          <a:xfrm>
            <a:off x="6920110" y="3423797"/>
            <a:ext cx="69850" cy="73025"/>
          </a:xfrm>
          <a:prstGeom prst="ellipse">
            <a:avLst/>
          </a:prstGeom>
          <a:solidFill>
            <a:schemeClr val="bg2">
              <a:lumMod val="50000"/>
            </a:schemeClr>
          </a:solidFill>
          <a:ln w="889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椭圆 276"/>
          <p:cNvSpPr/>
          <p:nvPr/>
        </p:nvSpPr>
        <p:spPr>
          <a:xfrm>
            <a:off x="6592652" y="3879871"/>
            <a:ext cx="69850" cy="73025"/>
          </a:xfrm>
          <a:prstGeom prst="ellipse">
            <a:avLst/>
          </a:prstGeom>
          <a:solidFill>
            <a:schemeClr val="bg2">
              <a:lumMod val="50000"/>
            </a:schemeClr>
          </a:solidFill>
          <a:ln w="889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椭圆 277"/>
          <p:cNvSpPr/>
          <p:nvPr/>
        </p:nvSpPr>
        <p:spPr>
          <a:xfrm>
            <a:off x="5544430" y="3748724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椭圆 278"/>
          <p:cNvSpPr/>
          <p:nvPr/>
        </p:nvSpPr>
        <p:spPr>
          <a:xfrm>
            <a:off x="6500360" y="3273842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椭圆 279"/>
          <p:cNvSpPr/>
          <p:nvPr/>
        </p:nvSpPr>
        <p:spPr>
          <a:xfrm>
            <a:off x="6498070" y="3403979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椭圆 280"/>
          <p:cNvSpPr/>
          <p:nvPr/>
        </p:nvSpPr>
        <p:spPr>
          <a:xfrm>
            <a:off x="6655133" y="3291356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椭圆 281"/>
          <p:cNvSpPr/>
          <p:nvPr/>
        </p:nvSpPr>
        <p:spPr>
          <a:xfrm>
            <a:off x="6647827" y="3452662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椭圆 283"/>
          <p:cNvSpPr/>
          <p:nvPr/>
        </p:nvSpPr>
        <p:spPr>
          <a:xfrm>
            <a:off x="6783425" y="3501453"/>
            <a:ext cx="69850" cy="73025"/>
          </a:xfrm>
          <a:prstGeom prst="ellipse">
            <a:avLst/>
          </a:prstGeom>
          <a:solidFill>
            <a:schemeClr val="bg2">
              <a:lumMod val="50000"/>
            </a:schemeClr>
          </a:solidFill>
          <a:ln w="889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椭圆 284"/>
          <p:cNvSpPr/>
          <p:nvPr/>
        </p:nvSpPr>
        <p:spPr>
          <a:xfrm>
            <a:off x="6585283" y="3757846"/>
            <a:ext cx="69850" cy="73025"/>
          </a:xfrm>
          <a:prstGeom prst="ellipse">
            <a:avLst/>
          </a:prstGeom>
          <a:solidFill>
            <a:schemeClr val="bg2">
              <a:lumMod val="50000"/>
            </a:schemeClr>
          </a:solidFill>
          <a:ln w="889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椭圆 285"/>
          <p:cNvSpPr/>
          <p:nvPr/>
        </p:nvSpPr>
        <p:spPr>
          <a:xfrm>
            <a:off x="6451842" y="3757845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7" name="椭圆 286"/>
          <p:cNvSpPr/>
          <p:nvPr/>
        </p:nvSpPr>
        <p:spPr>
          <a:xfrm>
            <a:off x="6478892" y="3646041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椭圆 287"/>
          <p:cNvSpPr/>
          <p:nvPr/>
        </p:nvSpPr>
        <p:spPr>
          <a:xfrm>
            <a:off x="6361410" y="3696603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椭圆 288"/>
          <p:cNvSpPr/>
          <p:nvPr/>
        </p:nvSpPr>
        <p:spPr>
          <a:xfrm>
            <a:off x="6336296" y="3820992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椭圆 289"/>
          <p:cNvSpPr/>
          <p:nvPr/>
        </p:nvSpPr>
        <p:spPr>
          <a:xfrm>
            <a:off x="5579355" y="3875423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椭圆 290"/>
          <p:cNvSpPr/>
          <p:nvPr/>
        </p:nvSpPr>
        <p:spPr>
          <a:xfrm>
            <a:off x="5427052" y="3809758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椭圆 291"/>
          <p:cNvSpPr/>
          <p:nvPr/>
        </p:nvSpPr>
        <p:spPr>
          <a:xfrm>
            <a:off x="5531798" y="4015763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椭圆 292"/>
          <p:cNvSpPr/>
          <p:nvPr/>
        </p:nvSpPr>
        <p:spPr>
          <a:xfrm>
            <a:off x="5392098" y="3925920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椭圆 293"/>
          <p:cNvSpPr/>
          <p:nvPr/>
        </p:nvSpPr>
        <p:spPr>
          <a:xfrm>
            <a:off x="5461948" y="4128548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椭圆 294"/>
          <p:cNvSpPr/>
          <p:nvPr/>
        </p:nvSpPr>
        <p:spPr>
          <a:xfrm>
            <a:off x="5360039" y="4045434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椭圆 295"/>
          <p:cNvSpPr/>
          <p:nvPr/>
        </p:nvSpPr>
        <p:spPr>
          <a:xfrm>
            <a:off x="5767183" y="2853066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椭圆 296"/>
          <p:cNvSpPr/>
          <p:nvPr/>
        </p:nvSpPr>
        <p:spPr>
          <a:xfrm>
            <a:off x="5824400" y="2730649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椭圆 297"/>
          <p:cNvSpPr/>
          <p:nvPr/>
        </p:nvSpPr>
        <p:spPr>
          <a:xfrm>
            <a:off x="5687695" y="2724273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椭圆 298"/>
          <p:cNvSpPr/>
          <p:nvPr/>
        </p:nvSpPr>
        <p:spPr>
          <a:xfrm>
            <a:off x="5839645" y="2597224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椭圆 299"/>
          <p:cNvSpPr/>
          <p:nvPr/>
        </p:nvSpPr>
        <p:spPr>
          <a:xfrm>
            <a:off x="5696064" y="2567110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椭圆 300"/>
          <p:cNvSpPr/>
          <p:nvPr/>
        </p:nvSpPr>
        <p:spPr>
          <a:xfrm>
            <a:off x="5748281" y="2424862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椭圆 301"/>
          <p:cNvSpPr/>
          <p:nvPr/>
        </p:nvSpPr>
        <p:spPr>
          <a:xfrm>
            <a:off x="6049193" y="3898109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椭圆 302"/>
          <p:cNvSpPr/>
          <p:nvPr/>
        </p:nvSpPr>
        <p:spPr>
          <a:xfrm>
            <a:off x="5947764" y="3968260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椭圆 303"/>
          <p:cNvSpPr/>
          <p:nvPr/>
        </p:nvSpPr>
        <p:spPr>
          <a:xfrm>
            <a:off x="6081237" y="4015763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椭圆 304"/>
          <p:cNvSpPr/>
          <p:nvPr/>
        </p:nvSpPr>
        <p:spPr>
          <a:xfrm>
            <a:off x="6014573" y="4106978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椭圆 305"/>
          <p:cNvSpPr/>
          <p:nvPr/>
        </p:nvSpPr>
        <p:spPr>
          <a:xfrm>
            <a:off x="6157250" y="4160249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椭圆 306"/>
          <p:cNvSpPr/>
          <p:nvPr/>
        </p:nvSpPr>
        <p:spPr>
          <a:xfrm>
            <a:off x="5937369" y="4208865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椭圆 307"/>
          <p:cNvSpPr/>
          <p:nvPr/>
        </p:nvSpPr>
        <p:spPr>
          <a:xfrm>
            <a:off x="6058338" y="4262322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椭圆 308"/>
          <p:cNvSpPr/>
          <p:nvPr/>
        </p:nvSpPr>
        <p:spPr>
          <a:xfrm>
            <a:off x="5599079" y="2479775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椭圆 309"/>
          <p:cNvSpPr/>
          <p:nvPr/>
        </p:nvSpPr>
        <p:spPr>
          <a:xfrm>
            <a:off x="6298309" y="2772082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椭圆 310"/>
          <p:cNvSpPr/>
          <p:nvPr/>
        </p:nvSpPr>
        <p:spPr>
          <a:xfrm>
            <a:off x="6241167" y="2865157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椭圆 311"/>
          <p:cNvSpPr/>
          <p:nvPr/>
        </p:nvSpPr>
        <p:spPr>
          <a:xfrm>
            <a:off x="6093263" y="2858784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椭圆 312"/>
          <p:cNvSpPr/>
          <p:nvPr/>
        </p:nvSpPr>
        <p:spPr>
          <a:xfrm>
            <a:off x="6128997" y="2730648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椭圆 313"/>
          <p:cNvSpPr/>
          <p:nvPr/>
        </p:nvSpPr>
        <p:spPr>
          <a:xfrm>
            <a:off x="6396335" y="2593117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椭圆 314"/>
          <p:cNvSpPr/>
          <p:nvPr/>
        </p:nvSpPr>
        <p:spPr>
          <a:xfrm>
            <a:off x="6220922" y="2610613"/>
            <a:ext cx="69850" cy="73025"/>
          </a:xfrm>
          <a:prstGeom prst="ellipse">
            <a:avLst/>
          </a:prstGeom>
          <a:solidFill>
            <a:schemeClr val="bg1"/>
          </a:solidFill>
          <a:ln w="889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6" name="直接连接符 315"/>
          <p:cNvCxnSpPr>
            <a:endCxn id="132" idx="2"/>
          </p:cNvCxnSpPr>
          <p:nvPr/>
        </p:nvCxnSpPr>
        <p:spPr>
          <a:xfrm>
            <a:off x="5475241" y="3443550"/>
            <a:ext cx="112167" cy="1220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/>
          <p:cNvCxnSpPr>
            <a:stCxn id="82" idx="3"/>
          </p:cNvCxnSpPr>
          <p:nvPr/>
        </p:nvCxnSpPr>
        <p:spPr>
          <a:xfrm>
            <a:off x="4019550" y="2293817"/>
            <a:ext cx="992828" cy="5525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/>
          <p:cNvCxnSpPr>
            <a:stCxn id="112" idx="1"/>
          </p:cNvCxnSpPr>
          <p:nvPr/>
        </p:nvCxnSpPr>
        <p:spPr>
          <a:xfrm flipH="1">
            <a:off x="6971761" y="2300286"/>
            <a:ext cx="919702" cy="6419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/>
          <p:cNvCxnSpPr>
            <a:stCxn id="80" idx="3"/>
          </p:cNvCxnSpPr>
          <p:nvPr/>
        </p:nvCxnSpPr>
        <p:spPr>
          <a:xfrm flipV="1">
            <a:off x="3924057" y="4117672"/>
            <a:ext cx="1231942" cy="7091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/>
          <p:cNvCxnSpPr>
            <a:stCxn id="87" idx="1"/>
          </p:cNvCxnSpPr>
          <p:nvPr/>
        </p:nvCxnSpPr>
        <p:spPr>
          <a:xfrm flipH="1" flipV="1">
            <a:off x="6786210" y="4071324"/>
            <a:ext cx="1342218" cy="7865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文本框 327"/>
          <p:cNvSpPr txBox="1"/>
          <p:nvPr/>
        </p:nvSpPr>
        <p:spPr>
          <a:xfrm>
            <a:off x="5185148" y="454378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/>
              <a:t>全局工作空间</a:t>
            </a:r>
            <a:endParaRPr lang="zh-CN" altLang="en-US" b="1"/>
          </a:p>
        </p:txBody>
      </p:sp>
      <p:sp>
        <p:nvSpPr>
          <p:cNvPr id="329" name="文本框 328"/>
          <p:cNvSpPr txBox="1"/>
          <p:nvPr/>
        </p:nvSpPr>
        <p:spPr>
          <a:xfrm>
            <a:off x="1271536" y="33922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输入图像</a:t>
            </a:r>
            <a:endParaRPr lang="zh-CN" altLang="en-US"/>
          </a:p>
        </p:txBody>
      </p:sp>
      <p:sp>
        <p:nvSpPr>
          <p:cNvPr id="330" name="文本框 329"/>
          <p:cNvSpPr txBox="1"/>
          <p:nvPr/>
        </p:nvSpPr>
        <p:spPr>
          <a:xfrm>
            <a:off x="7818179" y="1279483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类脑</a:t>
            </a:r>
            <a:r>
              <a:rPr lang="zh-CN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语音识别专用处理模块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1" name="文本框 330"/>
          <p:cNvSpPr txBox="1"/>
          <p:nvPr/>
        </p:nvSpPr>
        <p:spPr>
          <a:xfrm>
            <a:off x="1686421" y="1280655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类脑图像识别专用处理模块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2" name="文本框 331"/>
          <p:cNvSpPr txBox="1"/>
          <p:nvPr/>
        </p:nvSpPr>
        <p:spPr>
          <a:xfrm>
            <a:off x="8393239" y="5662712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皮层音频识别通路</a:t>
            </a:r>
          </a:p>
        </p:txBody>
      </p:sp>
      <p:sp>
        <p:nvSpPr>
          <p:cNvPr id="333" name="文本框 332"/>
          <p:cNvSpPr txBox="1"/>
          <p:nvPr/>
        </p:nvSpPr>
        <p:spPr>
          <a:xfrm>
            <a:off x="9346101" y="33143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输入音频</a:t>
            </a:r>
            <a:endParaRPr lang="zh-CN" altLang="en-US"/>
          </a:p>
        </p:txBody>
      </p:sp>
      <p:sp>
        <p:nvSpPr>
          <p:cNvPr id="334" name="文本框 333"/>
          <p:cNvSpPr txBox="1"/>
          <p:nvPr/>
        </p:nvSpPr>
        <p:spPr>
          <a:xfrm>
            <a:off x="1862009" y="5576427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皮层图像识别通路</a:t>
            </a:r>
          </a:p>
        </p:txBody>
      </p:sp>
      <p:sp>
        <p:nvSpPr>
          <p:cNvPr id="335" name="文本框 334"/>
          <p:cNvSpPr txBox="1"/>
          <p:nvPr/>
        </p:nvSpPr>
        <p:spPr>
          <a:xfrm>
            <a:off x="10546588" y="171832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smtClean="0"/>
              <a:t>计算机</a:t>
            </a:r>
            <a:endParaRPr lang="en-US" altLang="zh-CN" sz="1400" smtClean="0"/>
          </a:p>
          <a:p>
            <a:pPr algn="ctr"/>
            <a:r>
              <a:rPr lang="zh-CN" altLang="en-US" sz="1400" smtClean="0"/>
              <a:t>音频识别</a:t>
            </a:r>
            <a:endParaRPr lang="zh-CN" altLang="en-US" sz="1400"/>
          </a:p>
        </p:txBody>
      </p:sp>
      <p:sp>
        <p:nvSpPr>
          <p:cNvPr id="336" name="文本框 335"/>
          <p:cNvSpPr txBox="1"/>
          <p:nvPr/>
        </p:nvSpPr>
        <p:spPr>
          <a:xfrm>
            <a:off x="587997" y="173829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计算机</a:t>
            </a:r>
            <a:endParaRPr lang="en-US" altLang="zh-CN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图像识别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7" name="直接连接符 336"/>
          <p:cNvCxnSpPr>
            <a:stCxn id="271" idx="6"/>
          </p:cNvCxnSpPr>
          <p:nvPr/>
        </p:nvCxnSpPr>
        <p:spPr>
          <a:xfrm>
            <a:off x="5219091" y="3397151"/>
            <a:ext cx="81049" cy="544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endCxn id="266" idx="1"/>
          </p:cNvCxnSpPr>
          <p:nvPr/>
        </p:nvCxnSpPr>
        <p:spPr>
          <a:xfrm>
            <a:off x="5372023" y="3399872"/>
            <a:ext cx="43755" cy="30846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连接符 340"/>
          <p:cNvCxnSpPr>
            <a:endCxn id="271" idx="1"/>
          </p:cNvCxnSpPr>
          <p:nvPr/>
        </p:nvCxnSpPr>
        <p:spPr>
          <a:xfrm>
            <a:off x="5094893" y="3322546"/>
            <a:ext cx="64577" cy="48786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连接符 342"/>
          <p:cNvCxnSpPr>
            <a:endCxn id="271" idx="3"/>
          </p:cNvCxnSpPr>
          <p:nvPr/>
        </p:nvCxnSpPr>
        <p:spPr>
          <a:xfrm flipV="1">
            <a:off x="5039114" y="3422969"/>
            <a:ext cx="120356" cy="21936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连接符 344"/>
          <p:cNvCxnSpPr>
            <a:stCxn id="269" idx="6"/>
          </p:cNvCxnSpPr>
          <p:nvPr/>
        </p:nvCxnSpPr>
        <p:spPr>
          <a:xfrm flipV="1">
            <a:off x="5345072" y="3480580"/>
            <a:ext cx="62469" cy="3751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连接符 346"/>
          <p:cNvCxnSpPr>
            <a:stCxn id="270" idx="7"/>
          </p:cNvCxnSpPr>
          <p:nvPr/>
        </p:nvCxnSpPr>
        <p:spPr>
          <a:xfrm flipV="1">
            <a:off x="5225148" y="3532865"/>
            <a:ext cx="52277" cy="1755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endCxn id="270" idx="1"/>
          </p:cNvCxnSpPr>
          <p:nvPr/>
        </p:nvCxnSpPr>
        <p:spPr>
          <a:xfrm>
            <a:off x="5034993" y="3473339"/>
            <a:ext cx="140763" cy="7708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文本框 352"/>
          <p:cNvSpPr txBox="1"/>
          <p:nvPr/>
        </p:nvSpPr>
        <p:spPr>
          <a:xfrm>
            <a:off x="4297519" y="197993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smtClean="0"/>
              <a:t>调用</a:t>
            </a:r>
            <a:r>
              <a:rPr lang="zh-CN" altLang="en-US" sz="1400" smtClean="0"/>
              <a:t>到工作空</a:t>
            </a:r>
            <a:endParaRPr lang="en-US" altLang="zh-CN" sz="1400" smtClean="0"/>
          </a:p>
          <a:p>
            <a:r>
              <a:rPr lang="zh-CN" altLang="en-US" sz="1400" smtClean="0"/>
              <a:t>间中的处理器</a:t>
            </a:r>
            <a:endParaRPr lang="zh-CN" altLang="en-US" sz="1400"/>
          </a:p>
        </p:txBody>
      </p:sp>
      <p:sp>
        <p:nvSpPr>
          <p:cNvPr id="354" name="文本框 353"/>
          <p:cNvSpPr txBox="1"/>
          <p:nvPr/>
        </p:nvSpPr>
        <p:spPr>
          <a:xfrm>
            <a:off x="7088699" y="347572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smtClean="0"/>
              <a:t>自动激活</a:t>
            </a:r>
            <a:endParaRPr lang="en-US" altLang="zh-CN" sz="1400" smtClean="0"/>
          </a:p>
          <a:p>
            <a:pPr algn="ctr"/>
            <a:r>
              <a:rPr lang="zh-CN" altLang="en-US" sz="1400" smtClean="0"/>
              <a:t>处理器</a:t>
            </a:r>
            <a:endParaRPr lang="zh-CN" altLang="en-US" sz="1400"/>
          </a:p>
        </p:txBody>
      </p:sp>
      <p:cxnSp>
        <p:nvCxnSpPr>
          <p:cNvPr id="149" name="直接连接符 148"/>
          <p:cNvCxnSpPr>
            <a:stCxn id="267" idx="7"/>
            <a:endCxn id="132" idx="3"/>
          </p:cNvCxnSpPr>
          <p:nvPr/>
        </p:nvCxnSpPr>
        <p:spPr>
          <a:xfrm flipV="1">
            <a:off x="5460946" y="3481577"/>
            <a:ext cx="136691" cy="7353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269" idx="5"/>
            <a:endCxn id="267" idx="2"/>
          </p:cNvCxnSpPr>
          <p:nvPr/>
        </p:nvCxnSpPr>
        <p:spPr>
          <a:xfrm>
            <a:off x="5334843" y="3543908"/>
            <a:ext cx="66482" cy="3701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278" idx="7"/>
            <a:endCxn id="132" idx="4"/>
          </p:cNvCxnSpPr>
          <p:nvPr/>
        </p:nvCxnSpPr>
        <p:spPr>
          <a:xfrm flipV="1">
            <a:off x="5604051" y="3492271"/>
            <a:ext cx="18282" cy="26714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278" idx="6"/>
            <a:endCxn id="134" idx="2"/>
          </p:cNvCxnSpPr>
          <p:nvPr/>
        </p:nvCxnSpPr>
        <p:spPr>
          <a:xfrm flipV="1">
            <a:off x="5614280" y="3722422"/>
            <a:ext cx="378353" cy="6281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291" idx="7"/>
            <a:endCxn id="278" idx="2"/>
          </p:cNvCxnSpPr>
          <p:nvPr/>
        </p:nvCxnSpPr>
        <p:spPr>
          <a:xfrm flipV="1">
            <a:off x="5486673" y="3785237"/>
            <a:ext cx="57757" cy="3521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290" idx="1"/>
            <a:endCxn id="278" idx="4"/>
          </p:cNvCxnSpPr>
          <p:nvPr/>
        </p:nvCxnSpPr>
        <p:spPr>
          <a:xfrm flipH="1" flipV="1">
            <a:off x="5579355" y="3821749"/>
            <a:ext cx="10229" cy="6436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293" idx="7"/>
            <a:endCxn id="291" idx="4"/>
          </p:cNvCxnSpPr>
          <p:nvPr/>
        </p:nvCxnSpPr>
        <p:spPr>
          <a:xfrm flipV="1">
            <a:off x="5451719" y="3882783"/>
            <a:ext cx="10258" cy="5383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295" idx="7"/>
            <a:endCxn id="293" idx="4"/>
          </p:cNvCxnSpPr>
          <p:nvPr/>
        </p:nvCxnSpPr>
        <p:spPr>
          <a:xfrm flipV="1">
            <a:off x="5419660" y="3998945"/>
            <a:ext cx="7363" cy="57183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294" idx="1"/>
            <a:endCxn id="295" idx="5"/>
          </p:cNvCxnSpPr>
          <p:nvPr/>
        </p:nvCxnSpPr>
        <p:spPr>
          <a:xfrm flipH="1" flipV="1">
            <a:off x="5419660" y="4107765"/>
            <a:ext cx="52517" cy="3147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294" idx="7"/>
            <a:endCxn id="292" idx="4"/>
          </p:cNvCxnSpPr>
          <p:nvPr/>
        </p:nvCxnSpPr>
        <p:spPr>
          <a:xfrm flipV="1">
            <a:off x="5521569" y="4088788"/>
            <a:ext cx="45154" cy="50454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292" idx="7"/>
            <a:endCxn id="290" idx="4"/>
          </p:cNvCxnSpPr>
          <p:nvPr/>
        </p:nvCxnSpPr>
        <p:spPr>
          <a:xfrm flipV="1">
            <a:off x="5591419" y="3948448"/>
            <a:ext cx="22861" cy="7800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>
            <a:stCxn id="292" idx="1"/>
            <a:endCxn id="291" idx="5"/>
          </p:cNvCxnSpPr>
          <p:nvPr/>
        </p:nvCxnSpPr>
        <p:spPr>
          <a:xfrm flipH="1" flipV="1">
            <a:off x="5486673" y="3872089"/>
            <a:ext cx="55354" cy="15436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>
            <a:stCxn id="302" idx="0"/>
            <a:endCxn id="134" idx="5"/>
          </p:cNvCxnSpPr>
          <p:nvPr/>
        </p:nvCxnSpPr>
        <p:spPr>
          <a:xfrm flipH="1" flipV="1">
            <a:off x="6052254" y="3748240"/>
            <a:ext cx="31864" cy="14986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303" idx="7"/>
            <a:endCxn id="302" idx="3"/>
          </p:cNvCxnSpPr>
          <p:nvPr/>
        </p:nvCxnSpPr>
        <p:spPr>
          <a:xfrm flipV="1">
            <a:off x="6007385" y="3960440"/>
            <a:ext cx="52037" cy="18514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305" idx="1"/>
            <a:endCxn id="303" idx="4"/>
          </p:cNvCxnSpPr>
          <p:nvPr/>
        </p:nvCxnSpPr>
        <p:spPr>
          <a:xfrm flipH="1" flipV="1">
            <a:off x="5982689" y="4041285"/>
            <a:ext cx="42113" cy="7638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304" idx="0"/>
          </p:cNvCxnSpPr>
          <p:nvPr/>
        </p:nvCxnSpPr>
        <p:spPr>
          <a:xfrm flipH="1" flipV="1">
            <a:off x="6107731" y="3970108"/>
            <a:ext cx="8431" cy="4565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305" idx="7"/>
            <a:endCxn id="304" idx="3"/>
          </p:cNvCxnSpPr>
          <p:nvPr/>
        </p:nvCxnSpPr>
        <p:spPr>
          <a:xfrm flipV="1">
            <a:off x="6074194" y="4078094"/>
            <a:ext cx="17272" cy="3957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306" idx="1"/>
            <a:endCxn id="304" idx="5"/>
          </p:cNvCxnSpPr>
          <p:nvPr/>
        </p:nvCxnSpPr>
        <p:spPr>
          <a:xfrm flipH="1" flipV="1">
            <a:off x="6140858" y="4078094"/>
            <a:ext cx="26621" cy="9284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stCxn id="307" idx="7"/>
            <a:endCxn id="305" idx="4"/>
          </p:cNvCxnSpPr>
          <p:nvPr/>
        </p:nvCxnSpPr>
        <p:spPr>
          <a:xfrm flipV="1">
            <a:off x="5996990" y="4180003"/>
            <a:ext cx="52508" cy="39556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308" idx="7"/>
            <a:endCxn id="306" idx="3"/>
          </p:cNvCxnSpPr>
          <p:nvPr/>
        </p:nvCxnSpPr>
        <p:spPr>
          <a:xfrm flipV="1">
            <a:off x="6117959" y="4222580"/>
            <a:ext cx="49520" cy="50436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308" idx="2"/>
            <a:endCxn id="307" idx="5"/>
          </p:cNvCxnSpPr>
          <p:nvPr/>
        </p:nvCxnSpPr>
        <p:spPr>
          <a:xfrm flipH="1" flipV="1">
            <a:off x="5996990" y="4271196"/>
            <a:ext cx="61348" cy="2763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288" idx="1"/>
            <a:endCxn id="133" idx="5"/>
          </p:cNvCxnSpPr>
          <p:nvPr/>
        </p:nvCxnSpPr>
        <p:spPr>
          <a:xfrm flipH="1" flipV="1">
            <a:off x="6228818" y="3242472"/>
            <a:ext cx="142821" cy="46482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289" idx="0"/>
            <a:endCxn id="288" idx="3"/>
          </p:cNvCxnSpPr>
          <p:nvPr/>
        </p:nvCxnSpPr>
        <p:spPr>
          <a:xfrm flipV="1">
            <a:off x="6371221" y="3758934"/>
            <a:ext cx="418" cy="6205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287" idx="2"/>
            <a:endCxn id="288" idx="6"/>
          </p:cNvCxnSpPr>
          <p:nvPr/>
        </p:nvCxnSpPr>
        <p:spPr>
          <a:xfrm flipH="1">
            <a:off x="6431260" y="3682554"/>
            <a:ext cx="47632" cy="5056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286" idx="0"/>
            <a:endCxn id="287" idx="4"/>
          </p:cNvCxnSpPr>
          <p:nvPr/>
        </p:nvCxnSpPr>
        <p:spPr>
          <a:xfrm flipV="1">
            <a:off x="6486767" y="3719066"/>
            <a:ext cx="27050" cy="3877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277" idx="2"/>
            <a:endCxn id="289" idx="5"/>
          </p:cNvCxnSpPr>
          <p:nvPr/>
        </p:nvCxnSpPr>
        <p:spPr>
          <a:xfrm flipH="1" flipV="1">
            <a:off x="6395917" y="3883323"/>
            <a:ext cx="196735" cy="3306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>
            <a:stCxn id="285" idx="2"/>
            <a:endCxn id="286" idx="6"/>
          </p:cNvCxnSpPr>
          <p:nvPr/>
        </p:nvCxnSpPr>
        <p:spPr>
          <a:xfrm flipH="1" flipV="1">
            <a:off x="6521692" y="3794358"/>
            <a:ext cx="63591" cy="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86" idx="3"/>
            <a:endCxn id="289" idx="6"/>
          </p:cNvCxnSpPr>
          <p:nvPr/>
        </p:nvCxnSpPr>
        <p:spPr>
          <a:xfrm flipH="1">
            <a:off x="6406146" y="3820176"/>
            <a:ext cx="55925" cy="3732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>
            <a:stCxn id="277" idx="0"/>
            <a:endCxn id="285" idx="4"/>
          </p:cNvCxnSpPr>
          <p:nvPr/>
        </p:nvCxnSpPr>
        <p:spPr>
          <a:xfrm flipH="1" flipV="1">
            <a:off x="6620208" y="3830871"/>
            <a:ext cx="7369" cy="490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/>
          <p:cNvCxnSpPr>
            <a:stCxn id="275" idx="0"/>
            <a:endCxn id="277" idx="5"/>
          </p:cNvCxnSpPr>
          <p:nvPr/>
        </p:nvCxnSpPr>
        <p:spPr>
          <a:xfrm flipH="1" flipV="1">
            <a:off x="6652273" y="3942202"/>
            <a:ext cx="27190" cy="3289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/>
          <p:cNvCxnSpPr>
            <a:stCxn id="279" idx="2"/>
            <a:endCxn id="133" idx="5"/>
          </p:cNvCxnSpPr>
          <p:nvPr/>
        </p:nvCxnSpPr>
        <p:spPr>
          <a:xfrm flipH="1" flipV="1">
            <a:off x="6228818" y="3242472"/>
            <a:ext cx="271542" cy="67883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/>
          <p:cNvCxnSpPr>
            <a:stCxn id="280" idx="2"/>
            <a:endCxn id="134" idx="6"/>
          </p:cNvCxnSpPr>
          <p:nvPr/>
        </p:nvCxnSpPr>
        <p:spPr>
          <a:xfrm flipH="1">
            <a:off x="6062483" y="3440492"/>
            <a:ext cx="435587" cy="28193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>
            <a:stCxn id="281" idx="2"/>
            <a:endCxn id="279" idx="6"/>
          </p:cNvCxnSpPr>
          <p:nvPr/>
        </p:nvCxnSpPr>
        <p:spPr>
          <a:xfrm flipH="1" flipV="1">
            <a:off x="6570210" y="3310355"/>
            <a:ext cx="84923" cy="17514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>
            <a:stCxn id="282" idx="2"/>
            <a:endCxn id="280" idx="6"/>
          </p:cNvCxnSpPr>
          <p:nvPr/>
        </p:nvCxnSpPr>
        <p:spPr>
          <a:xfrm flipH="1" flipV="1">
            <a:off x="6567920" y="3440492"/>
            <a:ext cx="79907" cy="48683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/>
          <p:cNvCxnSpPr>
            <a:stCxn id="284" idx="2"/>
            <a:endCxn id="282" idx="6"/>
          </p:cNvCxnSpPr>
          <p:nvPr/>
        </p:nvCxnSpPr>
        <p:spPr>
          <a:xfrm flipH="1" flipV="1">
            <a:off x="6717677" y="3489175"/>
            <a:ext cx="65748" cy="487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74" idx="2"/>
            <a:endCxn id="281" idx="6"/>
          </p:cNvCxnSpPr>
          <p:nvPr/>
        </p:nvCxnSpPr>
        <p:spPr>
          <a:xfrm flipH="1" flipV="1">
            <a:off x="6724983" y="3327869"/>
            <a:ext cx="71679" cy="1899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76" idx="1"/>
            <a:endCxn id="274" idx="6"/>
          </p:cNvCxnSpPr>
          <p:nvPr/>
        </p:nvCxnSpPr>
        <p:spPr>
          <a:xfrm flipH="1" flipV="1">
            <a:off x="6866512" y="3346867"/>
            <a:ext cx="63827" cy="8762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276" idx="3"/>
            <a:endCxn id="284" idx="6"/>
          </p:cNvCxnSpPr>
          <p:nvPr/>
        </p:nvCxnSpPr>
        <p:spPr>
          <a:xfrm flipH="1">
            <a:off x="6853275" y="3486128"/>
            <a:ext cx="77064" cy="5183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连接符 318"/>
          <p:cNvCxnSpPr>
            <a:stCxn id="274" idx="4"/>
            <a:endCxn id="284" idx="0"/>
          </p:cNvCxnSpPr>
          <p:nvPr/>
        </p:nvCxnSpPr>
        <p:spPr>
          <a:xfrm flipH="1">
            <a:off x="6818350" y="3383379"/>
            <a:ext cx="13237" cy="11807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312" idx="4"/>
            <a:endCxn id="135" idx="7"/>
          </p:cNvCxnSpPr>
          <p:nvPr/>
        </p:nvCxnSpPr>
        <p:spPr>
          <a:xfrm flipH="1">
            <a:off x="6108610" y="2931809"/>
            <a:ext cx="19578" cy="12305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连接符 322"/>
          <p:cNvCxnSpPr>
            <a:stCxn id="313" idx="4"/>
            <a:endCxn id="312" idx="0"/>
          </p:cNvCxnSpPr>
          <p:nvPr/>
        </p:nvCxnSpPr>
        <p:spPr>
          <a:xfrm flipH="1">
            <a:off x="6128188" y="2803673"/>
            <a:ext cx="35734" cy="5511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315" idx="3"/>
            <a:endCxn id="313" idx="7"/>
          </p:cNvCxnSpPr>
          <p:nvPr/>
        </p:nvCxnSpPr>
        <p:spPr>
          <a:xfrm flipH="1">
            <a:off x="6188618" y="2672944"/>
            <a:ext cx="42533" cy="6839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连接符 325"/>
          <p:cNvCxnSpPr>
            <a:stCxn id="314" idx="2"/>
            <a:endCxn id="315" idx="6"/>
          </p:cNvCxnSpPr>
          <p:nvPr/>
        </p:nvCxnSpPr>
        <p:spPr>
          <a:xfrm flipH="1">
            <a:off x="6290772" y="2629630"/>
            <a:ext cx="105563" cy="17496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连接符 337"/>
          <p:cNvCxnSpPr>
            <a:stCxn id="314" idx="4"/>
            <a:endCxn id="310" idx="7"/>
          </p:cNvCxnSpPr>
          <p:nvPr/>
        </p:nvCxnSpPr>
        <p:spPr>
          <a:xfrm flipH="1">
            <a:off x="6357930" y="2666142"/>
            <a:ext cx="73330" cy="116634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310" idx="3"/>
            <a:endCxn id="311" idx="0"/>
          </p:cNvCxnSpPr>
          <p:nvPr/>
        </p:nvCxnSpPr>
        <p:spPr>
          <a:xfrm flipH="1">
            <a:off x="6276092" y="2834413"/>
            <a:ext cx="32446" cy="30744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连接符 341"/>
          <p:cNvCxnSpPr>
            <a:stCxn id="311" idx="3"/>
            <a:endCxn id="133" idx="0"/>
          </p:cNvCxnSpPr>
          <p:nvPr/>
        </p:nvCxnSpPr>
        <p:spPr>
          <a:xfrm flipH="1">
            <a:off x="6204122" y="2927488"/>
            <a:ext cx="47274" cy="252653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连接符 343"/>
          <p:cNvCxnSpPr>
            <a:stCxn id="312" idx="6"/>
            <a:endCxn id="310" idx="2"/>
          </p:cNvCxnSpPr>
          <p:nvPr/>
        </p:nvCxnSpPr>
        <p:spPr>
          <a:xfrm flipV="1">
            <a:off x="6163113" y="2808595"/>
            <a:ext cx="135196" cy="8670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连接符 345"/>
          <p:cNvCxnSpPr>
            <a:stCxn id="296" idx="4"/>
            <a:endCxn id="136" idx="1"/>
          </p:cNvCxnSpPr>
          <p:nvPr/>
        </p:nvCxnSpPr>
        <p:spPr>
          <a:xfrm>
            <a:off x="5802108" y="2926091"/>
            <a:ext cx="82691" cy="10294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连接符 347"/>
          <p:cNvCxnSpPr>
            <a:stCxn id="297" idx="3"/>
            <a:endCxn id="296" idx="0"/>
          </p:cNvCxnSpPr>
          <p:nvPr/>
        </p:nvCxnSpPr>
        <p:spPr>
          <a:xfrm flipH="1">
            <a:off x="5802108" y="2792980"/>
            <a:ext cx="32521" cy="60086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连接符 349"/>
          <p:cNvCxnSpPr>
            <a:stCxn id="299" idx="4"/>
            <a:endCxn id="297" idx="0"/>
          </p:cNvCxnSpPr>
          <p:nvPr/>
        </p:nvCxnSpPr>
        <p:spPr>
          <a:xfrm flipH="1">
            <a:off x="5859325" y="2670249"/>
            <a:ext cx="15245" cy="6040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连接符 350"/>
          <p:cNvCxnSpPr>
            <a:stCxn id="301" idx="5"/>
            <a:endCxn id="299" idx="0"/>
          </p:cNvCxnSpPr>
          <p:nvPr/>
        </p:nvCxnSpPr>
        <p:spPr>
          <a:xfrm>
            <a:off x="5807902" y="2487193"/>
            <a:ext cx="66668" cy="11003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stCxn id="309" idx="6"/>
            <a:endCxn id="300" idx="1"/>
          </p:cNvCxnSpPr>
          <p:nvPr/>
        </p:nvCxnSpPr>
        <p:spPr>
          <a:xfrm>
            <a:off x="5668929" y="2516288"/>
            <a:ext cx="37364" cy="61516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连接符 354"/>
          <p:cNvCxnSpPr>
            <a:stCxn id="300" idx="4"/>
            <a:endCxn id="298" idx="0"/>
          </p:cNvCxnSpPr>
          <p:nvPr/>
        </p:nvCxnSpPr>
        <p:spPr>
          <a:xfrm flipH="1">
            <a:off x="5722620" y="2640135"/>
            <a:ext cx="8369" cy="8413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连接符 355"/>
          <p:cNvCxnSpPr>
            <a:stCxn id="298" idx="5"/>
            <a:endCxn id="296" idx="1"/>
          </p:cNvCxnSpPr>
          <p:nvPr/>
        </p:nvCxnSpPr>
        <p:spPr>
          <a:xfrm>
            <a:off x="5747316" y="2786604"/>
            <a:ext cx="30096" cy="77156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连接符 356"/>
          <p:cNvCxnSpPr>
            <a:stCxn id="300" idx="6"/>
            <a:endCxn id="297" idx="1"/>
          </p:cNvCxnSpPr>
          <p:nvPr/>
        </p:nvCxnSpPr>
        <p:spPr>
          <a:xfrm>
            <a:off x="5765914" y="2603623"/>
            <a:ext cx="68715" cy="13772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连接符 357"/>
          <p:cNvCxnSpPr>
            <a:stCxn id="309" idx="7"/>
            <a:endCxn id="301" idx="2"/>
          </p:cNvCxnSpPr>
          <p:nvPr/>
        </p:nvCxnSpPr>
        <p:spPr>
          <a:xfrm flipV="1">
            <a:off x="5658700" y="2461375"/>
            <a:ext cx="89581" cy="29094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>
            <a:endCxn id="276" idx="5"/>
          </p:cNvCxnSpPr>
          <p:nvPr/>
        </p:nvCxnSpPr>
        <p:spPr>
          <a:xfrm flipH="1" flipV="1">
            <a:off x="6979731" y="3486128"/>
            <a:ext cx="210040" cy="467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 flipH="1">
            <a:off x="6717677" y="3817936"/>
            <a:ext cx="455963" cy="1079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箭头连接符 360"/>
          <p:cNvCxnSpPr>
            <a:endCxn id="130" idx="0"/>
          </p:cNvCxnSpPr>
          <p:nvPr/>
        </p:nvCxnSpPr>
        <p:spPr>
          <a:xfrm flipH="1">
            <a:off x="5963002" y="2256819"/>
            <a:ext cx="272340" cy="7086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文本框 361"/>
          <p:cNvSpPr txBox="1"/>
          <p:nvPr/>
        </p:nvSpPr>
        <p:spPr>
          <a:xfrm>
            <a:off x="5742621" y="176251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smtClean="0"/>
              <a:t>带长距离互连</a:t>
            </a:r>
            <a:endParaRPr lang="en-US" altLang="zh-CN" sz="1400" smtClean="0"/>
          </a:p>
          <a:p>
            <a:pPr algn="ctr"/>
            <a:r>
              <a:rPr lang="zh-CN" altLang="en-US" sz="1400" smtClean="0"/>
              <a:t>的</a:t>
            </a:r>
            <a:r>
              <a:rPr lang="zh-CN" altLang="en-US" sz="1400" b="1" smtClean="0"/>
              <a:t>高层</a:t>
            </a:r>
            <a:r>
              <a:rPr lang="zh-CN" altLang="en-US" sz="1400" smtClean="0"/>
              <a:t>处理器</a:t>
            </a:r>
            <a:endParaRPr lang="zh-CN" altLang="en-US" sz="1400"/>
          </a:p>
        </p:txBody>
      </p:sp>
      <p:sp>
        <p:nvSpPr>
          <p:cNvPr id="363" name="文本框 362"/>
          <p:cNvSpPr txBox="1"/>
          <p:nvPr/>
        </p:nvSpPr>
        <p:spPr>
          <a:xfrm>
            <a:off x="3637396" y="349682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smtClean="0"/>
              <a:t>模块化</a:t>
            </a:r>
            <a:endParaRPr lang="en-US" altLang="zh-CN" sz="1400" smtClean="0"/>
          </a:p>
          <a:p>
            <a:pPr algn="ctr"/>
            <a:r>
              <a:rPr lang="zh-CN" altLang="en-US" sz="1400" smtClean="0"/>
              <a:t>处理器的</a:t>
            </a:r>
            <a:r>
              <a:rPr lang="zh-CN" altLang="en-US" sz="1400" b="1" smtClean="0"/>
              <a:t>层次</a:t>
            </a:r>
            <a:endParaRPr lang="zh-CN" altLang="en-US" sz="1400" b="1"/>
          </a:p>
        </p:txBody>
      </p:sp>
      <p:cxnSp>
        <p:nvCxnSpPr>
          <p:cNvPr id="366" name="直接连接符 365"/>
          <p:cNvCxnSpPr/>
          <p:nvPr/>
        </p:nvCxnSpPr>
        <p:spPr>
          <a:xfrm flipH="1">
            <a:off x="4802721" y="3646041"/>
            <a:ext cx="928269" cy="881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/>
          <p:nvPr/>
        </p:nvCxnSpPr>
        <p:spPr>
          <a:xfrm flipH="1">
            <a:off x="4802720" y="3713418"/>
            <a:ext cx="738948" cy="1907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连接符 367"/>
          <p:cNvCxnSpPr/>
          <p:nvPr/>
        </p:nvCxnSpPr>
        <p:spPr>
          <a:xfrm flipH="1" flipV="1">
            <a:off x="4796410" y="3732181"/>
            <a:ext cx="639221" cy="3811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连接符 368"/>
          <p:cNvCxnSpPr/>
          <p:nvPr/>
        </p:nvCxnSpPr>
        <p:spPr>
          <a:xfrm flipH="1" flipV="1">
            <a:off x="4799725" y="3732181"/>
            <a:ext cx="478916" cy="8639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连接符 369"/>
          <p:cNvCxnSpPr/>
          <p:nvPr/>
        </p:nvCxnSpPr>
        <p:spPr>
          <a:xfrm flipH="1" flipV="1">
            <a:off x="4793705" y="3729895"/>
            <a:ext cx="343975" cy="13764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136" idx="4"/>
            <a:endCxn id="134" idx="0"/>
          </p:cNvCxnSpPr>
          <p:nvPr/>
        </p:nvCxnSpPr>
        <p:spPr>
          <a:xfrm>
            <a:off x="5909495" y="3091371"/>
            <a:ext cx="118063" cy="59453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>
            <a:stCxn id="138" idx="5"/>
            <a:endCxn id="134" idx="1"/>
          </p:cNvCxnSpPr>
          <p:nvPr/>
        </p:nvCxnSpPr>
        <p:spPr>
          <a:xfrm>
            <a:off x="5700275" y="3206812"/>
            <a:ext cx="302587" cy="48979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椭圆 133"/>
          <p:cNvSpPr/>
          <p:nvPr/>
        </p:nvSpPr>
        <p:spPr>
          <a:xfrm>
            <a:off x="5992633" y="3685909"/>
            <a:ext cx="69850" cy="730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文本框 217"/>
          <p:cNvSpPr txBox="1"/>
          <p:nvPr/>
        </p:nvSpPr>
        <p:spPr>
          <a:xfrm>
            <a:off x="571501" y="482684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smtClean="0"/>
              <a:t>大脑皮层</a:t>
            </a:r>
            <a:endParaRPr lang="en-US" altLang="zh-CN" sz="1400" smtClean="0"/>
          </a:p>
          <a:p>
            <a:pPr algn="ctr"/>
            <a:r>
              <a:rPr lang="zh-CN" altLang="en-US" sz="1400" smtClean="0"/>
              <a:t>视觉处理</a:t>
            </a:r>
            <a:endParaRPr lang="zh-CN" altLang="en-US" sz="1400"/>
          </a:p>
        </p:txBody>
      </p:sp>
      <p:sp>
        <p:nvSpPr>
          <p:cNvPr id="219" name="文本框 218"/>
          <p:cNvSpPr txBox="1"/>
          <p:nvPr/>
        </p:nvSpPr>
        <p:spPr>
          <a:xfrm>
            <a:off x="10507773" y="491311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smtClean="0"/>
              <a:t>大脑皮层</a:t>
            </a:r>
            <a:endParaRPr lang="en-US" altLang="zh-CN" sz="1400" smtClean="0"/>
          </a:p>
          <a:p>
            <a:pPr algn="ctr"/>
            <a:r>
              <a:rPr lang="zh-CN" altLang="en-US" sz="1400" smtClean="0"/>
              <a:t>音频处理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38107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圆角矩形 293"/>
          <p:cNvSpPr/>
          <p:nvPr/>
        </p:nvSpPr>
        <p:spPr>
          <a:xfrm>
            <a:off x="8259423" y="3711626"/>
            <a:ext cx="3117803" cy="2249251"/>
          </a:xfrm>
          <a:prstGeom prst="roundRect">
            <a:avLst>
              <a:gd name="adj" fmla="val 5036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圆角矩形 284"/>
          <p:cNvSpPr/>
          <p:nvPr/>
        </p:nvSpPr>
        <p:spPr>
          <a:xfrm>
            <a:off x="8259423" y="1267661"/>
            <a:ext cx="2355343" cy="2090071"/>
          </a:xfrm>
          <a:prstGeom prst="roundRect">
            <a:avLst>
              <a:gd name="adj" fmla="val 6945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5245" y="1190528"/>
            <a:ext cx="3046838" cy="2140296"/>
          </a:xfrm>
          <a:prstGeom prst="rect">
            <a:avLst/>
          </a:prstGeom>
        </p:spPr>
      </p:pic>
      <p:sp>
        <p:nvSpPr>
          <p:cNvPr id="219" name="椭圆 218"/>
          <p:cNvSpPr/>
          <p:nvPr/>
        </p:nvSpPr>
        <p:spPr>
          <a:xfrm>
            <a:off x="391003" y="2347292"/>
            <a:ext cx="204110" cy="21159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椭圆 244"/>
          <p:cNvSpPr/>
          <p:nvPr/>
        </p:nvSpPr>
        <p:spPr>
          <a:xfrm>
            <a:off x="909963" y="2354404"/>
            <a:ext cx="204110" cy="21159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椭圆 245"/>
          <p:cNvSpPr/>
          <p:nvPr/>
        </p:nvSpPr>
        <p:spPr>
          <a:xfrm>
            <a:off x="1384447" y="2431728"/>
            <a:ext cx="204110" cy="21159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>
          <a:xfrm>
            <a:off x="2054030" y="2526835"/>
            <a:ext cx="204110" cy="21159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椭圆 254"/>
          <p:cNvSpPr/>
          <p:nvPr/>
        </p:nvSpPr>
        <p:spPr>
          <a:xfrm>
            <a:off x="651852" y="1854278"/>
            <a:ext cx="204110" cy="211595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1" name="椭圆 260"/>
          <p:cNvSpPr/>
          <p:nvPr/>
        </p:nvSpPr>
        <p:spPr>
          <a:xfrm>
            <a:off x="1114196" y="1472271"/>
            <a:ext cx="204110" cy="211595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1973454" y="1472270"/>
            <a:ext cx="204110" cy="21159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5" name="椭圆 364"/>
          <p:cNvSpPr/>
          <p:nvPr/>
        </p:nvSpPr>
        <p:spPr>
          <a:xfrm>
            <a:off x="2673217" y="1812030"/>
            <a:ext cx="204110" cy="21159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219" idx="6"/>
          </p:cNvCxnSpPr>
          <p:nvPr/>
        </p:nvCxnSpPr>
        <p:spPr>
          <a:xfrm flipV="1">
            <a:off x="595113" y="2453089"/>
            <a:ext cx="35151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245" idx="6"/>
            <a:endCxn id="246" idx="1"/>
          </p:cNvCxnSpPr>
          <p:nvPr/>
        </p:nvCxnSpPr>
        <p:spPr>
          <a:xfrm>
            <a:off x="1114073" y="2460202"/>
            <a:ext cx="300265" cy="2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246" idx="6"/>
            <a:endCxn id="249" idx="2"/>
          </p:cNvCxnSpPr>
          <p:nvPr/>
        </p:nvCxnSpPr>
        <p:spPr>
          <a:xfrm>
            <a:off x="1588557" y="2537526"/>
            <a:ext cx="465473" cy="951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19" idx="0"/>
            <a:endCxn id="255" idx="3"/>
          </p:cNvCxnSpPr>
          <p:nvPr/>
        </p:nvCxnSpPr>
        <p:spPr>
          <a:xfrm flipV="1">
            <a:off x="493058" y="2034886"/>
            <a:ext cx="188685" cy="312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255" idx="7"/>
            <a:endCxn id="261" idx="3"/>
          </p:cNvCxnSpPr>
          <p:nvPr/>
        </p:nvCxnSpPr>
        <p:spPr>
          <a:xfrm flipV="1">
            <a:off x="826071" y="1652879"/>
            <a:ext cx="318016" cy="2323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61" idx="6"/>
            <a:endCxn id="364" idx="2"/>
          </p:cNvCxnSpPr>
          <p:nvPr/>
        </p:nvCxnSpPr>
        <p:spPr>
          <a:xfrm flipV="1">
            <a:off x="1318306" y="1578068"/>
            <a:ext cx="655148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364" idx="6"/>
            <a:endCxn id="365" idx="1"/>
          </p:cNvCxnSpPr>
          <p:nvPr/>
        </p:nvCxnSpPr>
        <p:spPr>
          <a:xfrm>
            <a:off x="2177564" y="1578068"/>
            <a:ext cx="525544" cy="2649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49" idx="7"/>
            <a:endCxn id="365" idx="3"/>
          </p:cNvCxnSpPr>
          <p:nvPr/>
        </p:nvCxnSpPr>
        <p:spPr>
          <a:xfrm flipV="1">
            <a:off x="2228249" y="1992638"/>
            <a:ext cx="474859" cy="5651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3" name="图片 3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527529" y="1101983"/>
            <a:ext cx="3089347" cy="2170157"/>
          </a:xfrm>
          <a:prstGeom prst="rect">
            <a:avLst/>
          </a:prstGeom>
        </p:spPr>
      </p:pic>
      <p:sp>
        <p:nvSpPr>
          <p:cNvPr id="374" name="椭圆 373"/>
          <p:cNvSpPr/>
          <p:nvPr/>
        </p:nvSpPr>
        <p:spPr>
          <a:xfrm>
            <a:off x="3630851" y="2224374"/>
            <a:ext cx="204110" cy="211595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5" name="椭圆 374"/>
          <p:cNvSpPr/>
          <p:nvPr/>
        </p:nvSpPr>
        <p:spPr>
          <a:xfrm>
            <a:off x="4184934" y="2218034"/>
            <a:ext cx="204110" cy="21159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6" name="椭圆 375"/>
          <p:cNvSpPr/>
          <p:nvPr/>
        </p:nvSpPr>
        <p:spPr>
          <a:xfrm>
            <a:off x="4784896" y="2339475"/>
            <a:ext cx="204110" cy="21159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7" name="椭圆 376"/>
          <p:cNvSpPr/>
          <p:nvPr/>
        </p:nvSpPr>
        <p:spPr>
          <a:xfrm>
            <a:off x="5395982" y="2575568"/>
            <a:ext cx="204110" cy="21159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8" name="椭圆 377"/>
          <p:cNvSpPr/>
          <p:nvPr/>
        </p:nvSpPr>
        <p:spPr>
          <a:xfrm>
            <a:off x="3980824" y="1769072"/>
            <a:ext cx="204110" cy="211595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9" name="椭圆 378"/>
          <p:cNvSpPr/>
          <p:nvPr/>
        </p:nvSpPr>
        <p:spPr>
          <a:xfrm>
            <a:off x="4438441" y="1420641"/>
            <a:ext cx="204110" cy="21159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0" name="椭圆 379"/>
          <p:cNvSpPr/>
          <p:nvPr/>
        </p:nvSpPr>
        <p:spPr>
          <a:xfrm>
            <a:off x="5270542" y="1404458"/>
            <a:ext cx="204110" cy="21159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1" name="椭圆 380"/>
          <p:cNvSpPr/>
          <p:nvPr/>
        </p:nvSpPr>
        <p:spPr>
          <a:xfrm>
            <a:off x="6023736" y="1700407"/>
            <a:ext cx="204110" cy="21159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stCxn id="374" idx="7"/>
            <a:endCxn id="378" idx="3"/>
          </p:cNvCxnSpPr>
          <p:nvPr/>
        </p:nvCxnSpPr>
        <p:spPr>
          <a:xfrm flipV="1">
            <a:off x="3805070" y="1949680"/>
            <a:ext cx="205645" cy="305681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378" idx="7"/>
            <a:endCxn id="379" idx="3"/>
          </p:cNvCxnSpPr>
          <p:nvPr/>
        </p:nvCxnSpPr>
        <p:spPr>
          <a:xfrm flipV="1">
            <a:off x="4155043" y="1601249"/>
            <a:ext cx="313289" cy="19881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79" idx="6"/>
            <a:endCxn id="380" idx="2"/>
          </p:cNvCxnSpPr>
          <p:nvPr/>
        </p:nvCxnSpPr>
        <p:spPr>
          <a:xfrm flipV="1">
            <a:off x="4642551" y="1510256"/>
            <a:ext cx="627991" cy="16183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80" idx="6"/>
            <a:endCxn id="381" idx="1"/>
          </p:cNvCxnSpPr>
          <p:nvPr/>
        </p:nvCxnSpPr>
        <p:spPr>
          <a:xfrm>
            <a:off x="5474652" y="1510256"/>
            <a:ext cx="578975" cy="221138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77" idx="7"/>
            <a:endCxn id="381" idx="3"/>
          </p:cNvCxnSpPr>
          <p:nvPr/>
        </p:nvCxnSpPr>
        <p:spPr>
          <a:xfrm flipV="1">
            <a:off x="5570201" y="1881015"/>
            <a:ext cx="483426" cy="72554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377" idx="2"/>
          </p:cNvCxnSpPr>
          <p:nvPr/>
        </p:nvCxnSpPr>
        <p:spPr>
          <a:xfrm>
            <a:off x="4863492" y="2498593"/>
            <a:ext cx="532490" cy="182773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75" idx="6"/>
            <a:endCxn id="376" idx="2"/>
          </p:cNvCxnSpPr>
          <p:nvPr/>
        </p:nvCxnSpPr>
        <p:spPr>
          <a:xfrm>
            <a:off x="4389044" y="2323832"/>
            <a:ext cx="395852" cy="121441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74" idx="6"/>
            <a:endCxn id="375" idx="2"/>
          </p:cNvCxnSpPr>
          <p:nvPr/>
        </p:nvCxnSpPr>
        <p:spPr>
          <a:xfrm flipV="1">
            <a:off x="3834961" y="2323832"/>
            <a:ext cx="349973" cy="634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文本框 389"/>
          <p:cNvSpPr txBox="1"/>
          <p:nvPr/>
        </p:nvSpPr>
        <p:spPr>
          <a:xfrm>
            <a:off x="106538" y="320689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V1</a:t>
            </a:r>
            <a:endParaRPr lang="zh-CN" altLang="en-US"/>
          </a:p>
        </p:txBody>
      </p:sp>
      <p:sp>
        <p:nvSpPr>
          <p:cNvPr id="391" name="文本框 390"/>
          <p:cNvSpPr txBox="1"/>
          <p:nvPr/>
        </p:nvSpPr>
        <p:spPr>
          <a:xfrm>
            <a:off x="640376" y="320689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V2</a:t>
            </a:r>
            <a:endParaRPr lang="zh-CN" altLang="en-US"/>
          </a:p>
        </p:txBody>
      </p:sp>
      <p:sp>
        <p:nvSpPr>
          <p:cNvPr id="393" name="文本框 392"/>
          <p:cNvSpPr txBox="1"/>
          <p:nvPr/>
        </p:nvSpPr>
        <p:spPr>
          <a:xfrm>
            <a:off x="1851357" y="31885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前额叶皮层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4" name="文本框 393"/>
          <p:cNvSpPr txBox="1"/>
          <p:nvPr/>
        </p:nvSpPr>
        <p:spPr>
          <a:xfrm>
            <a:off x="1214245" y="311375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……</a:t>
            </a:r>
            <a:endParaRPr lang="zh-CN" altLang="en-US"/>
          </a:p>
        </p:txBody>
      </p:sp>
      <p:cxnSp>
        <p:nvCxnSpPr>
          <p:cNvPr id="396" name="直接箭头连接符 395"/>
          <p:cNvCxnSpPr/>
          <p:nvPr/>
        </p:nvCxnSpPr>
        <p:spPr>
          <a:xfrm>
            <a:off x="482053" y="3391562"/>
            <a:ext cx="1805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箭头连接符 397"/>
          <p:cNvCxnSpPr/>
          <p:nvPr/>
        </p:nvCxnSpPr>
        <p:spPr>
          <a:xfrm>
            <a:off x="1033697" y="3373187"/>
            <a:ext cx="1805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箭头连接符 398"/>
          <p:cNvCxnSpPr/>
          <p:nvPr/>
        </p:nvCxnSpPr>
        <p:spPr>
          <a:xfrm>
            <a:off x="1694097" y="3373187"/>
            <a:ext cx="1805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文本框 408"/>
          <p:cNvSpPr txBox="1"/>
          <p:nvPr/>
        </p:nvSpPr>
        <p:spPr>
          <a:xfrm>
            <a:off x="3372008" y="317406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V1</a:t>
            </a:r>
            <a:endParaRPr lang="zh-CN" altLang="en-US"/>
          </a:p>
        </p:txBody>
      </p:sp>
      <p:sp>
        <p:nvSpPr>
          <p:cNvPr id="410" name="文本框 409"/>
          <p:cNvSpPr txBox="1"/>
          <p:nvPr/>
        </p:nvSpPr>
        <p:spPr>
          <a:xfrm>
            <a:off x="3905846" y="317406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V2</a:t>
            </a:r>
            <a:endParaRPr lang="zh-CN" altLang="en-US"/>
          </a:p>
        </p:txBody>
      </p:sp>
      <p:sp>
        <p:nvSpPr>
          <p:cNvPr id="412" name="文本框 411"/>
          <p:cNvSpPr txBox="1"/>
          <p:nvPr/>
        </p:nvSpPr>
        <p:spPr>
          <a:xfrm>
            <a:off x="5127464" y="31677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前额叶皮层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3" name="文本框 412"/>
          <p:cNvSpPr txBox="1"/>
          <p:nvPr/>
        </p:nvSpPr>
        <p:spPr>
          <a:xfrm>
            <a:off x="4483141" y="311612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……</a:t>
            </a:r>
            <a:endParaRPr lang="zh-CN" altLang="en-US"/>
          </a:p>
        </p:txBody>
      </p:sp>
      <p:cxnSp>
        <p:nvCxnSpPr>
          <p:cNvPr id="418" name="直接箭头连接符 417"/>
          <p:cNvCxnSpPr/>
          <p:nvPr/>
        </p:nvCxnSpPr>
        <p:spPr>
          <a:xfrm>
            <a:off x="3696777" y="3356326"/>
            <a:ext cx="294184" cy="4709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箭头连接符 418"/>
          <p:cNvCxnSpPr/>
          <p:nvPr/>
        </p:nvCxnSpPr>
        <p:spPr>
          <a:xfrm>
            <a:off x="4232280" y="3353971"/>
            <a:ext cx="294184" cy="4709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箭头连接符 420"/>
          <p:cNvCxnSpPr/>
          <p:nvPr/>
        </p:nvCxnSpPr>
        <p:spPr>
          <a:xfrm>
            <a:off x="4922723" y="3358727"/>
            <a:ext cx="294184" cy="4709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文本框 421"/>
          <p:cNvSpPr txBox="1"/>
          <p:nvPr/>
        </p:nvSpPr>
        <p:spPr>
          <a:xfrm>
            <a:off x="998082" y="7213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前向传播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3" name="文本框 422"/>
          <p:cNvSpPr txBox="1"/>
          <p:nvPr/>
        </p:nvSpPr>
        <p:spPr>
          <a:xfrm>
            <a:off x="3778504" y="71381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循环通路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（感知点火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12" y="4612570"/>
            <a:ext cx="1620064" cy="119899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4645" y="4660815"/>
            <a:ext cx="1586442" cy="1147337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63" t="2806"/>
          <a:stretch/>
        </p:blipFill>
        <p:spPr>
          <a:xfrm>
            <a:off x="3496759" y="4694486"/>
            <a:ext cx="1650665" cy="1162687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4128" y="4693225"/>
            <a:ext cx="1618709" cy="1210386"/>
          </a:xfrm>
          <a:prstGeom prst="rect">
            <a:avLst/>
          </a:prstGeom>
        </p:spPr>
      </p:pic>
      <p:cxnSp>
        <p:nvCxnSpPr>
          <p:cNvPr id="424" name="直接箭头连接符 423"/>
          <p:cNvCxnSpPr/>
          <p:nvPr/>
        </p:nvCxnSpPr>
        <p:spPr>
          <a:xfrm flipV="1">
            <a:off x="374650" y="6217034"/>
            <a:ext cx="6265430" cy="263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文本框 424"/>
          <p:cNvSpPr txBox="1"/>
          <p:nvPr/>
        </p:nvSpPr>
        <p:spPr>
          <a:xfrm>
            <a:off x="6271494" y="57611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</a:p>
        </p:txBody>
      </p:sp>
      <p:cxnSp>
        <p:nvCxnSpPr>
          <p:cNvPr id="62" name="直接连接符 61"/>
          <p:cNvCxnSpPr/>
          <p:nvPr/>
        </p:nvCxnSpPr>
        <p:spPr>
          <a:xfrm flipH="1" flipV="1">
            <a:off x="924009" y="6111244"/>
            <a:ext cx="1338" cy="123825"/>
          </a:xfrm>
          <a:prstGeom prst="line">
            <a:avLst/>
          </a:prstGeom>
          <a:ln w="317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/>
          <p:nvPr/>
        </p:nvCxnSpPr>
        <p:spPr>
          <a:xfrm flipH="1" flipV="1">
            <a:off x="5716651" y="6105161"/>
            <a:ext cx="1338" cy="123825"/>
          </a:xfrm>
          <a:prstGeom prst="line">
            <a:avLst/>
          </a:prstGeom>
          <a:ln w="317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连接符 426"/>
          <p:cNvCxnSpPr/>
          <p:nvPr/>
        </p:nvCxnSpPr>
        <p:spPr>
          <a:xfrm flipH="1" flipV="1">
            <a:off x="4221165" y="6104101"/>
            <a:ext cx="1338" cy="123825"/>
          </a:xfrm>
          <a:prstGeom prst="line">
            <a:avLst/>
          </a:prstGeom>
          <a:ln w="317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/>
          <p:cNvCxnSpPr/>
          <p:nvPr/>
        </p:nvCxnSpPr>
        <p:spPr>
          <a:xfrm flipH="1" flipV="1">
            <a:off x="2581255" y="6106482"/>
            <a:ext cx="1338" cy="123825"/>
          </a:xfrm>
          <a:prstGeom prst="line">
            <a:avLst/>
          </a:prstGeom>
          <a:ln w="317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文本框 428"/>
          <p:cNvSpPr txBox="1"/>
          <p:nvPr/>
        </p:nvSpPr>
        <p:spPr>
          <a:xfrm>
            <a:off x="607146" y="577176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96ms</a:t>
            </a:r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30" name="文本框 429"/>
          <p:cNvSpPr txBox="1"/>
          <p:nvPr/>
        </p:nvSpPr>
        <p:spPr>
          <a:xfrm>
            <a:off x="2216843" y="579005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</a:rPr>
              <a:t>180ms</a:t>
            </a:r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31" name="文本框 430"/>
          <p:cNvSpPr txBox="1"/>
          <p:nvPr/>
        </p:nvSpPr>
        <p:spPr>
          <a:xfrm>
            <a:off x="3839725" y="579005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</a:rPr>
              <a:t>276ms</a:t>
            </a:r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32" name="文本框 431"/>
          <p:cNvSpPr txBox="1"/>
          <p:nvPr/>
        </p:nvSpPr>
        <p:spPr>
          <a:xfrm>
            <a:off x="5302691" y="575443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</a:rPr>
              <a:t>436ms</a:t>
            </a:r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33" name="文本框 432"/>
          <p:cNvSpPr txBox="1"/>
          <p:nvPr/>
        </p:nvSpPr>
        <p:spPr>
          <a:xfrm>
            <a:off x="1404034" y="418558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没有感知到</a:t>
            </a:r>
          </a:p>
        </p:txBody>
      </p:sp>
      <p:sp>
        <p:nvSpPr>
          <p:cNvPr id="434" name="文本框 433"/>
          <p:cNvSpPr txBox="1"/>
          <p:nvPr/>
        </p:nvSpPr>
        <p:spPr>
          <a:xfrm>
            <a:off x="4517993" y="42063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感知点火</a:t>
            </a:r>
          </a:p>
        </p:txBody>
      </p:sp>
      <p:sp>
        <p:nvSpPr>
          <p:cNvPr id="435" name="文本框 434"/>
          <p:cNvSpPr txBox="1"/>
          <p:nvPr/>
        </p:nvSpPr>
        <p:spPr>
          <a:xfrm>
            <a:off x="123983" y="745254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Times New Roman" panose="02020603050405020304" pitchFamily="18" charset="0"/>
              </a:rPr>
              <a:t>（</a:t>
            </a:r>
            <a:r>
              <a:rPr lang="en-US" altLang="zh-CN" smtClean="0">
                <a:latin typeface="Times New Roman" panose="02020603050405020304" pitchFamily="18" charset="0"/>
              </a:rPr>
              <a:t>a</a:t>
            </a:r>
            <a:r>
              <a:rPr lang="zh-CN" altLang="en-US" smtClean="0">
                <a:latin typeface="Times New Roman" panose="02020603050405020304" pitchFamily="18" charset="0"/>
              </a:rPr>
              <a:t>）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36" name="文本框 435"/>
          <p:cNvSpPr txBox="1"/>
          <p:nvPr/>
        </p:nvSpPr>
        <p:spPr>
          <a:xfrm>
            <a:off x="264672" y="418957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</a:p>
        </p:txBody>
      </p:sp>
      <p:cxnSp>
        <p:nvCxnSpPr>
          <p:cNvPr id="74" name="直接箭头连接符 73"/>
          <p:cNvCxnSpPr/>
          <p:nvPr/>
        </p:nvCxnSpPr>
        <p:spPr>
          <a:xfrm>
            <a:off x="3262083" y="2045413"/>
            <a:ext cx="1805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Google Shape;3250;p52"/>
          <p:cNvSpPr/>
          <p:nvPr/>
        </p:nvSpPr>
        <p:spPr>
          <a:xfrm>
            <a:off x="8538870" y="1626921"/>
            <a:ext cx="397958" cy="1671584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zh-CN" altLang="en-US" sz="1467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多头自注意力层</a:t>
            </a:r>
            <a:endParaRPr sz="1467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Google Shape;3251;p52"/>
          <p:cNvSpPr/>
          <p:nvPr/>
        </p:nvSpPr>
        <p:spPr>
          <a:xfrm>
            <a:off x="9041154" y="1626921"/>
            <a:ext cx="270069" cy="1671584"/>
          </a:xfrm>
          <a:prstGeom prst="roundRect">
            <a:avLst>
              <a:gd name="adj" fmla="val 28518"/>
            </a:avLst>
          </a:prstGeom>
          <a:solidFill>
            <a:schemeClr val="accent4">
              <a:lumMod val="40000"/>
              <a:lumOff val="6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zh-CN" altLang="en-US" sz="1467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规范化层</a:t>
            </a:r>
            <a:endParaRPr sz="1467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Google Shape;3252;p52"/>
          <p:cNvSpPr/>
          <p:nvPr/>
        </p:nvSpPr>
        <p:spPr>
          <a:xfrm>
            <a:off x="7519070" y="1707106"/>
            <a:ext cx="337163" cy="1515266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zh-CN" altLang="en-US" sz="1467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输入嵌入</a:t>
            </a:r>
            <a:endParaRPr sz="1467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1" name="Google Shape;3253;p52"/>
          <p:cNvGrpSpPr/>
          <p:nvPr/>
        </p:nvGrpSpPr>
        <p:grpSpPr>
          <a:xfrm>
            <a:off x="7961988" y="2318045"/>
            <a:ext cx="268860" cy="281764"/>
            <a:chOff x="2372506" y="3438683"/>
            <a:chExt cx="255933" cy="258234"/>
          </a:xfrm>
        </p:grpSpPr>
        <p:pic>
          <p:nvPicPr>
            <p:cNvPr id="142" name="Google Shape;3254;p52" descr="+" title="MathEquation,#585858"/>
            <p:cNvPicPr preferRelativeResize="0"/>
            <p:nvPr/>
          </p:nvPicPr>
          <p:blipFill>
            <a:blip r:embed="rId8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07953" y="3466746"/>
              <a:ext cx="185039" cy="2021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3255;p52"/>
            <p:cNvSpPr/>
            <p:nvPr/>
          </p:nvSpPr>
          <p:spPr>
            <a:xfrm>
              <a:off x="2372506" y="3438683"/>
              <a:ext cx="255933" cy="258234"/>
            </a:xfrm>
            <a:prstGeom prst="ellipse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solidFill>
                  <a:srgbClr val="666666"/>
                </a:solidFill>
              </a:endParaRPr>
            </a:p>
          </p:txBody>
        </p:sp>
      </p:grpSp>
      <p:grpSp>
        <p:nvGrpSpPr>
          <p:cNvPr id="144" name="Google Shape;3256;p52"/>
          <p:cNvGrpSpPr/>
          <p:nvPr/>
        </p:nvGrpSpPr>
        <p:grpSpPr>
          <a:xfrm>
            <a:off x="7946495" y="4384443"/>
            <a:ext cx="253912" cy="258050"/>
            <a:chOff x="7687999" y="1673849"/>
            <a:chExt cx="407181" cy="385200"/>
          </a:xfrm>
        </p:grpSpPr>
        <p:sp>
          <p:nvSpPr>
            <p:cNvPr id="145" name="Google Shape;3257;p52"/>
            <p:cNvSpPr/>
            <p:nvPr/>
          </p:nvSpPr>
          <p:spPr>
            <a:xfrm>
              <a:off x="7687999" y="1673849"/>
              <a:ext cx="407100" cy="385200"/>
            </a:xfrm>
            <a:prstGeom prst="ellipse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solidFill>
                  <a:srgbClr val="666666"/>
                </a:solidFill>
              </a:endParaRPr>
            </a:p>
          </p:txBody>
        </p:sp>
        <p:sp>
          <p:nvSpPr>
            <p:cNvPr id="146" name="Google Shape;3258;p52"/>
            <p:cNvSpPr/>
            <p:nvPr/>
          </p:nvSpPr>
          <p:spPr>
            <a:xfrm>
              <a:off x="7695890" y="1786160"/>
              <a:ext cx="399290" cy="178980"/>
            </a:xfrm>
            <a:custGeom>
              <a:avLst/>
              <a:gdLst/>
              <a:ahLst/>
              <a:cxnLst/>
              <a:rect l="l" t="t" r="r" b="b"/>
              <a:pathLst>
                <a:path w="20772" h="9028" extrusionOk="0">
                  <a:moveTo>
                    <a:pt x="0" y="3089"/>
                  </a:moveTo>
                  <a:cubicBezTo>
                    <a:pt x="1222" y="2614"/>
                    <a:pt x="4819" y="-712"/>
                    <a:pt x="7331" y="238"/>
                  </a:cubicBezTo>
                  <a:cubicBezTo>
                    <a:pt x="9843" y="1188"/>
                    <a:pt x="12830" y="7841"/>
                    <a:pt x="15070" y="8791"/>
                  </a:cubicBezTo>
                  <a:cubicBezTo>
                    <a:pt x="17310" y="9741"/>
                    <a:pt x="19822" y="6415"/>
                    <a:pt x="20772" y="594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76" name="Google Shape;3289;p52"/>
          <p:cNvSpPr/>
          <p:nvPr/>
        </p:nvSpPr>
        <p:spPr>
          <a:xfrm>
            <a:off x="11573642" y="4430753"/>
            <a:ext cx="270905" cy="1027470"/>
          </a:xfrm>
          <a:prstGeom prst="roundRect">
            <a:avLst>
              <a:gd name="adj" fmla="val 28518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zh-CN" altLang="en-US" sz="1467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线性层</a:t>
            </a:r>
            <a:endParaRPr sz="1467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Google Shape;3290;p52"/>
          <p:cNvSpPr/>
          <p:nvPr/>
        </p:nvSpPr>
        <p:spPr>
          <a:xfrm>
            <a:off x="11025654" y="1770909"/>
            <a:ext cx="351572" cy="1500133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zh-CN" altLang="en-US" sz="1467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软最大层层</a:t>
            </a:r>
            <a:endParaRPr sz="1467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7368523" y="75465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133" name="文本框 132"/>
          <p:cNvSpPr txBox="1"/>
          <p:nvPr/>
        </p:nvSpPr>
        <p:spPr>
          <a:xfrm>
            <a:off x="11626505" y="1747344"/>
            <a:ext cx="4368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输出选择概率</a:t>
            </a:r>
            <a:endParaRPr lang="zh-CN" altLang="en-US" sz="16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7166309" y="106008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工作空间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Google Shape;3252;p52"/>
          <p:cNvSpPr/>
          <p:nvPr/>
        </p:nvSpPr>
        <p:spPr>
          <a:xfrm>
            <a:off x="7553502" y="4237383"/>
            <a:ext cx="281076" cy="1393336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zh-CN" altLang="en-US" sz="1467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输出嵌入</a:t>
            </a:r>
            <a:endParaRPr sz="1467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" name="Google Shape;3251;p52"/>
          <p:cNvSpPr/>
          <p:nvPr/>
        </p:nvSpPr>
        <p:spPr>
          <a:xfrm>
            <a:off x="9011110" y="4059178"/>
            <a:ext cx="270069" cy="1771055"/>
          </a:xfrm>
          <a:prstGeom prst="roundRect">
            <a:avLst>
              <a:gd name="adj" fmla="val 28518"/>
            </a:avLst>
          </a:prstGeom>
          <a:solidFill>
            <a:schemeClr val="accent4">
              <a:lumMod val="40000"/>
              <a:lumOff val="6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zh-CN" altLang="en-US" sz="1467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规范化层</a:t>
            </a:r>
            <a:endParaRPr sz="1467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1" name="Google Shape;3253;p52"/>
          <p:cNvGrpSpPr/>
          <p:nvPr/>
        </p:nvGrpSpPr>
        <p:grpSpPr>
          <a:xfrm>
            <a:off x="7942032" y="4793169"/>
            <a:ext cx="268860" cy="281764"/>
            <a:chOff x="2372506" y="3438683"/>
            <a:chExt cx="255933" cy="258234"/>
          </a:xfrm>
        </p:grpSpPr>
        <p:pic>
          <p:nvPicPr>
            <p:cNvPr id="212" name="Google Shape;3254;p52" descr="+" title="MathEquation,#585858"/>
            <p:cNvPicPr preferRelativeResize="0"/>
            <p:nvPr/>
          </p:nvPicPr>
          <p:blipFill>
            <a:blip r:embed="rId8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07953" y="3466746"/>
              <a:ext cx="185039" cy="2021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3255;p52"/>
            <p:cNvSpPr/>
            <p:nvPr/>
          </p:nvSpPr>
          <p:spPr>
            <a:xfrm>
              <a:off x="2372506" y="3438683"/>
              <a:ext cx="255933" cy="258234"/>
            </a:xfrm>
            <a:prstGeom prst="ellipse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solidFill>
                  <a:srgbClr val="666666"/>
                </a:solidFill>
              </a:endParaRPr>
            </a:p>
          </p:txBody>
        </p:sp>
      </p:grpSp>
      <p:sp>
        <p:nvSpPr>
          <p:cNvPr id="217" name="Google Shape;3251;p52"/>
          <p:cNvSpPr/>
          <p:nvPr/>
        </p:nvSpPr>
        <p:spPr>
          <a:xfrm>
            <a:off x="10996072" y="4037980"/>
            <a:ext cx="270069" cy="1812996"/>
          </a:xfrm>
          <a:prstGeom prst="roundRect">
            <a:avLst>
              <a:gd name="adj" fmla="val 28518"/>
            </a:avLst>
          </a:prstGeom>
          <a:solidFill>
            <a:schemeClr val="accent4">
              <a:lumMod val="40000"/>
              <a:lumOff val="6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zh-CN" altLang="en-US" sz="1467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规范化层</a:t>
            </a:r>
            <a:endParaRPr sz="1467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1" name="Google Shape;3286;p52"/>
          <p:cNvSpPr/>
          <p:nvPr/>
        </p:nvSpPr>
        <p:spPr>
          <a:xfrm>
            <a:off x="10614766" y="4059178"/>
            <a:ext cx="267973" cy="1791798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zh-CN" altLang="en-US" sz="1467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前馈全连接层</a:t>
            </a:r>
            <a:endParaRPr sz="1467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2" name="Google Shape;3308;p52"/>
          <p:cNvSpPr txBox="1"/>
          <p:nvPr/>
        </p:nvSpPr>
        <p:spPr>
          <a:xfrm>
            <a:off x="7106655" y="4364925"/>
            <a:ext cx="349914" cy="144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zh-CN" altLang="en-US" sz="1467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右移输出</a:t>
            </a:r>
            <a:endParaRPr sz="1467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3" name="Google Shape;3308;p52"/>
          <p:cNvSpPr txBox="1"/>
          <p:nvPr/>
        </p:nvSpPr>
        <p:spPr>
          <a:xfrm>
            <a:off x="7082176" y="2028377"/>
            <a:ext cx="349914" cy="721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zh-CN" altLang="en-US" sz="1467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sz="1467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4" name="Google Shape;3250;p52"/>
          <p:cNvSpPr/>
          <p:nvPr/>
        </p:nvSpPr>
        <p:spPr>
          <a:xfrm>
            <a:off x="8501823" y="4059178"/>
            <a:ext cx="397958" cy="1771055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zh-CN" altLang="en-US" sz="1467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多头自注意力层</a:t>
            </a:r>
            <a:endParaRPr sz="1467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" name="Google Shape;3251;p52"/>
          <p:cNvSpPr/>
          <p:nvPr/>
        </p:nvSpPr>
        <p:spPr>
          <a:xfrm>
            <a:off x="10055913" y="4059178"/>
            <a:ext cx="270069" cy="1771056"/>
          </a:xfrm>
          <a:prstGeom prst="roundRect">
            <a:avLst>
              <a:gd name="adj" fmla="val 28518"/>
            </a:avLst>
          </a:prstGeom>
          <a:solidFill>
            <a:schemeClr val="accent4">
              <a:lumMod val="40000"/>
              <a:lumOff val="6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zh-CN" altLang="en-US" sz="1467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规范化层</a:t>
            </a:r>
            <a:endParaRPr sz="1467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6" name="Google Shape;3250;p52"/>
          <p:cNvSpPr/>
          <p:nvPr/>
        </p:nvSpPr>
        <p:spPr>
          <a:xfrm>
            <a:off x="9546626" y="4059178"/>
            <a:ext cx="397958" cy="1771055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zh-CN" altLang="en-US" sz="1467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多头自注意力层</a:t>
            </a:r>
            <a:endParaRPr sz="1467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7" name="Google Shape;3251;p52"/>
          <p:cNvSpPr/>
          <p:nvPr/>
        </p:nvSpPr>
        <p:spPr>
          <a:xfrm>
            <a:off x="10060540" y="1625826"/>
            <a:ext cx="270069" cy="1699092"/>
          </a:xfrm>
          <a:prstGeom prst="roundRect">
            <a:avLst>
              <a:gd name="adj" fmla="val 28518"/>
            </a:avLst>
          </a:prstGeom>
          <a:solidFill>
            <a:schemeClr val="accent4">
              <a:lumMod val="40000"/>
              <a:lumOff val="6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zh-CN" altLang="en-US" sz="1467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规范化层</a:t>
            </a:r>
            <a:endParaRPr sz="1467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8" name="Google Shape;3286;p52"/>
          <p:cNvSpPr/>
          <p:nvPr/>
        </p:nvSpPr>
        <p:spPr>
          <a:xfrm>
            <a:off x="9679234" y="1625826"/>
            <a:ext cx="267973" cy="1672680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zh-CN" altLang="en-US" sz="1467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前馈全连接层</a:t>
            </a:r>
            <a:endParaRPr sz="1467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6" name="直接箭头连接符 95"/>
          <p:cNvCxnSpPr>
            <a:endCxn id="208" idx="1"/>
          </p:cNvCxnSpPr>
          <p:nvPr/>
        </p:nvCxnSpPr>
        <p:spPr>
          <a:xfrm flipV="1">
            <a:off x="7416800" y="4934051"/>
            <a:ext cx="136702" cy="532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208" idx="3"/>
            <a:endCxn id="213" idx="2"/>
          </p:cNvCxnSpPr>
          <p:nvPr/>
        </p:nvCxnSpPr>
        <p:spPr>
          <a:xfrm>
            <a:off x="7834578" y="4934051"/>
            <a:ext cx="10745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213" idx="6"/>
            <a:endCxn id="224" idx="1"/>
          </p:cNvCxnSpPr>
          <p:nvPr/>
        </p:nvCxnSpPr>
        <p:spPr>
          <a:xfrm>
            <a:off x="8210892" y="4934051"/>
            <a:ext cx="290931" cy="1065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曲线连接符 106"/>
          <p:cNvCxnSpPr/>
          <p:nvPr/>
        </p:nvCxnSpPr>
        <p:spPr>
          <a:xfrm rot="5400000" flipH="1" flipV="1">
            <a:off x="8216439" y="4634975"/>
            <a:ext cx="451973" cy="118796"/>
          </a:xfrm>
          <a:prstGeom prst="curvedConnector3">
            <a:avLst>
              <a:gd name="adj1" fmla="val 99173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曲线连接符 109"/>
          <p:cNvCxnSpPr/>
          <p:nvPr/>
        </p:nvCxnSpPr>
        <p:spPr>
          <a:xfrm rot="16200000" flipH="1">
            <a:off x="8160830" y="5150266"/>
            <a:ext cx="563191" cy="118796"/>
          </a:xfrm>
          <a:prstGeom prst="curvedConnector3">
            <a:avLst>
              <a:gd name="adj1" fmla="val 9059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224" idx="3"/>
            <a:endCxn id="210" idx="1"/>
          </p:cNvCxnSpPr>
          <p:nvPr/>
        </p:nvCxnSpPr>
        <p:spPr>
          <a:xfrm>
            <a:off x="8899781" y="4944706"/>
            <a:ext cx="111329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曲线连接符 123"/>
          <p:cNvCxnSpPr>
            <a:stCxn id="210" idx="3"/>
          </p:cNvCxnSpPr>
          <p:nvPr/>
        </p:nvCxnSpPr>
        <p:spPr>
          <a:xfrm>
            <a:off x="9281179" y="4944706"/>
            <a:ext cx="260973" cy="408305"/>
          </a:xfrm>
          <a:prstGeom prst="curvedConnector2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226" idx="3"/>
            <a:endCxn id="225" idx="1"/>
          </p:cNvCxnSpPr>
          <p:nvPr/>
        </p:nvCxnSpPr>
        <p:spPr>
          <a:xfrm>
            <a:off x="9944584" y="4944706"/>
            <a:ext cx="11132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225" idx="3"/>
            <a:endCxn id="221" idx="1"/>
          </p:cNvCxnSpPr>
          <p:nvPr/>
        </p:nvCxnSpPr>
        <p:spPr>
          <a:xfrm>
            <a:off x="10325982" y="4944706"/>
            <a:ext cx="288784" cy="1037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221" idx="3"/>
            <a:endCxn id="217" idx="1"/>
          </p:cNvCxnSpPr>
          <p:nvPr/>
        </p:nvCxnSpPr>
        <p:spPr>
          <a:xfrm flipV="1">
            <a:off x="10882739" y="4944478"/>
            <a:ext cx="113333" cy="10599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217" idx="3"/>
            <a:endCxn id="176" idx="1"/>
          </p:cNvCxnSpPr>
          <p:nvPr/>
        </p:nvCxnSpPr>
        <p:spPr>
          <a:xfrm>
            <a:off x="11266141" y="4944478"/>
            <a:ext cx="307501" cy="1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/>
          <p:cNvCxnSpPr>
            <a:stCxn id="140" idx="3"/>
            <a:endCxn id="143" idx="2"/>
          </p:cNvCxnSpPr>
          <p:nvPr/>
        </p:nvCxnSpPr>
        <p:spPr>
          <a:xfrm flipV="1">
            <a:off x="7856233" y="2458927"/>
            <a:ext cx="105755" cy="581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/>
          <p:cNvCxnSpPr>
            <a:stCxn id="143" idx="6"/>
            <a:endCxn id="138" idx="1"/>
          </p:cNvCxnSpPr>
          <p:nvPr/>
        </p:nvCxnSpPr>
        <p:spPr>
          <a:xfrm>
            <a:off x="8230848" y="2458927"/>
            <a:ext cx="308022" cy="378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曲线连接符 256"/>
          <p:cNvCxnSpPr/>
          <p:nvPr/>
        </p:nvCxnSpPr>
        <p:spPr>
          <a:xfrm rot="5400000" flipH="1" flipV="1">
            <a:off x="8256370" y="2176428"/>
            <a:ext cx="462674" cy="102325"/>
          </a:xfrm>
          <a:prstGeom prst="curvedConnector3">
            <a:avLst>
              <a:gd name="adj1" fmla="val 89801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曲线连接符 262"/>
          <p:cNvCxnSpPr/>
          <p:nvPr/>
        </p:nvCxnSpPr>
        <p:spPr>
          <a:xfrm rot="16200000" flipH="1">
            <a:off x="8198139" y="2691776"/>
            <a:ext cx="573580" cy="107881"/>
          </a:xfrm>
          <a:prstGeom prst="curvedConnector3">
            <a:avLst>
              <a:gd name="adj1" fmla="val 90685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>
            <a:stCxn id="138" idx="3"/>
            <a:endCxn id="139" idx="1"/>
          </p:cNvCxnSpPr>
          <p:nvPr/>
        </p:nvCxnSpPr>
        <p:spPr>
          <a:xfrm>
            <a:off x="8936828" y="2462713"/>
            <a:ext cx="10432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/>
          <p:cNvCxnSpPr>
            <a:stCxn id="139" idx="3"/>
            <a:endCxn id="228" idx="1"/>
          </p:cNvCxnSpPr>
          <p:nvPr/>
        </p:nvCxnSpPr>
        <p:spPr>
          <a:xfrm flipV="1">
            <a:off x="9311223" y="2462166"/>
            <a:ext cx="368011" cy="54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269"/>
          <p:cNvCxnSpPr>
            <a:stCxn id="228" idx="3"/>
            <a:endCxn id="227" idx="1"/>
          </p:cNvCxnSpPr>
          <p:nvPr/>
        </p:nvCxnSpPr>
        <p:spPr>
          <a:xfrm>
            <a:off x="9947207" y="2462166"/>
            <a:ext cx="113333" cy="1320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箭头连接符 278"/>
          <p:cNvCxnSpPr/>
          <p:nvPr/>
        </p:nvCxnSpPr>
        <p:spPr>
          <a:xfrm>
            <a:off x="9421191" y="4483640"/>
            <a:ext cx="11789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肘形连接符 281"/>
          <p:cNvCxnSpPr/>
          <p:nvPr/>
        </p:nvCxnSpPr>
        <p:spPr>
          <a:xfrm rot="5400000" flipH="1" flipV="1">
            <a:off x="9452063" y="1668798"/>
            <a:ext cx="833100" cy="766842"/>
          </a:xfrm>
          <a:prstGeom prst="bentConnector3">
            <a:avLst>
              <a:gd name="adj1" fmla="val 12744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肘形连接符 283"/>
          <p:cNvCxnSpPr>
            <a:endCxn id="139" idx="0"/>
          </p:cNvCxnSpPr>
          <p:nvPr/>
        </p:nvCxnSpPr>
        <p:spPr>
          <a:xfrm rot="5400000" flipH="1" flipV="1">
            <a:off x="8363606" y="1646343"/>
            <a:ext cx="832005" cy="793162"/>
          </a:xfrm>
          <a:prstGeom prst="bentConnector3">
            <a:avLst>
              <a:gd name="adj1" fmla="val 127476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Google Shape;3308;p52"/>
          <p:cNvSpPr txBox="1"/>
          <p:nvPr/>
        </p:nvSpPr>
        <p:spPr>
          <a:xfrm>
            <a:off x="8779608" y="833568"/>
            <a:ext cx="1328180" cy="383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altLang="zh-CN" sz="1467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N×</a:t>
            </a:r>
            <a:r>
              <a:rPr lang="zh-CN" altLang="en-US" sz="1467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编码器</a:t>
            </a:r>
            <a:endParaRPr sz="1467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287" name="肘形连接符 286"/>
          <p:cNvCxnSpPr>
            <a:endCxn id="210" idx="0"/>
          </p:cNvCxnSpPr>
          <p:nvPr/>
        </p:nvCxnSpPr>
        <p:spPr>
          <a:xfrm rot="5400000" flipH="1" flipV="1">
            <a:off x="8302925" y="4084848"/>
            <a:ext cx="868890" cy="817550"/>
          </a:xfrm>
          <a:prstGeom prst="bentConnector3">
            <a:avLst>
              <a:gd name="adj1" fmla="val 126309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肘形连接符 292"/>
          <p:cNvCxnSpPr>
            <a:endCxn id="217" idx="0"/>
          </p:cNvCxnSpPr>
          <p:nvPr/>
        </p:nvCxnSpPr>
        <p:spPr>
          <a:xfrm rot="5400000" flipH="1" flipV="1">
            <a:off x="10350041" y="4158313"/>
            <a:ext cx="901398" cy="660733"/>
          </a:xfrm>
          <a:prstGeom prst="bentConnector3">
            <a:avLst>
              <a:gd name="adj1" fmla="val 125361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Google Shape;3308;p52"/>
          <p:cNvSpPr txBox="1"/>
          <p:nvPr/>
        </p:nvSpPr>
        <p:spPr>
          <a:xfrm>
            <a:off x="9142193" y="5919267"/>
            <a:ext cx="1328180" cy="383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altLang="zh-CN" sz="1467">
                <a:latin typeface="Times New Roman" panose="02020603050405020304" pitchFamily="18" charset="0"/>
                <a:ea typeface="微软雅黑" panose="020B0503020204020204" pitchFamily="34" charset="-122"/>
              </a:rPr>
              <a:t>N×</a:t>
            </a:r>
            <a:r>
              <a:rPr lang="zh-CN" altLang="en-US" sz="1467">
                <a:latin typeface="Times New Roman" panose="02020603050405020304" pitchFamily="18" charset="0"/>
                <a:ea typeface="微软雅黑" panose="020B0503020204020204" pitchFamily="34" charset="-122"/>
              </a:rPr>
              <a:t>解码器</a:t>
            </a:r>
            <a:endParaRPr sz="1467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298" name="直接箭头连接符 297"/>
          <p:cNvCxnSpPr>
            <a:stCxn id="177" idx="3"/>
          </p:cNvCxnSpPr>
          <p:nvPr/>
        </p:nvCxnSpPr>
        <p:spPr>
          <a:xfrm flipV="1">
            <a:off x="11377226" y="2520975"/>
            <a:ext cx="249279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文本框 343"/>
          <p:cNvSpPr txBox="1"/>
          <p:nvPr/>
        </p:nvSpPr>
        <p:spPr>
          <a:xfrm>
            <a:off x="7897567" y="3143858"/>
            <a:ext cx="3618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位置编码器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0" name="直接连接符 299"/>
          <p:cNvCxnSpPr>
            <a:stCxn id="145" idx="4"/>
            <a:endCxn id="213" idx="0"/>
          </p:cNvCxnSpPr>
          <p:nvPr/>
        </p:nvCxnSpPr>
        <p:spPr>
          <a:xfrm>
            <a:off x="8073426" y="4642493"/>
            <a:ext cx="3036" cy="150676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0" name="Google Shape;3256;p52"/>
          <p:cNvGrpSpPr/>
          <p:nvPr/>
        </p:nvGrpSpPr>
        <p:grpSpPr>
          <a:xfrm>
            <a:off x="7969069" y="2720575"/>
            <a:ext cx="253912" cy="258050"/>
            <a:chOff x="7687999" y="1673849"/>
            <a:chExt cx="407181" cy="385200"/>
          </a:xfrm>
        </p:grpSpPr>
        <p:sp>
          <p:nvSpPr>
            <p:cNvPr id="351" name="Google Shape;3257;p52"/>
            <p:cNvSpPr/>
            <p:nvPr/>
          </p:nvSpPr>
          <p:spPr>
            <a:xfrm>
              <a:off x="7687999" y="1673849"/>
              <a:ext cx="407100" cy="385200"/>
            </a:xfrm>
            <a:prstGeom prst="ellipse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solidFill>
                  <a:srgbClr val="666666"/>
                </a:solidFill>
              </a:endParaRPr>
            </a:p>
          </p:txBody>
        </p:sp>
        <p:sp>
          <p:nvSpPr>
            <p:cNvPr id="352" name="Google Shape;3258;p52"/>
            <p:cNvSpPr/>
            <p:nvPr/>
          </p:nvSpPr>
          <p:spPr>
            <a:xfrm>
              <a:off x="7695890" y="1786160"/>
              <a:ext cx="399290" cy="178980"/>
            </a:xfrm>
            <a:custGeom>
              <a:avLst/>
              <a:gdLst/>
              <a:ahLst/>
              <a:cxnLst/>
              <a:rect l="l" t="t" r="r" b="b"/>
              <a:pathLst>
                <a:path w="20772" h="9028" extrusionOk="0">
                  <a:moveTo>
                    <a:pt x="0" y="3089"/>
                  </a:moveTo>
                  <a:cubicBezTo>
                    <a:pt x="1222" y="2614"/>
                    <a:pt x="4819" y="-712"/>
                    <a:pt x="7331" y="238"/>
                  </a:cubicBezTo>
                  <a:cubicBezTo>
                    <a:pt x="9843" y="1188"/>
                    <a:pt x="12830" y="7841"/>
                    <a:pt x="15070" y="8791"/>
                  </a:cubicBezTo>
                  <a:cubicBezTo>
                    <a:pt x="17310" y="9741"/>
                    <a:pt x="19822" y="6415"/>
                    <a:pt x="20772" y="594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cxnSp>
        <p:nvCxnSpPr>
          <p:cNvPr id="302" name="直接连接符 301"/>
          <p:cNvCxnSpPr>
            <a:stCxn id="351" idx="0"/>
            <a:endCxn id="143" idx="4"/>
          </p:cNvCxnSpPr>
          <p:nvPr/>
        </p:nvCxnSpPr>
        <p:spPr>
          <a:xfrm flipV="1">
            <a:off x="8096000" y="2599809"/>
            <a:ext cx="418" cy="120766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176" idx="3"/>
            <a:endCxn id="177" idx="1"/>
          </p:cNvCxnSpPr>
          <p:nvPr/>
        </p:nvCxnSpPr>
        <p:spPr>
          <a:xfrm flipH="1" flipV="1">
            <a:off x="11025654" y="2520976"/>
            <a:ext cx="818893" cy="2423512"/>
          </a:xfrm>
          <a:prstGeom prst="bentConnector5">
            <a:avLst>
              <a:gd name="adj1" fmla="val -10825"/>
              <a:gd name="adj2" fmla="val 60139"/>
              <a:gd name="adj3" fmla="val 127916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227" idx="3"/>
            <a:endCxn id="226" idx="1"/>
          </p:cNvCxnSpPr>
          <p:nvPr/>
        </p:nvCxnSpPr>
        <p:spPr>
          <a:xfrm flipH="1">
            <a:off x="9546626" y="2475372"/>
            <a:ext cx="783983" cy="2469334"/>
          </a:xfrm>
          <a:prstGeom prst="bentConnector5">
            <a:avLst>
              <a:gd name="adj1" fmla="val -19638"/>
              <a:gd name="adj2" fmla="val 41336"/>
              <a:gd name="adj3" fmla="val 116067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 flipV="1">
            <a:off x="7366927" y="2383432"/>
            <a:ext cx="136702" cy="532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1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13525" y="1328879"/>
            <a:ext cx="5080000" cy="3353706"/>
          </a:xfrm>
          <a:prstGeom prst="rect">
            <a:avLst/>
          </a:prstGeom>
        </p:spPr>
      </p:pic>
      <p:sp>
        <p:nvSpPr>
          <p:cNvPr id="147" name="文本框 146"/>
          <p:cNvSpPr txBox="1"/>
          <p:nvPr/>
        </p:nvSpPr>
        <p:spPr>
          <a:xfrm>
            <a:off x="1310094" y="4734511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Times New Roman" panose="02020603050405020304" pitchFamily="18" charset="0"/>
                <a:ea typeface="楷体" panose="02010609060101010101" pitchFamily="49" charset="-122"/>
              </a:rPr>
              <a:t>（</a:t>
            </a:r>
            <a:r>
              <a:rPr lang="en-US" altLang="zh-CN" smtClean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zh-CN" altLang="en-US" smtClean="0">
                <a:latin typeface="Times New Roman" panose="02020603050405020304" pitchFamily="18" charset="0"/>
                <a:ea typeface="楷体" panose="02010609060101010101" pitchFamily="49" charset="-122"/>
              </a:rPr>
              <a:t>）基准数据集中人的类脑检测和跟踪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7069873" y="4734511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zh-CN" altLang="en-US" smtClean="0">
                <a:latin typeface="Times New Roman" panose="02020603050405020304" pitchFamily="18" charset="0"/>
                <a:ea typeface="楷体" panose="02010609060101010101" pitchFamily="49" charset="-122"/>
              </a:rPr>
              <a:t>）真实场景中车辆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</a:rPr>
              <a:t>的类脑检测和跟踪</a:t>
            </a:r>
          </a:p>
        </p:txBody>
      </p:sp>
      <p:sp>
        <p:nvSpPr>
          <p:cNvPr id="23" name="矩形 22"/>
          <p:cNvSpPr/>
          <p:nvPr/>
        </p:nvSpPr>
        <p:spPr>
          <a:xfrm>
            <a:off x="7743825" y="2180232"/>
            <a:ext cx="2476500" cy="158214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10134543" y="2345623"/>
            <a:ext cx="835082" cy="68686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>
            <a:off x="11067044" y="2435591"/>
            <a:ext cx="378831" cy="3302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658100" y="18109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</a:rPr>
              <a:t>Car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10037124" y="201131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</a:rPr>
              <a:t>Car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10987981" y="210435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</a:rPr>
              <a:t>Car</a:t>
            </a:r>
            <a:endParaRPr lang="zh-CN" altLang="en-US">
              <a:solidFill>
                <a:schemeClr val="accent2"/>
              </a:solidFill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3909" y="1328879"/>
            <a:ext cx="5732927" cy="3368705"/>
          </a:xfrm>
          <a:prstGeom prst="rect">
            <a:avLst/>
          </a:prstGeom>
        </p:spPr>
      </p:pic>
      <p:sp>
        <p:nvSpPr>
          <p:cNvPr id="156" name="矩形 155"/>
          <p:cNvSpPr/>
          <p:nvPr/>
        </p:nvSpPr>
        <p:spPr>
          <a:xfrm>
            <a:off x="2819400" y="2011316"/>
            <a:ext cx="1371600" cy="237018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/>
          <p:cNvSpPr txBox="1"/>
          <p:nvPr/>
        </p:nvSpPr>
        <p:spPr>
          <a:xfrm>
            <a:off x="2724150" y="1641984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chemeClr val="accent2"/>
                </a:solidFill>
              </a:rPr>
              <a:t>People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009901" y="2104359"/>
            <a:ext cx="1188000" cy="11880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8425990" y="2104359"/>
            <a:ext cx="1512000" cy="15120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3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文本框 146"/>
          <p:cNvSpPr txBox="1"/>
          <p:nvPr/>
        </p:nvSpPr>
        <p:spPr>
          <a:xfrm>
            <a:off x="2102508" y="4655068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zh-CN" altLang="en-US" smtClean="0">
                <a:latin typeface="Times New Roman" panose="02020603050405020304" pitchFamily="18" charset="0"/>
                <a:ea typeface="楷体" panose="02010609060101010101" pitchFamily="49" charset="-122"/>
              </a:rPr>
              <a:t>）智慧交通平台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7383917" y="4655068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</a:rPr>
              <a:t>）无人车平台测试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0300" y="1624806"/>
            <a:ext cx="5192887" cy="29209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864" y="1624806"/>
            <a:ext cx="5192887" cy="292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1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文本框 146"/>
          <p:cNvSpPr txBox="1"/>
          <p:nvPr/>
        </p:nvSpPr>
        <p:spPr>
          <a:xfrm>
            <a:off x="1733393" y="5024435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</a:rPr>
              <a:t>实验室高性能计算平台</a:t>
            </a:r>
          </a:p>
        </p:txBody>
      </p:sp>
      <p:sp>
        <p:nvSpPr>
          <p:cNvPr id="148" name="文本框 147"/>
          <p:cNvSpPr txBox="1"/>
          <p:nvPr/>
        </p:nvSpPr>
        <p:spPr>
          <a:xfrm>
            <a:off x="7754890" y="5024435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</a:rPr>
              <a:t>高性能计算服务中心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1307100" y="35548"/>
            <a:ext cx="4142195" cy="5730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5430" y="829191"/>
            <a:ext cx="5137470" cy="414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7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8" name="Google Shape;3248;p52"/>
          <p:cNvSpPr/>
          <p:nvPr/>
        </p:nvSpPr>
        <p:spPr>
          <a:xfrm>
            <a:off x="5829733" y="929800"/>
            <a:ext cx="2552400" cy="395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49" name="Google Shape;3249;p52"/>
          <p:cNvSpPr/>
          <p:nvPr/>
        </p:nvSpPr>
        <p:spPr>
          <a:xfrm>
            <a:off x="2905467" y="2303667"/>
            <a:ext cx="2552400" cy="258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50" name="Google Shape;3250;p52"/>
          <p:cNvSpPr/>
          <p:nvPr/>
        </p:nvSpPr>
        <p:spPr>
          <a:xfrm>
            <a:off x="3288067" y="4002133"/>
            <a:ext cx="2020000" cy="513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zh-CN" altLang="en-US" sz="1467" smtClean="0">
                <a:solidFill>
                  <a:srgbClr val="666666"/>
                </a:solidFill>
              </a:rPr>
              <a:t>多头注意力</a:t>
            </a:r>
            <a:endParaRPr sz="1467">
              <a:solidFill>
                <a:srgbClr val="666666"/>
              </a:solidFill>
            </a:endParaRPr>
          </a:p>
        </p:txBody>
      </p:sp>
      <p:sp>
        <p:nvSpPr>
          <p:cNvPr id="3251" name="Google Shape;3251;p52"/>
          <p:cNvSpPr/>
          <p:nvPr/>
        </p:nvSpPr>
        <p:spPr>
          <a:xfrm>
            <a:off x="3287933" y="3648200"/>
            <a:ext cx="2020000" cy="261600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67">
                <a:solidFill>
                  <a:srgbClr val="666666"/>
                </a:solidFill>
              </a:rPr>
              <a:t>Add &amp; Norm</a:t>
            </a:r>
            <a:endParaRPr sz="1467">
              <a:solidFill>
                <a:srgbClr val="666666"/>
              </a:solidFill>
            </a:endParaRPr>
          </a:p>
        </p:txBody>
      </p:sp>
      <p:sp>
        <p:nvSpPr>
          <p:cNvPr id="3252" name="Google Shape;3252;p52"/>
          <p:cNvSpPr/>
          <p:nvPr/>
        </p:nvSpPr>
        <p:spPr>
          <a:xfrm>
            <a:off x="3288067" y="5623433"/>
            <a:ext cx="2020000" cy="581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67">
                <a:solidFill>
                  <a:srgbClr val="666666"/>
                </a:solidFill>
              </a:rPr>
              <a:t>Input</a:t>
            </a:r>
            <a:endParaRPr sz="1467">
              <a:solidFill>
                <a:srgbClr val="666666"/>
              </a:solidFill>
            </a:endParaRPr>
          </a:p>
          <a:p>
            <a:pPr algn="ctr"/>
            <a:r>
              <a:rPr lang="en" sz="1467">
                <a:solidFill>
                  <a:srgbClr val="666666"/>
                </a:solidFill>
              </a:rPr>
              <a:t>Embedding</a:t>
            </a:r>
            <a:endParaRPr sz="1467">
              <a:solidFill>
                <a:srgbClr val="666666"/>
              </a:solidFill>
            </a:endParaRPr>
          </a:p>
        </p:txBody>
      </p:sp>
      <p:grpSp>
        <p:nvGrpSpPr>
          <p:cNvPr id="3253" name="Google Shape;3253;p52"/>
          <p:cNvGrpSpPr/>
          <p:nvPr/>
        </p:nvGrpSpPr>
        <p:grpSpPr>
          <a:xfrm>
            <a:off x="4127442" y="5020111"/>
            <a:ext cx="341244" cy="344312"/>
            <a:chOff x="2372506" y="3438683"/>
            <a:chExt cx="255933" cy="258234"/>
          </a:xfrm>
        </p:grpSpPr>
        <p:pic>
          <p:nvPicPr>
            <p:cNvPr id="3254" name="Google Shape;3254;p52" descr="+" title="MathEquation,#585858"/>
            <p:cNvPicPr preferRelativeResize="0"/>
            <p:nvPr/>
          </p:nvPicPr>
          <p:blipFill>
            <a:blip r:embed="rId3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07953" y="3466746"/>
              <a:ext cx="185039" cy="2021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55" name="Google Shape;3255;p52"/>
            <p:cNvSpPr/>
            <p:nvPr/>
          </p:nvSpPr>
          <p:spPr>
            <a:xfrm>
              <a:off x="2372506" y="3438683"/>
              <a:ext cx="255933" cy="258234"/>
            </a:xfrm>
            <a:prstGeom prst="ellipse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solidFill>
                  <a:srgbClr val="666666"/>
                </a:solidFill>
              </a:endParaRPr>
            </a:p>
          </p:txBody>
        </p:sp>
      </p:grpSp>
      <p:grpSp>
        <p:nvGrpSpPr>
          <p:cNvPr id="3256" name="Google Shape;3256;p52"/>
          <p:cNvGrpSpPr/>
          <p:nvPr/>
        </p:nvGrpSpPr>
        <p:grpSpPr>
          <a:xfrm>
            <a:off x="3288066" y="4935465"/>
            <a:ext cx="542908" cy="513600"/>
            <a:chOff x="7687999" y="1673849"/>
            <a:chExt cx="407181" cy="385200"/>
          </a:xfrm>
        </p:grpSpPr>
        <p:sp>
          <p:nvSpPr>
            <p:cNvPr id="3257" name="Google Shape;3257;p52"/>
            <p:cNvSpPr/>
            <p:nvPr/>
          </p:nvSpPr>
          <p:spPr>
            <a:xfrm>
              <a:off x="7687999" y="1673849"/>
              <a:ext cx="407100" cy="385200"/>
            </a:xfrm>
            <a:prstGeom prst="ellipse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solidFill>
                  <a:srgbClr val="666666"/>
                </a:solidFill>
              </a:endParaRPr>
            </a:p>
          </p:txBody>
        </p:sp>
        <p:sp>
          <p:nvSpPr>
            <p:cNvPr id="3258" name="Google Shape;3258;p52"/>
            <p:cNvSpPr/>
            <p:nvPr/>
          </p:nvSpPr>
          <p:spPr>
            <a:xfrm>
              <a:off x="7695890" y="1786160"/>
              <a:ext cx="399290" cy="178980"/>
            </a:xfrm>
            <a:custGeom>
              <a:avLst/>
              <a:gdLst/>
              <a:ahLst/>
              <a:cxnLst/>
              <a:rect l="l" t="t" r="r" b="b"/>
              <a:pathLst>
                <a:path w="20772" h="9028" extrusionOk="0">
                  <a:moveTo>
                    <a:pt x="0" y="3089"/>
                  </a:moveTo>
                  <a:cubicBezTo>
                    <a:pt x="1222" y="2614"/>
                    <a:pt x="4819" y="-712"/>
                    <a:pt x="7331" y="238"/>
                  </a:cubicBezTo>
                  <a:cubicBezTo>
                    <a:pt x="9843" y="1188"/>
                    <a:pt x="12830" y="7841"/>
                    <a:pt x="15070" y="8791"/>
                  </a:cubicBezTo>
                  <a:cubicBezTo>
                    <a:pt x="17310" y="9741"/>
                    <a:pt x="19822" y="6415"/>
                    <a:pt x="20772" y="594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cxnSp>
        <p:nvCxnSpPr>
          <p:cNvPr id="3259" name="Google Shape;3259;p52"/>
          <p:cNvCxnSpPr>
            <a:endCxn id="3252" idx="2"/>
          </p:cNvCxnSpPr>
          <p:nvPr/>
        </p:nvCxnSpPr>
        <p:spPr>
          <a:xfrm rot="10800000">
            <a:off x="4298067" y="6204633"/>
            <a:ext cx="6000" cy="30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0" name="Google Shape;3260;p52"/>
          <p:cNvCxnSpPr>
            <a:endCxn id="3255" idx="4"/>
          </p:cNvCxnSpPr>
          <p:nvPr/>
        </p:nvCxnSpPr>
        <p:spPr>
          <a:xfrm rot="10800000">
            <a:off x="4298064" y="5364423"/>
            <a:ext cx="0" cy="26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1" name="Google Shape;3261;p52"/>
          <p:cNvCxnSpPr>
            <a:stCxn id="3255" idx="0"/>
            <a:endCxn id="3250" idx="2"/>
          </p:cNvCxnSpPr>
          <p:nvPr/>
        </p:nvCxnSpPr>
        <p:spPr>
          <a:xfrm rot="10800000">
            <a:off x="4298064" y="4515711"/>
            <a:ext cx="0" cy="50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62" name="Google Shape;3262;p52"/>
          <p:cNvSpPr/>
          <p:nvPr/>
        </p:nvSpPr>
        <p:spPr>
          <a:xfrm>
            <a:off x="6096000" y="5634233"/>
            <a:ext cx="2020000" cy="581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8EDBA">
                  <a:alpha val="57647"/>
                </a:srgbClr>
              </a:gs>
              <a:gs pos="100000">
                <a:srgbClr val="FE9696">
                  <a:alpha val="73725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67">
                <a:solidFill>
                  <a:srgbClr val="666666"/>
                </a:solidFill>
              </a:rPr>
              <a:t>Output</a:t>
            </a:r>
            <a:endParaRPr sz="1467">
              <a:solidFill>
                <a:srgbClr val="666666"/>
              </a:solidFill>
            </a:endParaRPr>
          </a:p>
          <a:p>
            <a:pPr algn="ctr"/>
            <a:r>
              <a:rPr lang="en" sz="1467">
                <a:solidFill>
                  <a:srgbClr val="666666"/>
                </a:solidFill>
              </a:rPr>
              <a:t>Embedding</a:t>
            </a:r>
            <a:endParaRPr sz="1467">
              <a:solidFill>
                <a:srgbClr val="666666"/>
              </a:solidFill>
            </a:endParaRPr>
          </a:p>
        </p:txBody>
      </p:sp>
      <p:cxnSp>
        <p:nvCxnSpPr>
          <p:cNvPr id="3263" name="Google Shape;3263;p52"/>
          <p:cNvCxnSpPr/>
          <p:nvPr/>
        </p:nvCxnSpPr>
        <p:spPr>
          <a:xfrm rot="10800000">
            <a:off x="7103000" y="6248600"/>
            <a:ext cx="6000" cy="30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4" name="Google Shape;3264;p52"/>
          <p:cNvCxnSpPr>
            <a:stCxn id="3257" idx="6"/>
            <a:endCxn id="3255" idx="2"/>
          </p:cNvCxnSpPr>
          <p:nvPr/>
        </p:nvCxnSpPr>
        <p:spPr>
          <a:xfrm>
            <a:off x="3830865" y="5192265"/>
            <a:ext cx="29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5" name="Google Shape;3265;p52"/>
          <p:cNvCxnSpPr>
            <a:stCxn id="3250" idx="2"/>
            <a:endCxn id="3251" idx="1"/>
          </p:cNvCxnSpPr>
          <p:nvPr/>
        </p:nvCxnSpPr>
        <p:spPr>
          <a:xfrm rot="5400000" flipH="1">
            <a:off x="3424667" y="3642333"/>
            <a:ext cx="736800" cy="1010000"/>
          </a:xfrm>
          <a:prstGeom prst="bentConnector4">
            <a:avLst>
              <a:gd name="adj1" fmla="val -33297"/>
              <a:gd name="adj2" fmla="val 12175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6" name="Google Shape;3266;p52"/>
          <p:cNvCxnSpPr>
            <a:stCxn id="3251" idx="2"/>
          </p:cNvCxnSpPr>
          <p:nvPr/>
        </p:nvCxnSpPr>
        <p:spPr>
          <a:xfrm>
            <a:off x="4297933" y="39098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7" name="Google Shape;3267;p52"/>
          <p:cNvCxnSpPr>
            <a:stCxn id="3250" idx="0"/>
            <a:endCxn id="3251" idx="2"/>
          </p:cNvCxnSpPr>
          <p:nvPr/>
        </p:nvCxnSpPr>
        <p:spPr>
          <a:xfrm rot="10800000">
            <a:off x="4298067" y="3909733"/>
            <a:ext cx="0" cy="924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8" name="Google Shape;3268;p52"/>
          <p:cNvSpPr/>
          <p:nvPr/>
        </p:nvSpPr>
        <p:spPr>
          <a:xfrm>
            <a:off x="3288000" y="2790467"/>
            <a:ext cx="2020000" cy="513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FFFF"/>
              </a:gs>
              <a:gs pos="100000">
                <a:srgbClr val="B0DAF1"/>
              </a:gs>
            </a:gsLst>
            <a:lin ang="0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zh-CN" altLang="en-US" sz="1467" smtClean="0">
                <a:solidFill>
                  <a:srgbClr val="666666"/>
                </a:solidFill>
              </a:rPr>
              <a:t>前馈</a:t>
            </a:r>
            <a:endParaRPr sz="1467">
              <a:solidFill>
                <a:srgbClr val="666666"/>
              </a:solidFill>
            </a:endParaRPr>
          </a:p>
        </p:txBody>
      </p:sp>
      <p:sp>
        <p:nvSpPr>
          <p:cNvPr id="3269" name="Google Shape;3269;p52"/>
          <p:cNvSpPr/>
          <p:nvPr/>
        </p:nvSpPr>
        <p:spPr>
          <a:xfrm>
            <a:off x="3287867" y="2436533"/>
            <a:ext cx="2020000" cy="261600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67">
                <a:solidFill>
                  <a:srgbClr val="666666"/>
                </a:solidFill>
              </a:rPr>
              <a:t>Add &amp; Norm</a:t>
            </a:r>
            <a:endParaRPr sz="1467">
              <a:solidFill>
                <a:srgbClr val="666666"/>
              </a:solidFill>
            </a:endParaRPr>
          </a:p>
        </p:txBody>
      </p:sp>
      <p:cxnSp>
        <p:nvCxnSpPr>
          <p:cNvPr id="3270" name="Google Shape;3270;p52"/>
          <p:cNvCxnSpPr>
            <a:stCxn id="3251" idx="0"/>
            <a:endCxn id="3268" idx="2"/>
          </p:cNvCxnSpPr>
          <p:nvPr/>
        </p:nvCxnSpPr>
        <p:spPr>
          <a:xfrm rot="10800000">
            <a:off x="4297933" y="3304200"/>
            <a:ext cx="0" cy="34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1" name="Google Shape;3271;p52"/>
          <p:cNvCxnSpPr/>
          <p:nvPr/>
        </p:nvCxnSpPr>
        <p:spPr>
          <a:xfrm rot="5400000" flipH="1">
            <a:off x="3424667" y="2437133"/>
            <a:ext cx="736800" cy="1010000"/>
          </a:xfrm>
          <a:prstGeom prst="bentConnector4">
            <a:avLst>
              <a:gd name="adj1" fmla="val -25502"/>
              <a:gd name="adj2" fmla="val 12175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72" name="Google Shape;3272;p52"/>
          <p:cNvSpPr/>
          <p:nvPr/>
        </p:nvSpPr>
        <p:spPr>
          <a:xfrm>
            <a:off x="6096067" y="3681333"/>
            <a:ext cx="2020000" cy="845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67">
                <a:solidFill>
                  <a:srgbClr val="666666"/>
                </a:solidFill>
              </a:rPr>
              <a:t>Masked</a:t>
            </a:r>
            <a:endParaRPr sz="1467">
              <a:solidFill>
                <a:srgbClr val="666666"/>
              </a:solidFill>
            </a:endParaRPr>
          </a:p>
          <a:p>
            <a:pPr algn="ctr"/>
            <a:r>
              <a:rPr lang="en" sz="1467">
                <a:solidFill>
                  <a:srgbClr val="666666"/>
                </a:solidFill>
              </a:rPr>
              <a:t>Multi-Head</a:t>
            </a:r>
            <a:endParaRPr sz="1467">
              <a:solidFill>
                <a:srgbClr val="666666"/>
              </a:solidFill>
            </a:endParaRPr>
          </a:p>
          <a:p>
            <a:pPr algn="ctr"/>
            <a:r>
              <a:rPr lang="en" sz="1467">
                <a:solidFill>
                  <a:srgbClr val="666666"/>
                </a:solidFill>
              </a:rPr>
              <a:t>Attention</a:t>
            </a:r>
            <a:endParaRPr sz="1467">
              <a:solidFill>
                <a:srgbClr val="666666"/>
              </a:solidFill>
            </a:endParaRPr>
          </a:p>
        </p:txBody>
      </p:sp>
      <p:sp>
        <p:nvSpPr>
          <p:cNvPr id="3273" name="Google Shape;3273;p52"/>
          <p:cNvSpPr/>
          <p:nvPr/>
        </p:nvSpPr>
        <p:spPr>
          <a:xfrm>
            <a:off x="6095933" y="3327400"/>
            <a:ext cx="2020000" cy="261600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67">
                <a:solidFill>
                  <a:srgbClr val="666666"/>
                </a:solidFill>
              </a:rPr>
              <a:t>Add &amp; Norm</a:t>
            </a:r>
            <a:endParaRPr sz="1467">
              <a:solidFill>
                <a:srgbClr val="666666"/>
              </a:solidFill>
            </a:endParaRPr>
          </a:p>
        </p:txBody>
      </p:sp>
      <p:cxnSp>
        <p:nvCxnSpPr>
          <p:cNvPr id="3274" name="Google Shape;3274;p52"/>
          <p:cNvCxnSpPr>
            <a:stCxn id="3272" idx="0"/>
            <a:endCxn id="3273" idx="2"/>
          </p:cNvCxnSpPr>
          <p:nvPr/>
        </p:nvCxnSpPr>
        <p:spPr>
          <a:xfrm rot="10800000">
            <a:off x="7106067" y="3588933"/>
            <a:ext cx="0" cy="924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75" name="Google Shape;3275;p52"/>
          <p:cNvGrpSpPr/>
          <p:nvPr/>
        </p:nvGrpSpPr>
        <p:grpSpPr>
          <a:xfrm flipH="1">
            <a:off x="7560829" y="4945585"/>
            <a:ext cx="565601" cy="513600"/>
            <a:chOff x="7687999" y="1673849"/>
            <a:chExt cx="407181" cy="385200"/>
          </a:xfrm>
        </p:grpSpPr>
        <p:sp>
          <p:nvSpPr>
            <p:cNvPr id="3276" name="Google Shape;3276;p52"/>
            <p:cNvSpPr/>
            <p:nvPr/>
          </p:nvSpPr>
          <p:spPr>
            <a:xfrm>
              <a:off x="7687999" y="1673849"/>
              <a:ext cx="407100" cy="385200"/>
            </a:xfrm>
            <a:prstGeom prst="ellipse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solidFill>
                  <a:srgbClr val="666666"/>
                </a:solidFill>
              </a:endParaRPr>
            </a:p>
          </p:txBody>
        </p:sp>
        <p:sp>
          <p:nvSpPr>
            <p:cNvPr id="3277" name="Google Shape;3277;p52"/>
            <p:cNvSpPr/>
            <p:nvPr/>
          </p:nvSpPr>
          <p:spPr>
            <a:xfrm>
              <a:off x="7695890" y="1786160"/>
              <a:ext cx="399290" cy="178980"/>
            </a:xfrm>
            <a:custGeom>
              <a:avLst/>
              <a:gdLst/>
              <a:ahLst/>
              <a:cxnLst/>
              <a:rect l="l" t="t" r="r" b="b"/>
              <a:pathLst>
                <a:path w="20772" h="9028" extrusionOk="0">
                  <a:moveTo>
                    <a:pt x="0" y="3089"/>
                  </a:moveTo>
                  <a:cubicBezTo>
                    <a:pt x="1222" y="2614"/>
                    <a:pt x="4819" y="-712"/>
                    <a:pt x="7331" y="238"/>
                  </a:cubicBezTo>
                  <a:cubicBezTo>
                    <a:pt x="9843" y="1188"/>
                    <a:pt x="12830" y="7841"/>
                    <a:pt x="15070" y="8791"/>
                  </a:cubicBezTo>
                  <a:cubicBezTo>
                    <a:pt x="17310" y="9741"/>
                    <a:pt x="19822" y="6415"/>
                    <a:pt x="20772" y="594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cxnSp>
        <p:nvCxnSpPr>
          <p:cNvPr id="3278" name="Google Shape;3278;p52"/>
          <p:cNvCxnSpPr/>
          <p:nvPr/>
        </p:nvCxnSpPr>
        <p:spPr>
          <a:xfrm rot="10800000" flipH="1">
            <a:off x="7106000" y="5383433"/>
            <a:ext cx="8400" cy="25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9" name="Google Shape;3279;p52"/>
          <p:cNvCxnSpPr>
            <a:stCxn id="3276" idx="6"/>
            <a:endCxn id="3280" idx="2"/>
          </p:cNvCxnSpPr>
          <p:nvPr/>
        </p:nvCxnSpPr>
        <p:spPr>
          <a:xfrm rot="10800000">
            <a:off x="7283740" y="5202385"/>
            <a:ext cx="27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1" name="Google Shape;3281;p52"/>
          <p:cNvCxnSpPr>
            <a:stCxn id="3280" idx="0"/>
          </p:cNvCxnSpPr>
          <p:nvPr/>
        </p:nvCxnSpPr>
        <p:spPr>
          <a:xfrm rot="10800000" flipH="1">
            <a:off x="7105940" y="4545785"/>
            <a:ext cx="4400" cy="48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82" name="Google Shape;3282;p52"/>
          <p:cNvCxnSpPr>
            <a:stCxn id="3248" idx="2"/>
            <a:endCxn id="3273" idx="3"/>
          </p:cNvCxnSpPr>
          <p:nvPr/>
        </p:nvCxnSpPr>
        <p:spPr>
          <a:xfrm rot="-5400000">
            <a:off x="6897533" y="3666600"/>
            <a:ext cx="1426800" cy="1010000"/>
          </a:xfrm>
          <a:prstGeom prst="bentConnector4">
            <a:avLst>
              <a:gd name="adj1" fmla="val 9329"/>
              <a:gd name="adj2" fmla="val 11911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83" name="Google Shape;3283;p52"/>
          <p:cNvSpPr/>
          <p:nvPr/>
        </p:nvSpPr>
        <p:spPr>
          <a:xfrm>
            <a:off x="6100267" y="2545467"/>
            <a:ext cx="2020000" cy="513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E9D4"/>
              </a:gs>
              <a:gs pos="100000">
                <a:srgbClr val="E6B94E"/>
              </a:gs>
            </a:gsLst>
            <a:lin ang="2700006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zh-CN" altLang="en-US" sz="1467" smtClean="0">
                <a:solidFill>
                  <a:srgbClr val="666666"/>
                </a:solidFill>
              </a:rPr>
              <a:t>多头注意力</a:t>
            </a:r>
            <a:endParaRPr sz="1467">
              <a:solidFill>
                <a:srgbClr val="666666"/>
              </a:solidFill>
            </a:endParaRPr>
          </a:p>
        </p:txBody>
      </p:sp>
      <p:sp>
        <p:nvSpPr>
          <p:cNvPr id="3284" name="Google Shape;3284;p52"/>
          <p:cNvSpPr/>
          <p:nvPr/>
        </p:nvSpPr>
        <p:spPr>
          <a:xfrm>
            <a:off x="6100133" y="2191533"/>
            <a:ext cx="2020000" cy="261600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67">
                <a:solidFill>
                  <a:srgbClr val="666666"/>
                </a:solidFill>
              </a:rPr>
              <a:t>Add &amp; Norm</a:t>
            </a:r>
            <a:endParaRPr sz="1467">
              <a:solidFill>
                <a:srgbClr val="666666"/>
              </a:solidFill>
            </a:endParaRPr>
          </a:p>
        </p:txBody>
      </p:sp>
      <p:cxnSp>
        <p:nvCxnSpPr>
          <p:cNvPr id="3285" name="Google Shape;3285;p52"/>
          <p:cNvCxnSpPr>
            <a:stCxn id="3283" idx="0"/>
            <a:endCxn id="3284" idx="2"/>
          </p:cNvCxnSpPr>
          <p:nvPr/>
        </p:nvCxnSpPr>
        <p:spPr>
          <a:xfrm rot="10800000">
            <a:off x="7110267" y="2453067"/>
            <a:ext cx="0" cy="924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86" name="Google Shape;3286;p52"/>
          <p:cNvSpPr/>
          <p:nvPr/>
        </p:nvSpPr>
        <p:spPr>
          <a:xfrm>
            <a:off x="6100333" y="1409600"/>
            <a:ext cx="2020000" cy="513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FFFF"/>
              </a:gs>
              <a:gs pos="100000">
                <a:srgbClr val="B0DAF1"/>
              </a:gs>
            </a:gsLst>
            <a:lin ang="0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zh-CN" altLang="en-US" sz="1467" smtClean="0">
                <a:solidFill>
                  <a:srgbClr val="666666"/>
                </a:solidFill>
              </a:rPr>
              <a:t>前馈</a:t>
            </a:r>
            <a:endParaRPr sz="1467">
              <a:solidFill>
                <a:srgbClr val="666666"/>
              </a:solidFill>
            </a:endParaRPr>
          </a:p>
        </p:txBody>
      </p:sp>
      <p:sp>
        <p:nvSpPr>
          <p:cNvPr id="3287" name="Google Shape;3287;p52"/>
          <p:cNvSpPr/>
          <p:nvPr/>
        </p:nvSpPr>
        <p:spPr>
          <a:xfrm>
            <a:off x="6100200" y="1055667"/>
            <a:ext cx="2020000" cy="261600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67">
                <a:solidFill>
                  <a:srgbClr val="666666"/>
                </a:solidFill>
              </a:rPr>
              <a:t>Add &amp; Norm</a:t>
            </a:r>
            <a:endParaRPr sz="1467">
              <a:solidFill>
                <a:srgbClr val="666666"/>
              </a:solidFill>
            </a:endParaRPr>
          </a:p>
        </p:txBody>
      </p:sp>
      <p:cxnSp>
        <p:nvCxnSpPr>
          <p:cNvPr id="3288" name="Google Shape;3288;p52"/>
          <p:cNvCxnSpPr>
            <a:stCxn id="3286" idx="0"/>
            <a:endCxn id="3287" idx="2"/>
          </p:cNvCxnSpPr>
          <p:nvPr/>
        </p:nvCxnSpPr>
        <p:spPr>
          <a:xfrm rot="10800000">
            <a:off x="7110333" y="1317200"/>
            <a:ext cx="0" cy="924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89" name="Google Shape;3289;p52"/>
          <p:cNvSpPr/>
          <p:nvPr/>
        </p:nvSpPr>
        <p:spPr>
          <a:xfrm>
            <a:off x="6100333" y="555200"/>
            <a:ext cx="2020000" cy="261600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DE87F1">
                  <a:alpha val="39607"/>
                </a:srgbClr>
              </a:gs>
              <a:gs pos="100000">
                <a:srgbClr val="F1DD87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67">
                <a:solidFill>
                  <a:srgbClr val="666666"/>
                </a:solidFill>
              </a:rPr>
              <a:t>Linear</a:t>
            </a:r>
            <a:endParaRPr sz="1467">
              <a:solidFill>
                <a:srgbClr val="666666"/>
              </a:solidFill>
            </a:endParaRPr>
          </a:p>
        </p:txBody>
      </p:sp>
      <p:sp>
        <p:nvSpPr>
          <p:cNvPr id="3290" name="Google Shape;3290;p52"/>
          <p:cNvSpPr/>
          <p:nvPr/>
        </p:nvSpPr>
        <p:spPr>
          <a:xfrm>
            <a:off x="6095933" y="79000"/>
            <a:ext cx="2020000" cy="261600"/>
          </a:xfrm>
          <a:prstGeom prst="roundRect">
            <a:avLst>
              <a:gd name="adj" fmla="val 28518"/>
            </a:avLst>
          </a:prstGeom>
          <a:gradFill>
            <a:gsLst>
              <a:gs pos="0">
                <a:srgbClr val="E0EDBA">
                  <a:alpha val="70980"/>
                </a:srgbClr>
              </a:gs>
              <a:gs pos="100000">
                <a:srgbClr val="B6D7A8"/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67">
                <a:solidFill>
                  <a:srgbClr val="666666"/>
                </a:solidFill>
              </a:rPr>
              <a:t>Softmax</a:t>
            </a:r>
            <a:endParaRPr sz="1467">
              <a:solidFill>
                <a:srgbClr val="666666"/>
              </a:solidFill>
            </a:endParaRPr>
          </a:p>
        </p:txBody>
      </p:sp>
      <p:cxnSp>
        <p:nvCxnSpPr>
          <p:cNvPr id="3291" name="Google Shape;3291;p52"/>
          <p:cNvCxnSpPr>
            <a:stCxn id="3273" idx="0"/>
            <a:endCxn id="3283" idx="2"/>
          </p:cNvCxnSpPr>
          <p:nvPr/>
        </p:nvCxnSpPr>
        <p:spPr>
          <a:xfrm rot="10800000" flipH="1">
            <a:off x="7105933" y="3059000"/>
            <a:ext cx="4400" cy="2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92" name="Google Shape;3292;p52"/>
          <p:cNvCxnSpPr>
            <a:stCxn id="3284" idx="0"/>
            <a:endCxn id="3286" idx="2"/>
          </p:cNvCxnSpPr>
          <p:nvPr/>
        </p:nvCxnSpPr>
        <p:spPr>
          <a:xfrm rot="10800000" flipH="1">
            <a:off x="7110133" y="1923133"/>
            <a:ext cx="400" cy="2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93" name="Google Shape;3293;p52"/>
          <p:cNvCxnSpPr>
            <a:stCxn id="3284" idx="0"/>
            <a:endCxn id="3287" idx="3"/>
          </p:cNvCxnSpPr>
          <p:nvPr/>
        </p:nvCxnSpPr>
        <p:spPr>
          <a:xfrm rot="-5400000">
            <a:off x="7112533" y="1183933"/>
            <a:ext cx="1005200" cy="1010000"/>
          </a:xfrm>
          <a:prstGeom prst="bentConnector4">
            <a:avLst>
              <a:gd name="adj1" fmla="val 8668"/>
              <a:gd name="adj2" fmla="val 1213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94" name="Google Shape;3294;p52"/>
          <p:cNvCxnSpPr>
            <a:stCxn id="3287" idx="0"/>
            <a:endCxn id="3289" idx="2"/>
          </p:cNvCxnSpPr>
          <p:nvPr/>
        </p:nvCxnSpPr>
        <p:spPr>
          <a:xfrm rot="10800000">
            <a:off x="7110200" y="816867"/>
            <a:ext cx="0" cy="23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95" name="Google Shape;3295;p52"/>
          <p:cNvCxnSpPr/>
          <p:nvPr/>
        </p:nvCxnSpPr>
        <p:spPr>
          <a:xfrm rot="10800000">
            <a:off x="7105933" y="310167"/>
            <a:ext cx="0" cy="23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96" name="Google Shape;3296;p52"/>
          <p:cNvCxnSpPr/>
          <p:nvPr/>
        </p:nvCxnSpPr>
        <p:spPr>
          <a:xfrm rot="10800000">
            <a:off x="4298067" y="2698133"/>
            <a:ext cx="0" cy="924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97" name="Google Shape;3297;p52"/>
          <p:cNvGrpSpPr/>
          <p:nvPr/>
        </p:nvGrpSpPr>
        <p:grpSpPr>
          <a:xfrm>
            <a:off x="4297867" y="2436533"/>
            <a:ext cx="2443200" cy="801600"/>
            <a:chOff x="3223400" y="1827400"/>
            <a:chExt cx="1832400" cy="601200"/>
          </a:xfrm>
        </p:grpSpPr>
        <p:grpSp>
          <p:nvGrpSpPr>
            <p:cNvPr id="3298" name="Google Shape;3298;p52"/>
            <p:cNvGrpSpPr/>
            <p:nvPr/>
          </p:nvGrpSpPr>
          <p:grpSpPr>
            <a:xfrm>
              <a:off x="3223400" y="1827400"/>
              <a:ext cx="1832400" cy="601200"/>
              <a:chOff x="3223400" y="1827400"/>
              <a:chExt cx="1832400" cy="601200"/>
            </a:xfrm>
          </p:grpSpPr>
          <p:cxnSp>
            <p:nvCxnSpPr>
              <p:cNvPr id="3299" name="Google Shape;3299;p52"/>
              <p:cNvCxnSpPr>
                <a:stCxn id="3269" idx="0"/>
              </p:cNvCxnSpPr>
              <p:nvPr/>
            </p:nvCxnSpPr>
            <p:spPr>
              <a:xfrm rot="-5400000" flipH="1">
                <a:off x="3839000" y="1211800"/>
                <a:ext cx="601200" cy="1832400"/>
              </a:xfrm>
              <a:prstGeom prst="bentConnector4">
                <a:avLst>
                  <a:gd name="adj1" fmla="val -39608"/>
                  <a:gd name="adj2" fmla="val 706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0" name="Google Shape;3300;p52"/>
              <p:cNvCxnSpPr/>
              <p:nvPr/>
            </p:nvCxnSpPr>
            <p:spPr>
              <a:xfrm rot="10800000" flipH="1">
                <a:off x="5050575" y="2294150"/>
                <a:ext cx="3300" cy="13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3301" name="Google Shape;3301;p52"/>
            <p:cNvCxnSpPr/>
            <p:nvPr/>
          </p:nvCxnSpPr>
          <p:spPr>
            <a:xfrm rot="10800000" flipH="1">
              <a:off x="4810950" y="2291900"/>
              <a:ext cx="3300" cy="13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3302" name="Google Shape;3302;p52"/>
          <p:cNvCxnSpPr>
            <a:endCxn id="3284" idx="3"/>
          </p:cNvCxnSpPr>
          <p:nvPr/>
        </p:nvCxnSpPr>
        <p:spPr>
          <a:xfrm rot="10800000" flipH="1">
            <a:off x="7107733" y="2322333"/>
            <a:ext cx="1012400" cy="888800"/>
          </a:xfrm>
          <a:prstGeom prst="bentConnector3">
            <a:avLst>
              <a:gd name="adj1" fmla="val 1206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303" name="Google Shape;3303;p52"/>
          <p:cNvGrpSpPr/>
          <p:nvPr/>
        </p:nvGrpSpPr>
        <p:grpSpPr>
          <a:xfrm flipH="1">
            <a:off x="6928210" y="5030185"/>
            <a:ext cx="355463" cy="344400"/>
            <a:chOff x="2372506" y="3438683"/>
            <a:chExt cx="255900" cy="258300"/>
          </a:xfrm>
        </p:grpSpPr>
        <p:pic>
          <p:nvPicPr>
            <p:cNvPr id="3304" name="Google Shape;3304;p52" descr="+" title="MathEquation,#585858"/>
            <p:cNvPicPr preferRelativeResize="0"/>
            <p:nvPr/>
          </p:nvPicPr>
          <p:blipFill>
            <a:blip r:embed="rId4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07953" y="3466746"/>
              <a:ext cx="185040" cy="2021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80" name="Google Shape;3280;p52"/>
            <p:cNvSpPr/>
            <p:nvPr/>
          </p:nvSpPr>
          <p:spPr>
            <a:xfrm>
              <a:off x="2372506" y="3438683"/>
              <a:ext cx="255900" cy="258300"/>
            </a:xfrm>
            <a:prstGeom prst="ellipse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solidFill>
                  <a:srgbClr val="666666"/>
                </a:solidFill>
              </a:endParaRPr>
            </a:p>
          </p:txBody>
        </p:sp>
      </p:grpSp>
      <p:sp>
        <p:nvSpPr>
          <p:cNvPr id="3305" name="Google Shape;3305;p52"/>
          <p:cNvSpPr txBox="1"/>
          <p:nvPr/>
        </p:nvSpPr>
        <p:spPr>
          <a:xfrm>
            <a:off x="3920933" y="6401800"/>
            <a:ext cx="896000" cy="4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CN" altLang="en-US" sz="1467" smtClean="0">
                <a:solidFill>
                  <a:srgbClr val="999999"/>
                </a:solidFill>
              </a:rPr>
              <a:t>输入</a:t>
            </a:r>
            <a:endParaRPr sz="1467">
              <a:solidFill>
                <a:srgbClr val="999999"/>
              </a:solidFill>
            </a:endParaRPr>
          </a:p>
        </p:txBody>
      </p:sp>
      <p:sp>
        <p:nvSpPr>
          <p:cNvPr id="3306" name="Google Shape;3306;p52"/>
          <p:cNvSpPr txBox="1"/>
          <p:nvPr/>
        </p:nvSpPr>
        <p:spPr>
          <a:xfrm>
            <a:off x="6020933" y="6475067"/>
            <a:ext cx="21788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>
                <a:solidFill>
                  <a:srgbClr val="999999"/>
                </a:solidFill>
              </a:rPr>
              <a:t>Outputs (shifted right)</a:t>
            </a:r>
            <a:endParaRPr sz="1467">
              <a:solidFill>
                <a:srgbClr val="999999"/>
              </a:solidFill>
            </a:endParaRPr>
          </a:p>
        </p:txBody>
      </p:sp>
      <p:sp>
        <p:nvSpPr>
          <p:cNvPr id="3307" name="Google Shape;3307;p52"/>
          <p:cNvSpPr txBox="1"/>
          <p:nvPr/>
        </p:nvSpPr>
        <p:spPr>
          <a:xfrm>
            <a:off x="7656667" y="4859383"/>
            <a:ext cx="2178800" cy="683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zh-CN" altLang="en-US" sz="1467" smtClean="0">
                <a:solidFill>
                  <a:srgbClr val="999999"/>
                </a:solidFill>
              </a:rPr>
              <a:t>位置</a:t>
            </a:r>
            <a:endParaRPr lang="en-US" altLang="zh-CN" sz="1467" smtClean="0">
              <a:solidFill>
                <a:srgbClr val="999999"/>
              </a:solidFill>
            </a:endParaRPr>
          </a:p>
          <a:p>
            <a:pPr algn="ctr"/>
            <a:r>
              <a:rPr lang="zh-CN" altLang="en-US" sz="1467" smtClean="0">
                <a:solidFill>
                  <a:srgbClr val="999999"/>
                </a:solidFill>
              </a:rPr>
              <a:t>编码</a:t>
            </a:r>
            <a:endParaRPr sz="1467">
              <a:solidFill>
                <a:srgbClr val="999999"/>
              </a:solidFill>
            </a:endParaRPr>
          </a:p>
        </p:txBody>
      </p:sp>
      <p:sp>
        <p:nvSpPr>
          <p:cNvPr id="3308" name="Google Shape;3308;p52"/>
          <p:cNvSpPr txBox="1"/>
          <p:nvPr/>
        </p:nvSpPr>
        <p:spPr>
          <a:xfrm>
            <a:off x="1523867" y="4843983"/>
            <a:ext cx="2178800" cy="790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zh-CN" altLang="en-US" sz="1467" smtClean="0">
                <a:solidFill>
                  <a:srgbClr val="999999"/>
                </a:solidFill>
              </a:rPr>
              <a:t>位置</a:t>
            </a:r>
            <a:r>
              <a:rPr lang="en" sz="1467" smtClean="0">
                <a:solidFill>
                  <a:srgbClr val="999999"/>
                </a:solidFill>
              </a:rPr>
              <a:t> </a:t>
            </a:r>
            <a:endParaRPr sz="1467">
              <a:solidFill>
                <a:srgbClr val="999999"/>
              </a:solidFill>
            </a:endParaRPr>
          </a:p>
          <a:p>
            <a:pPr algn="ctr"/>
            <a:r>
              <a:rPr lang="zh-CN" altLang="en-US" sz="1467" smtClean="0">
                <a:solidFill>
                  <a:srgbClr val="999999"/>
                </a:solidFill>
              </a:rPr>
              <a:t>编码</a:t>
            </a:r>
            <a:endParaRPr sz="1467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03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图片 2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52500" y="232520"/>
            <a:ext cx="9496425" cy="667090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594522" y="2342731"/>
            <a:ext cx="1334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mtClean="0"/>
              <a:t>眶额</a:t>
            </a:r>
            <a:endParaRPr lang="en-US" altLang="zh-CN" smtClean="0"/>
          </a:p>
          <a:p>
            <a:pPr algn="ctr"/>
            <a:r>
              <a:rPr lang="zh-CN" altLang="en-US" smtClean="0">
                <a:solidFill>
                  <a:srgbClr val="FF0000"/>
                </a:solidFill>
              </a:rPr>
              <a:t>输出</a:t>
            </a:r>
            <a:r>
              <a:rPr lang="en-US" altLang="zh-CN" smtClean="0">
                <a:sym typeface="Wingdings" panose="05000000000000000000" pitchFamily="2" charset="2"/>
              </a:rPr>
              <a:t></a:t>
            </a:r>
            <a:r>
              <a:rPr lang="zh-CN" altLang="en-US" smtClean="0">
                <a:solidFill>
                  <a:srgbClr val="FF0000"/>
                </a:solidFill>
                <a:sym typeface="Wingdings" panose="05000000000000000000" pitchFamily="2" charset="2"/>
              </a:rPr>
              <a:t>目标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8" name="文本框 217"/>
          <p:cNvSpPr txBox="1"/>
          <p:nvPr/>
        </p:nvSpPr>
        <p:spPr>
          <a:xfrm>
            <a:off x="8278149" y="1476483"/>
            <a:ext cx="1334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mtClean="0"/>
              <a:t>背侧</a:t>
            </a:r>
            <a:endParaRPr lang="en-US" altLang="zh-CN" smtClean="0"/>
          </a:p>
          <a:p>
            <a:pPr algn="ctr"/>
            <a:r>
              <a:rPr lang="zh-CN" altLang="en-US" smtClean="0">
                <a:solidFill>
                  <a:srgbClr val="FF0000"/>
                </a:solidFill>
                <a:sym typeface="Wingdings" panose="05000000000000000000" pitchFamily="2" charset="2"/>
              </a:rPr>
              <a:t>事件</a:t>
            </a:r>
            <a:r>
              <a:rPr lang="en-US" altLang="zh-CN" smtClean="0">
                <a:sym typeface="Wingdings" panose="05000000000000000000" pitchFamily="2" charset="2"/>
              </a:rPr>
              <a:t></a:t>
            </a:r>
            <a:r>
              <a:rPr lang="zh-CN" altLang="en-US" smtClean="0">
                <a:solidFill>
                  <a:srgbClr val="FF0000"/>
                </a:solidFill>
                <a:sym typeface="Wingdings" panose="05000000000000000000" pitchFamily="2" charset="2"/>
              </a:rPr>
              <a:t>目标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9" name="文本框 218"/>
          <p:cNvSpPr txBox="1"/>
          <p:nvPr/>
        </p:nvSpPr>
        <p:spPr>
          <a:xfrm>
            <a:off x="8278149" y="2342731"/>
            <a:ext cx="1334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mtClean="0"/>
              <a:t>内侧</a:t>
            </a:r>
            <a:endParaRPr lang="en-US" altLang="zh-CN" smtClean="0"/>
          </a:p>
          <a:p>
            <a:pPr algn="ctr"/>
            <a:r>
              <a:rPr lang="zh-CN" altLang="en-US" smtClean="0">
                <a:solidFill>
                  <a:srgbClr val="FF0000"/>
                </a:solidFill>
              </a:rPr>
              <a:t>输出</a:t>
            </a:r>
            <a:r>
              <a:rPr lang="en-US" altLang="zh-CN" smtClean="0">
                <a:sym typeface="Wingdings" panose="05000000000000000000" pitchFamily="2" charset="2"/>
              </a:rPr>
              <a:t></a:t>
            </a:r>
            <a:r>
              <a:rPr lang="zh-CN" altLang="en-US" smtClean="0">
                <a:solidFill>
                  <a:srgbClr val="FF0000"/>
                </a:solidFill>
                <a:sym typeface="Wingdings" panose="05000000000000000000" pitchFamily="2" charset="2"/>
              </a:rPr>
              <a:t>动作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2" name="文本框 221"/>
          <p:cNvSpPr txBox="1"/>
          <p:nvPr/>
        </p:nvSpPr>
        <p:spPr>
          <a:xfrm>
            <a:off x="8278149" y="3082335"/>
            <a:ext cx="1334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mtClean="0"/>
              <a:t>腹侧</a:t>
            </a:r>
            <a:endParaRPr lang="en-US" altLang="zh-CN" smtClean="0"/>
          </a:p>
          <a:p>
            <a:pPr algn="ctr"/>
            <a:r>
              <a:rPr lang="zh-CN" altLang="en-US" smtClean="0">
                <a:solidFill>
                  <a:srgbClr val="FF0000"/>
                </a:solidFill>
                <a:sym typeface="Wingdings" panose="05000000000000000000" pitchFamily="2" charset="2"/>
              </a:rPr>
              <a:t>视听</a:t>
            </a:r>
            <a:r>
              <a:rPr lang="en-US" altLang="zh-CN" smtClean="0">
                <a:sym typeface="Wingdings" panose="05000000000000000000" pitchFamily="2" charset="2"/>
              </a:rPr>
              <a:t></a:t>
            </a:r>
            <a:r>
              <a:rPr lang="zh-CN" altLang="en-US" smtClean="0">
                <a:solidFill>
                  <a:srgbClr val="FF0000"/>
                </a:solidFill>
                <a:sym typeface="Wingdings" panose="05000000000000000000" pitchFamily="2" charset="2"/>
              </a:rPr>
              <a:t>目标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2" name="文本框 231"/>
          <p:cNvSpPr txBox="1"/>
          <p:nvPr/>
        </p:nvSpPr>
        <p:spPr>
          <a:xfrm>
            <a:off x="7065965" y="234273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mtClean="0"/>
              <a:t>尾侧</a:t>
            </a:r>
            <a:endParaRPr lang="en-US" altLang="zh-CN" smtClean="0"/>
          </a:p>
          <a:p>
            <a:pPr algn="ctr"/>
            <a:r>
              <a:rPr lang="zh-CN" altLang="en-US" smtClean="0">
                <a:solidFill>
                  <a:srgbClr val="FF0000"/>
                </a:solidFill>
                <a:sym typeface="Wingdings" panose="05000000000000000000" pitchFamily="2" charset="2"/>
              </a:rPr>
              <a:t>搜寻目标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40" name="直接箭头连接符 239"/>
          <p:cNvCxnSpPr/>
          <p:nvPr/>
        </p:nvCxnSpPr>
        <p:spPr>
          <a:xfrm flipV="1">
            <a:off x="7065965" y="3728666"/>
            <a:ext cx="1107996" cy="910009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87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图片 2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232520"/>
            <a:ext cx="9496425" cy="667090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502133" y="2607280"/>
            <a:ext cx="3189250" cy="942109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05074" y="1330036"/>
            <a:ext cx="3224175" cy="942109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文本框 218"/>
          <p:cNvSpPr txBox="1"/>
          <p:nvPr/>
        </p:nvSpPr>
        <p:spPr>
          <a:xfrm>
            <a:off x="4659633" y="1490002"/>
            <a:ext cx="877163" cy="646331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b="1" smtClean="0"/>
              <a:t>背外侧</a:t>
            </a:r>
            <a:endParaRPr lang="en-US" altLang="zh-CN" b="1" smtClean="0"/>
          </a:p>
          <a:p>
            <a:pPr algn="ctr"/>
            <a:r>
              <a:rPr lang="zh-CN" altLang="en-US" b="1" smtClean="0"/>
              <a:t>纹状体</a:t>
            </a:r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2667453" y="1490003"/>
            <a:ext cx="1346844" cy="646331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b="1" smtClean="0"/>
              <a:t>背外侧</a:t>
            </a:r>
            <a:endParaRPr lang="en-US" altLang="zh-CN" b="1" smtClean="0"/>
          </a:p>
          <a:p>
            <a:pPr algn="ctr"/>
            <a:r>
              <a:rPr lang="zh-CN" altLang="en-US" b="1" smtClean="0"/>
              <a:t>前额叶皮层</a:t>
            </a:r>
            <a:endParaRPr lang="zh-CN" altLang="en-US" b="1"/>
          </a:p>
        </p:txBody>
      </p:sp>
      <p:sp>
        <p:nvSpPr>
          <p:cNvPr id="10" name="文本框 9"/>
          <p:cNvSpPr txBox="1"/>
          <p:nvPr/>
        </p:nvSpPr>
        <p:spPr>
          <a:xfrm>
            <a:off x="1553045" y="2893670"/>
            <a:ext cx="1114408" cy="369332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b="1" smtClean="0"/>
              <a:t>眶额皮层</a:t>
            </a:r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3696043" y="2755168"/>
            <a:ext cx="877163" cy="646331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b="1" smtClean="0"/>
              <a:t>腹侧</a:t>
            </a:r>
            <a:endParaRPr lang="en-US" altLang="zh-CN" b="1" smtClean="0"/>
          </a:p>
          <a:p>
            <a:pPr algn="ctr"/>
            <a:r>
              <a:rPr lang="zh-CN" altLang="en-US" b="1" smtClean="0"/>
              <a:t>纹状体</a:t>
            </a:r>
            <a:endParaRPr lang="zh-CN" altLang="en-US" b="1"/>
          </a:p>
        </p:txBody>
      </p:sp>
      <p:cxnSp>
        <p:nvCxnSpPr>
          <p:cNvPr id="6" name="直接箭头连接符 5"/>
          <p:cNvCxnSpPr/>
          <p:nvPr/>
        </p:nvCxnSpPr>
        <p:spPr>
          <a:xfrm>
            <a:off x="3592945" y="2136333"/>
            <a:ext cx="10680" cy="47094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735852" y="2888216"/>
            <a:ext cx="881972" cy="369332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b="1" smtClean="0"/>
              <a:t>多巴胺</a:t>
            </a:r>
            <a:endParaRPr lang="zh-CN" altLang="en-US" b="1"/>
          </a:p>
        </p:txBody>
      </p:sp>
      <p:sp>
        <p:nvSpPr>
          <p:cNvPr id="20" name="文本框 19"/>
          <p:cNvSpPr txBox="1"/>
          <p:nvPr/>
        </p:nvSpPr>
        <p:spPr>
          <a:xfrm>
            <a:off x="6570358" y="3510732"/>
            <a:ext cx="881972" cy="369332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b="1" smtClean="0"/>
              <a:t>下丘脑</a:t>
            </a:r>
            <a:endParaRPr lang="zh-CN" altLang="en-US" b="1"/>
          </a:p>
        </p:txBody>
      </p:sp>
      <p:sp>
        <p:nvSpPr>
          <p:cNvPr id="21" name="文本框 20"/>
          <p:cNvSpPr txBox="1"/>
          <p:nvPr/>
        </p:nvSpPr>
        <p:spPr>
          <a:xfrm>
            <a:off x="7802782" y="4248341"/>
            <a:ext cx="649537" cy="369332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b="1" smtClean="0"/>
              <a:t>感知</a:t>
            </a:r>
            <a:endParaRPr lang="zh-CN" altLang="en-US" b="1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6570358" y="3257548"/>
            <a:ext cx="302296" cy="22332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065963" y="2175641"/>
            <a:ext cx="892928" cy="65804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9" idx="1"/>
          </p:cNvCxnSpPr>
          <p:nvPr/>
        </p:nvCxnSpPr>
        <p:spPr>
          <a:xfrm>
            <a:off x="4691383" y="3071813"/>
            <a:ext cx="1044469" cy="1069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014297" y="1644073"/>
            <a:ext cx="6453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4014299" y="1902692"/>
            <a:ext cx="645334" cy="1065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712350" y="1130195"/>
            <a:ext cx="88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mtClean="0"/>
              <a:t>动作者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650556" y="3383305"/>
            <a:ext cx="88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mtClean="0"/>
              <a:t>评论者</a:t>
            </a:r>
            <a:endParaRPr lang="zh-CN" altLang="en-US"/>
          </a:p>
        </p:txBody>
      </p:sp>
      <p:cxnSp>
        <p:nvCxnSpPr>
          <p:cNvPr id="42" name="肘形连接符 41"/>
          <p:cNvCxnSpPr>
            <a:stCxn id="21" idx="0"/>
            <a:endCxn id="20" idx="3"/>
          </p:cNvCxnSpPr>
          <p:nvPr/>
        </p:nvCxnSpPr>
        <p:spPr>
          <a:xfrm rot="16200000" flipV="1">
            <a:off x="7513470" y="3634259"/>
            <a:ext cx="552943" cy="675221"/>
          </a:xfrm>
          <a:prstGeom prst="bentConnector2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21" idx="0"/>
            <a:endCxn id="219" idx="3"/>
          </p:cNvCxnSpPr>
          <p:nvPr/>
        </p:nvCxnSpPr>
        <p:spPr>
          <a:xfrm rot="16200000" flipV="1">
            <a:off x="5614588" y="1735377"/>
            <a:ext cx="2435173" cy="2590755"/>
          </a:xfrm>
          <a:prstGeom prst="bentConnector2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8162725" y="3437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mtClean="0"/>
              <a:t>状态</a:t>
            </a:r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10522099" y="4248532"/>
            <a:ext cx="649537" cy="369332"/>
          </a:xfrm>
          <a:prstGeom prst="rect">
            <a:avLst/>
          </a:prstGeom>
          <a:noFill/>
          <a:ln w="1524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b="1" smtClean="0"/>
              <a:t>环境</a:t>
            </a:r>
            <a:endParaRPr lang="zh-CN" altLang="en-US" b="1"/>
          </a:p>
        </p:txBody>
      </p:sp>
      <p:cxnSp>
        <p:nvCxnSpPr>
          <p:cNvPr id="50" name="肘形连接符 49"/>
          <p:cNvCxnSpPr>
            <a:endCxn id="56" idx="0"/>
          </p:cNvCxnSpPr>
          <p:nvPr/>
        </p:nvCxnSpPr>
        <p:spPr>
          <a:xfrm>
            <a:off x="5525889" y="1644073"/>
            <a:ext cx="5320979" cy="2604459"/>
          </a:xfrm>
          <a:prstGeom prst="bentConnector2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56" idx="1"/>
            <a:endCxn id="21" idx="3"/>
          </p:cNvCxnSpPr>
          <p:nvPr/>
        </p:nvCxnSpPr>
        <p:spPr>
          <a:xfrm flipH="1" flipV="1">
            <a:off x="8452319" y="4433007"/>
            <a:ext cx="2069780" cy="19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9813502" y="17180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mtClean="0"/>
              <a:t>动作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71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图片 2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232520"/>
            <a:ext cx="9496425" cy="667090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572986" y="3616952"/>
            <a:ext cx="69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/>
              <a:t>LGN</a:t>
            </a:r>
          </a:p>
          <a:p>
            <a:pPr algn="ctr"/>
            <a:r>
              <a:rPr lang="en-US" altLang="zh-CN" smtClean="0">
                <a:solidFill>
                  <a:srgbClr val="FF0000"/>
                </a:solidFill>
              </a:rPr>
              <a:t>40ms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9" name="文本框 218"/>
          <p:cNvSpPr txBox="1"/>
          <p:nvPr/>
        </p:nvSpPr>
        <p:spPr>
          <a:xfrm>
            <a:off x="848477" y="394011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视网膜</a:t>
            </a:r>
            <a:endParaRPr lang="en-US" altLang="zh-CN"/>
          </a:p>
          <a:p>
            <a:pPr algn="ctr"/>
            <a:r>
              <a:rPr lang="en-US" altLang="zh-CN" smtClean="0">
                <a:solidFill>
                  <a:srgbClr val="FF0000"/>
                </a:solidFill>
              </a:rPr>
              <a:t>30ms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2" name="文本框 221"/>
          <p:cNvSpPr txBox="1"/>
          <p:nvPr/>
        </p:nvSpPr>
        <p:spPr>
          <a:xfrm>
            <a:off x="9435506" y="3293787"/>
            <a:ext cx="69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/>
              <a:t>V1</a:t>
            </a:r>
          </a:p>
          <a:p>
            <a:pPr algn="ctr"/>
            <a:r>
              <a:rPr lang="en-US" altLang="zh-CN" smtClean="0">
                <a:solidFill>
                  <a:srgbClr val="FF0000"/>
                </a:solidFill>
              </a:rPr>
              <a:t>50ms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64290" y="3956355"/>
            <a:ext cx="69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/>
              <a:t>V2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6</a:t>
            </a:r>
            <a:r>
              <a:rPr lang="en-US" altLang="zh-CN" smtClean="0">
                <a:solidFill>
                  <a:srgbClr val="FF0000"/>
                </a:solidFill>
              </a:rPr>
              <a:t>0ms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06437" y="4029549"/>
            <a:ext cx="69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/>
              <a:t>V4</a:t>
            </a:r>
          </a:p>
          <a:p>
            <a:pPr algn="ctr"/>
            <a:r>
              <a:rPr lang="en-US" altLang="zh-CN" smtClean="0">
                <a:solidFill>
                  <a:srgbClr val="FF0000"/>
                </a:solidFill>
              </a:rPr>
              <a:t>70ms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89894" y="4312193"/>
            <a:ext cx="69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/>
              <a:t>PIT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8</a:t>
            </a:r>
            <a:r>
              <a:rPr lang="en-US" altLang="zh-CN" smtClean="0">
                <a:solidFill>
                  <a:srgbClr val="FF0000"/>
                </a:solidFill>
              </a:rPr>
              <a:t>0ms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81401" y="4958524"/>
            <a:ext cx="69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/>
              <a:t>A</a:t>
            </a:r>
            <a:r>
              <a:rPr lang="en-US" altLang="zh-CN" smtClean="0"/>
              <a:t>IT</a:t>
            </a:r>
          </a:p>
          <a:p>
            <a:pPr algn="ctr"/>
            <a:r>
              <a:rPr lang="en-US" altLang="zh-CN" smtClean="0">
                <a:solidFill>
                  <a:srgbClr val="FF0000"/>
                </a:solidFill>
              </a:rPr>
              <a:t>90ms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52352" y="2264402"/>
            <a:ext cx="809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/>
              <a:t>PFC</a:t>
            </a:r>
          </a:p>
          <a:p>
            <a:pPr algn="ctr"/>
            <a:r>
              <a:rPr lang="en-US" altLang="zh-CN" smtClean="0">
                <a:solidFill>
                  <a:srgbClr val="FF0000"/>
                </a:solidFill>
              </a:rPr>
              <a:t>115ms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71602" y="1278405"/>
            <a:ext cx="809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/>
              <a:t>PMC</a:t>
            </a:r>
          </a:p>
          <a:p>
            <a:pPr algn="ctr"/>
            <a:r>
              <a:rPr lang="en-US" altLang="zh-CN" smtClean="0">
                <a:solidFill>
                  <a:srgbClr val="FF0000"/>
                </a:solidFill>
              </a:rPr>
              <a:t>140ms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65874" y="849780"/>
            <a:ext cx="809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/>
              <a:t>MC</a:t>
            </a:r>
          </a:p>
          <a:p>
            <a:pPr algn="ctr"/>
            <a:r>
              <a:rPr lang="en-US" altLang="zh-CN" smtClean="0">
                <a:solidFill>
                  <a:srgbClr val="FF0000"/>
                </a:solidFill>
              </a:rPr>
              <a:t>165ms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766642" y="542641"/>
            <a:ext cx="156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mtClean="0"/>
              <a:t>运动神经指令</a:t>
            </a:r>
            <a:endParaRPr lang="en-US" altLang="zh-CN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2412898" y="237253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mtClean="0"/>
              <a:t>类别判断</a:t>
            </a:r>
            <a:endParaRPr lang="en-US" altLang="zh-CN" smtClean="0"/>
          </a:p>
          <a:p>
            <a:pPr algn="ctr"/>
            <a:r>
              <a:rPr lang="zh-CN" altLang="en-US" smtClean="0"/>
              <a:t>与决策区</a:t>
            </a:r>
            <a:endParaRPr lang="en-US" altLang="zh-CN" smtClean="0"/>
          </a:p>
        </p:txBody>
      </p:sp>
      <p:sp>
        <p:nvSpPr>
          <p:cNvPr id="18" name="文本框 17"/>
          <p:cNvSpPr txBox="1"/>
          <p:nvPr/>
        </p:nvSpPr>
        <p:spPr>
          <a:xfrm>
            <a:off x="4670668" y="5500881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mtClean="0"/>
              <a:t>高层次对象</a:t>
            </a:r>
            <a:endParaRPr lang="en-US" altLang="zh-CN" smtClean="0"/>
          </a:p>
          <a:p>
            <a:pPr algn="ctr"/>
            <a:r>
              <a:rPr lang="zh-CN" altLang="en-US" smtClean="0"/>
              <a:t>描述，脸部、</a:t>
            </a:r>
            <a:endParaRPr lang="en-US" altLang="zh-CN" smtClean="0"/>
          </a:p>
          <a:p>
            <a:pPr algn="ctr"/>
            <a:r>
              <a:rPr lang="zh-CN" altLang="en-US" smtClean="0"/>
              <a:t>对象整体</a:t>
            </a:r>
            <a:endParaRPr lang="en-US" altLang="zh-CN" smtClean="0"/>
          </a:p>
        </p:txBody>
      </p:sp>
      <p:sp>
        <p:nvSpPr>
          <p:cNvPr id="19" name="文本框 18"/>
          <p:cNvSpPr txBox="1"/>
          <p:nvPr/>
        </p:nvSpPr>
        <p:spPr>
          <a:xfrm>
            <a:off x="8879265" y="2479027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mtClean="0"/>
              <a:t>简单层次视觉</a:t>
            </a:r>
            <a:endParaRPr lang="en-US" altLang="zh-CN" smtClean="0"/>
          </a:p>
          <a:p>
            <a:pPr algn="ctr"/>
            <a:r>
              <a:rPr lang="zh-CN" altLang="en-US" smtClean="0"/>
              <a:t>模式，边缘、</a:t>
            </a:r>
            <a:endParaRPr lang="en-US" altLang="zh-CN" smtClean="0"/>
          </a:p>
          <a:p>
            <a:pPr algn="ctr"/>
            <a:r>
              <a:rPr lang="zh-CN" altLang="en-US" smtClean="0"/>
              <a:t>拐点等</a:t>
            </a:r>
            <a:endParaRPr lang="en-US" altLang="zh-CN" smtClean="0"/>
          </a:p>
        </p:txBody>
      </p:sp>
      <p:sp>
        <p:nvSpPr>
          <p:cNvPr id="20" name="文本框 19"/>
          <p:cNvSpPr txBox="1"/>
          <p:nvPr/>
        </p:nvSpPr>
        <p:spPr>
          <a:xfrm>
            <a:off x="6784690" y="4625494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mtClean="0"/>
              <a:t>中间层次视觉</a:t>
            </a:r>
            <a:endParaRPr lang="en-US" altLang="zh-CN" smtClean="0"/>
          </a:p>
          <a:p>
            <a:pPr algn="ctr"/>
            <a:r>
              <a:rPr lang="zh-CN" altLang="en-US" smtClean="0"/>
              <a:t>模式，特征、</a:t>
            </a:r>
            <a:endParaRPr lang="en-US" altLang="zh-CN" smtClean="0"/>
          </a:p>
          <a:p>
            <a:pPr algn="ctr"/>
            <a:r>
              <a:rPr lang="zh-CN" altLang="en-US" smtClean="0"/>
              <a:t>群组等</a:t>
            </a:r>
            <a:endParaRPr lang="en-US" altLang="zh-CN" smtClean="0"/>
          </a:p>
        </p:txBody>
      </p:sp>
      <p:sp>
        <p:nvSpPr>
          <p:cNvPr id="21" name="文本框 20"/>
          <p:cNvSpPr txBox="1"/>
          <p:nvPr/>
        </p:nvSpPr>
        <p:spPr>
          <a:xfrm>
            <a:off x="7565161" y="5987368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mtClean="0"/>
              <a:t>传输到脊髓</a:t>
            </a:r>
            <a:endParaRPr lang="en-US" altLang="zh-CN" smtClean="0"/>
          </a:p>
        </p:txBody>
      </p:sp>
      <p:sp>
        <p:nvSpPr>
          <p:cNvPr id="22" name="文本框 21"/>
          <p:cNvSpPr txBox="1"/>
          <p:nvPr/>
        </p:nvSpPr>
        <p:spPr>
          <a:xfrm>
            <a:off x="9531860" y="6172034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mtClean="0"/>
              <a:t>传输到肌肉</a:t>
            </a:r>
            <a:endParaRPr lang="en-US" altLang="zh-CN" smtClean="0"/>
          </a:p>
        </p:txBody>
      </p:sp>
      <p:cxnSp>
        <p:nvCxnSpPr>
          <p:cNvPr id="8" name="曲线连接符 7"/>
          <p:cNvCxnSpPr/>
          <p:nvPr/>
        </p:nvCxnSpPr>
        <p:spPr>
          <a:xfrm flipV="1">
            <a:off x="1725640" y="3790950"/>
            <a:ext cx="1847346" cy="238599"/>
          </a:xfrm>
          <a:prstGeom prst="curvedConnector3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/>
          <p:nvPr/>
        </p:nvCxnSpPr>
        <p:spPr>
          <a:xfrm rot="10800000" flipV="1">
            <a:off x="8903992" y="3524250"/>
            <a:ext cx="754358" cy="632400"/>
          </a:xfrm>
          <a:prstGeom prst="curvedConnector3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/>
          <p:nvPr/>
        </p:nvCxnSpPr>
        <p:spPr>
          <a:xfrm rot="10800000" flipV="1">
            <a:off x="7709377" y="4157165"/>
            <a:ext cx="758348" cy="59951"/>
          </a:xfrm>
          <a:prstGeom prst="curvedConnector3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stCxn id="10" idx="1"/>
          </p:cNvCxnSpPr>
          <p:nvPr/>
        </p:nvCxnSpPr>
        <p:spPr>
          <a:xfrm rot="10800000" flipV="1">
            <a:off x="6541403" y="4352715"/>
            <a:ext cx="565035" cy="102136"/>
          </a:xfrm>
          <a:prstGeom prst="curvedConnector3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11" idx="1"/>
          </p:cNvCxnSpPr>
          <p:nvPr/>
        </p:nvCxnSpPr>
        <p:spPr>
          <a:xfrm rot="10800000" flipV="1">
            <a:off x="5242570" y="4635358"/>
            <a:ext cx="747324" cy="507831"/>
          </a:xfrm>
          <a:prstGeom prst="curvedConnector3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endCxn id="13" idx="2"/>
          </p:cNvCxnSpPr>
          <p:nvPr/>
        </p:nvCxnSpPr>
        <p:spPr>
          <a:xfrm rot="10800000">
            <a:off x="2157271" y="2910734"/>
            <a:ext cx="2643000" cy="2232457"/>
          </a:xfrm>
          <a:prstGeom prst="curvedConnector2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endCxn id="14" idx="1"/>
          </p:cNvCxnSpPr>
          <p:nvPr/>
        </p:nvCxnSpPr>
        <p:spPr>
          <a:xfrm flipV="1">
            <a:off x="2341315" y="1601571"/>
            <a:ext cx="1030287" cy="662831"/>
          </a:xfrm>
          <a:prstGeom prst="curvedConnector3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/>
          <p:nvPr/>
        </p:nvCxnSpPr>
        <p:spPr>
          <a:xfrm flipV="1">
            <a:off x="4095750" y="1044671"/>
            <a:ext cx="1074081" cy="317404"/>
          </a:xfrm>
          <a:prstGeom prst="curvedConnector3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任意多边形 44"/>
          <p:cNvSpPr/>
          <p:nvPr/>
        </p:nvSpPr>
        <p:spPr>
          <a:xfrm>
            <a:off x="3795782" y="1514475"/>
            <a:ext cx="3805168" cy="5192570"/>
          </a:xfrm>
          <a:custGeom>
            <a:avLst/>
            <a:gdLst>
              <a:gd name="connsiteX0" fmla="*/ 1642993 w 3805168"/>
              <a:gd name="connsiteY0" fmla="*/ 0 h 5192570"/>
              <a:gd name="connsiteX1" fmla="*/ 909568 w 3805168"/>
              <a:gd name="connsiteY1" fmla="*/ 2714625 h 5192570"/>
              <a:gd name="connsiteX2" fmla="*/ 61843 w 3805168"/>
              <a:gd name="connsiteY2" fmla="*/ 5019675 h 5192570"/>
              <a:gd name="connsiteX3" fmla="*/ 2719318 w 3805168"/>
              <a:gd name="connsiteY3" fmla="*/ 5000625 h 5192570"/>
              <a:gd name="connsiteX4" fmla="*/ 3805168 w 3805168"/>
              <a:gd name="connsiteY4" fmla="*/ 4791075 h 519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5168" h="5192570">
                <a:moveTo>
                  <a:pt x="1642993" y="0"/>
                </a:moveTo>
                <a:cubicBezTo>
                  <a:pt x="1408043" y="939006"/>
                  <a:pt x="1173093" y="1878013"/>
                  <a:pt x="909568" y="2714625"/>
                </a:cubicBezTo>
                <a:cubicBezTo>
                  <a:pt x="646043" y="3551237"/>
                  <a:pt x="-239782" y="4638675"/>
                  <a:pt x="61843" y="5019675"/>
                </a:cubicBezTo>
                <a:cubicBezTo>
                  <a:pt x="363468" y="5400675"/>
                  <a:pt x="2095431" y="5038725"/>
                  <a:pt x="2719318" y="5000625"/>
                </a:cubicBezTo>
                <a:cubicBezTo>
                  <a:pt x="3343205" y="4962525"/>
                  <a:pt x="3574186" y="4876800"/>
                  <a:pt x="3805168" y="4791075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4152900" y="3212017"/>
            <a:ext cx="5381625" cy="521783"/>
          </a:xfrm>
          <a:custGeom>
            <a:avLst/>
            <a:gdLst>
              <a:gd name="connsiteX0" fmla="*/ 0 w 5381625"/>
              <a:gd name="connsiteY0" fmla="*/ 521783 h 521783"/>
              <a:gd name="connsiteX1" fmla="*/ 2495550 w 5381625"/>
              <a:gd name="connsiteY1" fmla="*/ 7433 h 521783"/>
              <a:gd name="connsiteX2" fmla="*/ 5381625 w 5381625"/>
              <a:gd name="connsiteY2" fmla="*/ 264608 h 52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81625" h="521783">
                <a:moveTo>
                  <a:pt x="0" y="521783"/>
                </a:moveTo>
                <a:cubicBezTo>
                  <a:pt x="799306" y="286039"/>
                  <a:pt x="1598613" y="50295"/>
                  <a:pt x="2495550" y="7433"/>
                </a:cubicBezTo>
                <a:cubicBezTo>
                  <a:pt x="3392487" y="-35429"/>
                  <a:pt x="4387056" y="114589"/>
                  <a:pt x="5381625" y="264608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>
            <a:stCxn id="21" idx="3"/>
            <a:endCxn id="22" idx="1"/>
          </p:cNvCxnSpPr>
          <p:nvPr/>
        </p:nvCxnSpPr>
        <p:spPr>
          <a:xfrm>
            <a:off x="8903990" y="6172034"/>
            <a:ext cx="627870" cy="18466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2" idx="3"/>
          </p:cNvCxnSpPr>
          <p:nvPr/>
        </p:nvCxnSpPr>
        <p:spPr>
          <a:xfrm>
            <a:off x="10870689" y="6356700"/>
            <a:ext cx="55583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6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文本框 108"/>
          <p:cNvSpPr txBox="1"/>
          <p:nvPr/>
        </p:nvSpPr>
        <p:spPr>
          <a:xfrm>
            <a:off x="424815" y="834390"/>
            <a:ext cx="3188335" cy="581469"/>
          </a:xfrm>
          <a:prstGeom prst="round2Same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fontAlgn="auto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技术挑战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fontAlgn="auto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45135" y="1387475"/>
            <a:ext cx="3145790" cy="437007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37965" y="834390"/>
            <a:ext cx="4065270" cy="581469"/>
          </a:xfrm>
          <a:prstGeom prst="round2Same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fontAlgn="auto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研究内容</a:t>
            </a:r>
          </a:p>
          <a:p>
            <a:pPr marL="0" marR="0" lvl="0" indent="0" algn="ctr" defTabSz="914400" rtl="0" fontAlgn="auto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037965" y="1387475"/>
            <a:ext cx="4039870" cy="437007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2762" y="1726490"/>
            <a:ext cx="1195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外观特征可</a:t>
            </a: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解释性问题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14985" y="3150235"/>
            <a:ext cx="1195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运动特征可解释性问题</a:t>
            </a:r>
            <a:endParaRPr lang="zh-CN" altLang="en-US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1635" y="4527123"/>
            <a:ext cx="1118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视听融合特征可解释性问题</a:t>
            </a:r>
            <a:endParaRPr lang="zh-CN" altLang="en-US" sz="1600" b="1" kern="1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568055" y="834390"/>
            <a:ext cx="3159125" cy="581469"/>
          </a:xfrm>
          <a:prstGeom prst="round2Same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fontAlgn="auto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关键科学问题</a:t>
            </a:r>
          </a:p>
          <a:p>
            <a:pPr marL="0" marR="0" lvl="0" indent="0" algn="ctr" defTabSz="914400" rtl="0" fontAlgn="auto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589010" y="1379855"/>
            <a:ext cx="3117215" cy="437007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76394" y="1612265"/>
            <a:ext cx="1919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基于腹</a:t>
            </a: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侧视觉通路</a:t>
            </a:r>
            <a:endParaRPr lang="en-US" altLang="zh-CN" sz="1600" b="1" kern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解剖对齐的类脑</a:t>
            </a:r>
            <a:endParaRPr lang="en-US" altLang="zh-CN" sz="1600" b="1" kern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外观特征提取模型</a:t>
            </a:r>
            <a:endParaRPr lang="zh-CN" altLang="en-US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83062" y="3093810"/>
            <a:ext cx="1811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基于背</a:t>
            </a:r>
            <a:r>
              <a:rPr lang="zh-CN" altLang="en-US" sz="1600" b="1" kern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侧和腹</a:t>
            </a: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侧视觉通路融合</a:t>
            </a: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的类脑视觉</a:t>
            </a: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跟踪方法</a:t>
            </a:r>
            <a:endParaRPr lang="zh-CN" altLang="en-US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75579" y="4509297"/>
            <a:ext cx="1991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基于视觉和听觉通路融合的类脑目标</a:t>
            </a:r>
            <a:endParaRPr lang="en-US" altLang="zh-CN" sz="1600" b="1" kern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跟踪框架</a:t>
            </a:r>
            <a:endParaRPr lang="zh-CN" altLang="en-US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710624" y="1530794"/>
            <a:ext cx="16411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图像刺激下皮层激活信息的</a:t>
            </a:r>
            <a:endParaRPr lang="en-US" altLang="zh-CN" sz="1600" b="1" kern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局部循环精细化编码模型</a:t>
            </a:r>
            <a:endParaRPr lang="zh-CN" altLang="en-US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762537" y="3033901"/>
            <a:ext cx="1455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运动皮层动态传输和神经激活的视觉编码跟踪方法</a:t>
            </a:r>
            <a:endParaRPr lang="zh-CN" altLang="en-US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745853" y="4562726"/>
            <a:ext cx="15521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基于全局工作空间理论的类脑多模态融合跟踪策略</a:t>
            </a:r>
            <a:endParaRPr lang="zh-CN" altLang="en-US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矩形: 圆角 5"/>
          <p:cNvSpPr/>
          <p:nvPr/>
        </p:nvSpPr>
        <p:spPr>
          <a:xfrm>
            <a:off x="445135" y="5864860"/>
            <a:ext cx="11255375" cy="769683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920750" marR="0" lvl="0" indent="-920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zh-CN" altLang="en-US" sz="20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目标：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创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新</a:t>
            </a:r>
            <a:r>
              <a:rPr lang="zh-CN" altLang="en-US" sz="2000" b="1" kern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基于神经通路解剖</a:t>
            </a:r>
            <a:r>
              <a:rPr lang="zh-CN" altLang="en-US" sz="2000" b="1" ker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对齐</a:t>
            </a:r>
            <a:r>
              <a:rPr lang="zh-CN" altLang="en-US" sz="2000" b="1" kern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的特征提取、</a:t>
            </a:r>
            <a:r>
              <a:rPr lang="zh-CN" altLang="en-US" sz="2000" b="1" ker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跟踪和</a:t>
            </a:r>
            <a:r>
              <a:rPr lang="zh-CN" altLang="en-US" sz="2000" b="1" kern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融合等类</a:t>
            </a:r>
            <a:r>
              <a:rPr lang="zh-CN" altLang="en-US" sz="2000" b="1" ker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脑模型</a:t>
            </a:r>
            <a:r>
              <a:rPr lang="zh-CN" altLang="en-US" sz="2000" b="1" kern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设计方面</a:t>
            </a:r>
            <a:r>
              <a:rPr lang="zh-CN" altLang="en-US" sz="2000" b="1" ker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的理论和方法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突破</a:t>
            </a:r>
            <a:r>
              <a:rPr lang="zh-CN" altLang="en-US" sz="2000" b="1" kern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真实场景</a:t>
            </a:r>
            <a:r>
              <a:rPr lang="zh-CN" altLang="en-US" sz="2000" b="1" ker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下类</a:t>
            </a:r>
            <a:r>
              <a:rPr lang="zh-CN" altLang="en-US" sz="2000" b="1" kern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脑视觉跟踪的</a:t>
            </a:r>
            <a:r>
              <a:rPr lang="zh-CN" altLang="en-US" sz="2000" b="1" ker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关键科学技术</a:t>
            </a:r>
            <a:r>
              <a:rPr lang="zh-CN" altLang="en-US" sz="2000" b="1" ker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推动</a:t>
            </a:r>
            <a:r>
              <a:rPr lang="zh-CN" altLang="en-US" sz="2000" b="1" ker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类</a:t>
            </a:r>
            <a:r>
              <a:rPr lang="zh-CN" altLang="en-US" sz="2000" b="1" kern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脑跟踪方法</a:t>
            </a:r>
            <a:r>
              <a:rPr lang="zh-CN" altLang="en-US" sz="2000" b="1" ker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在实际问题中的应用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3" name="箭头: 右 9"/>
          <p:cNvSpPr/>
          <p:nvPr/>
        </p:nvSpPr>
        <p:spPr bwMode="auto">
          <a:xfrm>
            <a:off x="8134985" y="3209925"/>
            <a:ext cx="433705" cy="450215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739900" y="1669133"/>
            <a:ext cx="18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200" b="1" ker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凭借经验设计</a:t>
            </a:r>
            <a:r>
              <a:rPr lang="zh-CN" altLang="en-US" sz="1200" b="1" kern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深度模型</a:t>
            </a:r>
            <a:r>
              <a:rPr lang="zh-CN" altLang="en-US" sz="1200" b="1" ker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导致模型的可解释性能力差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750555" y="3110845"/>
            <a:ext cx="18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1200" b="1" ker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所关注的目标经历复杂的运动</a:t>
            </a:r>
            <a:r>
              <a:rPr lang="zh-CN" altLang="en-US" sz="1200" b="1" kern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变化</a:t>
            </a:r>
            <a:endParaRPr lang="zh-CN" altLang="en-US" sz="1200" b="1" kern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750368" y="4463131"/>
            <a:ext cx="18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b="1" kern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实际应用中纯视觉信息不足以应对复杂的环境变化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757005" y="5016216"/>
            <a:ext cx="18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b="1" kern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多种模态信息不能有效的综合利用</a:t>
            </a:r>
          </a:p>
        </p:txBody>
      </p:sp>
      <p:sp>
        <p:nvSpPr>
          <p:cNvPr id="35" name="左大括号 34"/>
          <p:cNvSpPr/>
          <p:nvPr/>
        </p:nvSpPr>
        <p:spPr>
          <a:xfrm>
            <a:off x="1635125" y="1903095"/>
            <a:ext cx="146685" cy="4400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左大括号 36"/>
          <p:cNvSpPr/>
          <p:nvPr/>
        </p:nvSpPr>
        <p:spPr>
          <a:xfrm>
            <a:off x="1635125" y="4625340"/>
            <a:ext cx="146685" cy="5994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右 104"/>
          <p:cNvSpPr/>
          <p:nvPr/>
        </p:nvSpPr>
        <p:spPr>
          <a:xfrm rot="5400000">
            <a:off x="4899659" y="2513862"/>
            <a:ext cx="202565" cy="576580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箭头: 右 104"/>
          <p:cNvSpPr/>
          <p:nvPr/>
        </p:nvSpPr>
        <p:spPr>
          <a:xfrm rot="5400000">
            <a:off x="4892992" y="3861371"/>
            <a:ext cx="202565" cy="576580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箭头: 右 104"/>
          <p:cNvSpPr/>
          <p:nvPr/>
        </p:nvSpPr>
        <p:spPr>
          <a:xfrm rot="5400000">
            <a:off x="10085703" y="2423631"/>
            <a:ext cx="202565" cy="576580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箭头: 右 104"/>
          <p:cNvSpPr/>
          <p:nvPr/>
        </p:nvSpPr>
        <p:spPr>
          <a:xfrm rot="5400000">
            <a:off x="10073639" y="3945280"/>
            <a:ext cx="202565" cy="576580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箭头: 右 9"/>
          <p:cNvSpPr/>
          <p:nvPr/>
        </p:nvSpPr>
        <p:spPr bwMode="auto">
          <a:xfrm>
            <a:off x="3629025" y="3223895"/>
            <a:ext cx="396000" cy="450215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1609090" y="3304540"/>
            <a:ext cx="146685" cy="5994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/>
          <p:cNvSpPr txBox="1"/>
          <p:nvPr/>
        </p:nvSpPr>
        <p:spPr bwMode="auto">
          <a:xfrm>
            <a:off x="424815" y="132080"/>
            <a:ext cx="11275695" cy="566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843915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3200" b="1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基于神经通路的视觉目标跟踪类脑可</a:t>
            </a:r>
            <a:r>
              <a:rPr lang="zh-CN" altLang="en-US" sz="3200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解释性方法</a:t>
            </a:r>
            <a:r>
              <a:rPr lang="zh-CN" altLang="en-US" sz="3200" b="1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研究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0D2CDAC-8573-EC22-6BE7-CF03958576AA}"/>
              </a:ext>
            </a:extLst>
          </p:cNvPr>
          <p:cNvSpPr txBox="1"/>
          <p:nvPr/>
        </p:nvSpPr>
        <p:spPr>
          <a:xfrm>
            <a:off x="1757025" y="3630384"/>
            <a:ext cx="18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1200" b="1" ker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开放场景下环境的动态改变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9178EA9C-24B8-FAC6-5AE1-91B701E8E27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847" y="1460477"/>
            <a:ext cx="1287900" cy="148648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F11674C9-553C-C0DC-2FD2-5566CF0AF27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5062" y="3118673"/>
            <a:ext cx="1104930" cy="1043373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7AE43287-EF11-BA71-C8AD-15415FE0EBA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847" y="4435475"/>
            <a:ext cx="1372583" cy="945516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1718945" y="2172879"/>
            <a:ext cx="18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1200" b="1" ker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日益复杂的深度</a:t>
            </a:r>
            <a:r>
              <a:rPr lang="zh-CN" altLang="en-US" sz="1200" b="1" kern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模型无法</a:t>
            </a:r>
            <a:r>
              <a:rPr lang="zh-CN" altLang="en-US" sz="1200" b="1" ker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用于实际场景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0438960" y="1574075"/>
            <a:ext cx="126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200" b="1" kern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类脑精细化外观特征提取方法</a:t>
            </a:r>
            <a:endParaRPr lang="zh-CN" altLang="en-US" sz="1200" b="1" ker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4" name="左大括号 43"/>
          <p:cNvSpPr/>
          <p:nvPr/>
        </p:nvSpPr>
        <p:spPr>
          <a:xfrm>
            <a:off x="10334185" y="1798706"/>
            <a:ext cx="146685" cy="4400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10418005" y="2049828"/>
            <a:ext cx="1282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1200" b="1" kern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基于激活和行为的相似性度量</a:t>
            </a:r>
            <a:endParaRPr lang="zh-CN" altLang="en-US" sz="1200" b="1" ker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0402765" y="3052491"/>
            <a:ext cx="126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200" b="1" kern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背侧和腹侧通路融合方法</a:t>
            </a:r>
            <a:endParaRPr lang="zh-CN" altLang="en-US" sz="1200" b="1" ker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0" name="左大括号 49"/>
          <p:cNvSpPr/>
          <p:nvPr/>
        </p:nvSpPr>
        <p:spPr>
          <a:xfrm>
            <a:off x="10297990" y="3295784"/>
            <a:ext cx="146685" cy="4400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0381810" y="3556237"/>
            <a:ext cx="1282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1200" b="1" kern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背侧和腹侧通路相互作用的理解</a:t>
            </a:r>
            <a:endParaRPr lang="zh-CN" altLang="en-US" sz="1200" b="1" ker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0379585" y="4556454"/>
            <a:ext cx="126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200" b="1" kern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多模态融合类脑融合方法</a:t>
            </a:r>
            <a:endParaRPr lang="zh-CN" altLang="en-US" sz="1200" b="1" ker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3" name="左大括号 52"/>
          <p:cNvSpPr/>
          <p:nvPr/>
        </p:nvSpPr>
        <p:spPr>
          <a:xfrm>
            <a:off x="10274810" y="4809078"/>
            <a:ext cx="146685" cy="4400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10358630" y="5078862"/>
            <a:ext cx="1282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1200" b="1" kern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听觉感知通路的感知机理建模</a:t>
            </a:r>
            <a:endParaRPr lang="zh-CN" altLang="en-US" sz="1200" b="1" ker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5" name="箭头: 右 104"/>
          <p:cNvSpPr/>
          <p:nvPr/>
        </p:nvSpPr>
        <p:spPr>
          <a:xfrm rot="5400000">
            <a:off x="1559222" y="2548407"/>
            <a:ext cx="202565" cy="576580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箭头: 右 104"/>
          <p:cNvSpPr/>
          <p:nvPr/>
        </p:nvSpPr>
        <p:spPr>
          <a:xfrm rot="5400000">
            <a:off x="1507807" y="3959169"/>
            <a:ext cx="202565" cy="576580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960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>
            <a:extLst>
              <a:ext uri="{FF2B5EF4-FFF2-40B4-BE49-F238E27FC236}">
                <a16:creationId xmlns:a16="http://schemas.microsoft.com/office/drawing/2014/main" id="{F4321E76-C036-9A44-286E-DE0261DD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624" y="1356024"/>
            <a:ext cx="3832714" cy="1557072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434601" y="1852641"/>
            <a:ext cx="243378" cy="787890"/>
          </a:xfrm>
          <a:prstGeom prst="rect">
            <a:avLst/>
          </a:prstGeom>
          <a:solidFill>
            <a:srgbClr val="F4B183"/>
          </a:solidFill>
        </p:spPr>
        <p:txBody>
          <a:bodyPr vert="horz" wrap="square" lIns="0" tIns="4236" rIns="0" bIns="0" rtlCol="0">
            <a:spAutoFit/>
          </a:bodyPr>
          <a:lstStyle/>
          <a:p>
            <a:pPr>
              <a:spcBef>
                <a:spcPts val="33"/>
              </a:spcBef>
            </a:pPr>
            <a:endParaRPr sz="1092">
              <a:latin typeface="Times New Roman"/>
              <a:cs typeface="Times New Roman"/>
            </a:endParaRPr>
          </a:p>
          <a:p>
            <a:pPr marL="1155" marR="86639" algn="just">
              <a:lnSpc>
                <a:spcPts val="1182"/>
              </a:lnSpc>
            </a:pPr>
            <a:r>
              <a:rPr sz="1182">
                <a:latin typeface="宋体"/>
                <a:cs typeface="宋体"/>
              </a:rPr>
              <a:t>循 环 网 络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202610" y="1685812"/>
            <a:ext cx="367377" cy="865301"/>
            <a:chOff x="6929928" y="1869005"/>
            <a:chExt cx="605790" cy="1426845"/>
          </a:xfrm>
        </p:grpSpPr>
        <p:sp>
          <p:nvSpPr>
            <p:cNvPr id="4" name="object 4"/>
            <p:cNvSpPr/>
            <p:nvPr/>
          </p:nvSpPr>
          <p:spPr>
            <a:xfrm>
              <a:off x="6929928" y="1869005"/>
              <a:ext cx="605790" cy="285750"/>
            </a:xfrm>
            <a:custGeom>
              <a:avLst/>
              <a:gdLst/>
              <a:ahLst/>
              <a:cxnLst/>
              <a:rect l="l" t="t" r="r" b="b"/>
              <a:pathLst>
                <a:path w="605790" h="285750">
                  <a:moveTo>
                    <a:pt x="605186" y="0"/>
                  </a:moveTo>
                  <a:lnTo>
                    <a:pt x="285258" y="0"/>
                  </a:lnTo>
                  <a:lnTo>
                    <a:pt x="0" y="285259"/>
                  </a:lnTo>
                  <a:lnTo>
                    <a:pt x="319927" y="285259"/>
                  </a:lnTo>
                  <a:lnTo>
                    <a:pt x="605186" y="0"/>
                  </a:lnTo>
                  <a:close/>
                </a:path>
              </a:pathLst>
            </a:custGeom>
            <a:solidFill>
              <a:srgbClr val="F9D2B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" name="object 5"/>
            <p:cNvSpPr/>
            <p:nvPr/>
          </p:nvSpPr>
          <p:spPr>
            <a:xfrm>
              <a:off x="7249856" y="1869005"/>
              <a:ext cx="285750" cy="1426845"/>
            </a:xfrm>
            <a:custGeom>
              <a:avLst/>
              <a:gdLst/>
              <a:ahLst/>
              <a:cxnLst/>
              <a:rect l="l" t="t" r="r" b="b"/>
              <a:pathLst>
                <a:path w="285750" h="1426845">
                  <a:moveTo>
                    <a:pt x="285258" y="0"/>
                  </a:moveTo>
                  <a:lnTo>
                    <a:pt x="0" y="285259"/>
                  </a:lnTo>
                  <a:lnTo>
                    <a:pt x="0" y="1426294"/>
                  </a:lnTo>
                  <a:lnTo>
                    <a:pt x="285258" y="1141035"/>
                  </a:lnTo>
                  <a:lnTo>
                    <a:pt x="285258" y="0"/>
                  </a:lnTo>
                  <a:close/>
                </a:path>
              </a:pathLst>
            </a:custGeom>
            <a:solidFill>
              <a:srgbClr val="EF915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202610" y="1858805"/>
            <a:ext cx="194086" cy="654166"/>
          </a:xfrm>
          <a:prstGeom prst="rect">
            <a:avLst/>
          </a:prstGeom>
          <a:solidFill>
            <a:srgbClr val="F4B183"/>
          </a:solidFill>
        </p:spPr>
        <p:txBody>
          <a:bodyPr vert="horz" wrap="square" lIns="0" tIns="1155" rIns="0" bIns="0" rtlCol="0">
            <a:spAutoFit/>
          </a:bodyPr>
          <a:lstStyle/>
          <a:p>
            <a:pPr>
              <a:spcBef>
                <a:spcPts val="9"/>
              </a:spcBef>
            </a:pPr>
            <a:endParaRPr sz="910">
              <a:latin typeface="Times New Roman"/>
              <a:cs typeface="Times New Roman"/>
            </a:endParaRPr>
          </a:p>
          <a:p>
            <a:pPr marR="67386" algn="just">
              <a:lnSpc>
                <a:spcPts val="970"/>
              </a:lnSpc>
              <a:spcBef>
                <a:spcPts val="3"/>
              </a:spcBef>
            </a:pPr>
            <a:r>
              <a:rPr sz="970" spc="-3">
                <a:latin typeface="宋体"/>
                <a:cs typeface="宋体"/>
              </a:rPr>
              <a:t>循 环 网 络</a:t>
            </a:r>
            <a:endParaRPr sz="970">
              <a:latin typeface="宋体"/>
              <a:cs typeface="宋体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693162" y="1466381"/>
            <a:ext cx="509090" cy="1357448"/>
            <a:chOff x="4440911" y="1507172"/>
            <a:chExt cx="839469" cy="2238375"/>
          </a:xfrm>
        </p:grpSpPr>
        <p:sp>
          <p:nvSpPr>
            <p:cNvPr id="8" name="object 8"/>
            <p:cNvSpPr/>
            <p:nvPr/>
          </p:nvSpPr>
          <p:spPr>
            <a:xfrm>
              <a:off x="4440911" y="1507172"/>
              <a:ext cx="839469" cy="447675"/>
            </a:xfrm>
            <a:custGeom>
              <a:avLst/>
              <a:gdLst/>
              <a:ahLst/>
              <a:cxnLst/>
              <a:rect l="l" t="t" r="r" b="b"/>
              <a:pathLst>
                <a:path w="839470" h="447675">
                  <a:moveTo>
                    <a:pt x="839121" y="0"/>
                  </a:moveTo>
                  <a:lnTo>
                    <a:pt x="447663" y="0"/>
                  </a:lnTo>
                  <a:lnTo>
                    <a:pt x="0" y="447663"/>
                  </a:lnTo>
                  <a:lnTo>
                    <a:pt x="391458" y="447663"/>
                  </a:lnTo>
                  <a:lnTo>
                    <a:pt x="839121" y="0"/>
                  </a:lnTo>
                  <a:close/>
                </a:path>
              </a:pathLst>
            </a:custGeom>
            <a:solidFill>
              <a:srgbClr val="F4B58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9"/>
            <p:cNvSpPr/>
            <p:nvPr/>
          </p:nvSpPr>
          <p:spPr>
            <a:xfrm>
              <a:off x="4832370" y="1507172"/>
              <a:ext cx="447675" cy="2238375"/>
            </a:xfrm>
            <a:custGeom>
              <a:avLst/>
              <a:gdLst/>
              <a:ahLst/>
              <a:cxnLst/>
              <a:rect l="l" t="t" r="r" b="b"/>
              <a:pathLst>
                <a:path w="447675" h="2238375">
                  <a:moveTo>
                    <a:pt x="447663" y="0"/>
                  </a:moveTo>
                  <a:lnTo>
                    <a:pt x="0" y="447663"/>
                  </a:lnTo>
                  <a:lnTo>
                    <a:pt x="0" y="2238315"/>
                  </a:lnTo>
                  <a:lnTo>
                    <a:pt x="447663" y="1790652"/>
                  </a:lnTo>
                  <a:lnTo>
                    <a:pt x="447663" y="0"/>
                  </a:lnTo>
                  <a:close/>
                </a:path>
              </a:pathLst>
            </a:custGeom>
            <a:solidFill>
              <a:srgbClr val="D76213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93162" y="1737863"/>
            <a:ext cx="237602" cy="1052428"/>
          </a:xfrm>
          <a:prstGeom prst="rect">
            <a:avLst/>
          </a:prstGeom>
          <a:solidFill>
            <a:srgbClr val="ED7D31"/>
          </a:solidFill>
        </p:spPr>
        <p:txBody>
          <a:bodyPr vert="horz" wrap="square" lIns="0" tIns="127850" rIns="0" bIns="0" rtlCol="0">
            <a:spAutoFit/>
          </a:bodyPr>
          <a:lstStyle/>
          <a:p>
            <a:pPr marR="83944" algn="just">
              <a:lnSpc>
                <a:spcPts val="1182"/>
              </a:lnSpc>
              <a:spcBef>
                <a:spcPts val="1007"/>
              </a:spcBef>
            </a:pPr>
            <a:r>
              <a:rPr sz="1182">
                <a:latin typeface="宋体"/>
                <a:cs typeface="宋体"/>
              </a:rPr>
              <a:t>卷 积 神 经 网 络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256053" y="5732275"/>
            <a:ext cx="1657434" cy="256255"/>
          </a:xfrm>
          <a:prstGeom prst="rect">
            <a:avLst/>
          </a:prstGeom>
        </p:spPr>
        <p:txBody>
          <a:bodyPr vert="horz" wrap="square" lIns="0" tIns="8857" rIns="0" bIns="0" rtlCol="0">
            <a:spAutoFit/>
          </a:bodyPr>
          <a:lstStyle/>
          <a:p>
            <a:pPr marL="7701">
              <a:spcBef>
                <a:spcPts val="70"/>
              </a:spcBef>
            </a:pPr>
            <a:r>
              <a:rPr sz="1607" spc="6">
                <a:latin typeface="宋体"/>
                <a:cs typeface="宋体"/>
              </a:rPr>
              <a:t>人类大脑皮层激活</a:t>
            </a:r>
            <a:endParaRPr sz="1607">
              <a:latin typeface="宋体"/>
              <a:cs typeface="宋体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02471" y="1747430"/>
            <a:ext cx="2004017" cy="691625"/>
            <a:chOff x="5280742" y="1970611"/>
            <a:chExt cx="3304540" cy="1140460"/>
          </a:xfrm>
        </p:grpSpPr>
        <p:sp>
          <p:nvSpPr>
            <p:cNvPr id="13" name="object 13"/>
            <p:cNvSpPr/>
            <p:nvPr/>
          </p:nvSpPr>
          <p:spPr>
            <a:xfrm>
              <a:off x="5280742" y="2568470"/>
              <a:ext cx="320040" cy="179070"/>
            </a:xfrm>
            <a:custGeom>
              <a:avLst/>
              <a:gdLst/>
              <a:ahLst/>
              <a:cxnLst/>
              <a:rect l="l" t="t" r="r" b="b"/>
              <a:pathLst>
                <a:path w="320039" h="179069">
                  <a:moveTo>
                    <a:pt x="192235" y="179065"/>
                  </a:moveTo>
                  <a:lnTo>
                    <a:pt x="319998" y="89330"/>
                  </a:lnTo>
                  <a:lnTo>
                    <a:pt x="191953" y="0"/>
                  </a:lnTo>
                  <a:lnTo>
                    <a:pt x="192024" y="44766"/>
                  </a:lnTo>
                  <a:lnTo>
                    <a:pt x="0" y="45069"/>
                  </a:lnTo>
                  <a:lnTo>
                    <a:pt x="141" y="134601"/>
                  </a:lnTo>
                  <a:lnTo>
                    <a:pt x="192165" y="134298"/>
                  </a:lnTo>
                  <a:lnTo>
                    <a:pt x="192235" y="1790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4" name="object 14"/>
            <p:cNvSpPr/>
            <p:nvPr/>
          </p:nvSpPr>
          <p:spPr>
            <a:xfrm>
              <a:off x="7999074" y="1970611"/>
              <a:ext cx="586105" cy="228600"/>
            </a:xfrm>
            <a:custGeom>
              <a:avLst/>
              <a:gdLst/>
              <a:ahLst/>
              <a:cxnLst/>
              <a:rect l="l" t="t" r="r" b="b"/>
              <a:pathLst>
                <a:path w="586104" h="228600">
                  <a:moveTo>
                    <a:pt x="585832" y="0"/>
                  </a:moveTo>
                  <a:lnTo>
                    <a:pt x="227971" y="0"/>
                  </a:lnTo>
                  <a:lnTo>
                    <a:pt x="0" y="227971"/>
                  </a:lnTo>
                  <a:lnTo>
                    <a:pt x="357861" y="227971"/>
                  </a:lnTo>
                  <a:lnTo>
                    <a:pt x="585832" y="0"/>
                  </a:lnTo>
                  <a:close/>
                </a:path>
              </a:pathLst>
            </a:custGeom>
            <a:solidFill>
              <a:srgbClr val="F9D2B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5" name="object 15"/>
            <p:cNvSpPr/>
            <p:nvPr/>
          </p:nvSpPr>
          <p:spPr>
            <a:xfrm>
              <a:off x="8356935" y="1970611"/>
              <a:ext cx="228600" cy="1140460"/>
            </a:xfrm>
            <a:custGeom>
              <a:avLst/>
              <a:gdLst/>
              <a:ahLst/>
              <a:cxnLst/>
              <a:rect l="l" t="t" r="r" b="b"/>
              <a:pathLst>
                <a:path w="228600" h="1140460">
                  <a:moveTo>
                    <a:pt x="227971" y="0"/>
                  </a:moveTo>
                  <a:lnTo>
                    <a:pt x="0" y="227971"/>
                  </a:lnTo>
                  <a:lnTo>
                    <a:pt x="0" y="1139857"/>
                  </a:lnTo>
                  <a:lnTo>
                    <a:pt x="227971" y="911886"/>
                  </a:lnTo>
                  <a:lnTo>
                    <a:pt x="227971" y="0"/>
                  </a:lnTo>
                  <a:close/>
                </a:path>
              </a:pathLst>
            </a:custGeom>
            <a:solidFill>
              <a:srgbClr val="EF915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072409" y="3058276"/>
            <a:ext cx="1862688" cy="256255"/>
          </a:xfrm>
          <a:prstGeom prst="rect">
            <a:avLst/>
          </a:prstGeom>
        </p:spPr>
        <p:txBody>
          <a:bodyPr vert="horz" wrap="square" lIns="0" tIns="8857" rIns="0" bIns="0" rtlCol="0">
            <a:spAutoFit/>
          </a:bodyPr>
          <a:lstStyle/>
          <a:p>
            <a:pPr marL="7701">
              <a:spcBef>
                <a:spcPts val="70"/>
              </a:spcBef>
            </a:pPr>
            <a:r>
              <a:rPr sz="1607" spc="6">
                <a:latin typeface="宋体"/>
                <a:cs typeface="宋体"/>
              </a:rPr>
              <a:t>构建大脑对齐的模型</a:t>
            </a:r>
            <a:endParaRPr sz="1607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17922" y="2461694"/>
            <a:ext cx="1260789" cy="436737"/>
          </a:xfrm>
          <a:prstGeom prst="rect">
            <a:avLst/>
          </a:prstGeom>
        </p:spPr>
        <p:txBody>
          <a:bodyPr vert="horz" wrap="square" lIns="0" tIns="7317" rIns="0" bIns="0" rtlCol="0">
            <a:spAutoFit/>
          </a:bodyPr>
          <a:lstStyle/>
          <a:p>
            <a:pPr marL="96266" marR="3081" indent="-88950">
              <a:lnSpc>
                <a:spcPct val="100400"/>
              </a:lnSpc>
              <a:spcBef>
                <a:spcPts val="58"/>
              </a:spcBef>
            </a:pPr>
            <a:r>
              <a:rPr sz="1395" spc="3">
                <a:latin typeface="宋体"/>
                <a:cs typeface="宋体"/>
              </a:rPr>
              <a:t>深度神经网络和 大脑进行比较</a:t>
            </a:r>
            <a:endParaRPr sz="1395">
              <a:latin typeface="宋体"/>
              <a:cs typeface="宋体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4124503" y="815665"/>
            <a:ext cx="1829956" cy="256255"/>
          </a:xfrm>
          <a:prstGeom prst="rect">
            <a:avLst/>
          </a:prstGeom>
        </p:spPr>
        <p:txBody>
          <a:bodyPr vert="horz" wrap="square" lIns="0" tIns="8857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0"/>
              </a:spcBef>
            </a:pPr>
            <a:r>
              <a:rPr sz="1607" spc="6">
                <a:latin typeface="宋体"/>
                <a:ea typeface="+mn-ea"/>
              </a:rPr>
              <a:t>深度神经网络激活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478435" y="3245648"/>
            <a:ext cx="836419" cy="256255"/>
          </a:xfrm>
          <a:prstGeom prst="rect">
            <a:avLst/>
          </a:prstGeom>
        </p:spPr>
        <p:txBody>
          <a:bodyPr vert="horz" wrap="square" lIns="0" tIns="8857" rIns="0" bIns="0" rtlCol="0">
            <a:spAutoFit/>
          </a:bodyPr>
          <a:lstStyle/>
          <a:p>
            <a:pPr marL="7701">
              <a:spcBef>
                <a:spcPts val="70"/>
              </a:spcBef>
            </a:pPr>
            <a:r>
              <a:rPr sz="1607" spc="6">
                <a:latin typeface="宋体"/>
                <a:cs typeface="宋体"/>
              </a:rPr>
              <a:t>输入图像</a:t>
            </a:r>
            <a:endParaRPr sz="1607">
              <a:latin typeface="宋体"/>
              <a:cs typeface="宋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84473" y="2913096"/>
            <a:ext cx="108596" cy="608830"/>
          </a:xfrm>
          <a:custGeom>
            <a:avLst/>
            <a:gdLst/>
            <a:ahLst/>
            <a:cxnLst/>
            <a:rect l="l" t="t" r="r" b="b"/>
            <a:pathLst>
              <a:path w="179070" h="1003935">
                <a:moveTo>
                  <a:pt x="179047" y="127451"/>
                </a:moveTo>
                <a:lnTo>
                  <a:pt x="88880" y="0"/>
                </a:lnTo>
                <a:lnTo>
                  <a:pt x="0" y="128352"/>
                </a:lnTo>
                <a:lnTo>
                  <a:pt x="44761" y="128127"/>
                </a:lnTo>
                <a:lnTo>
                  <a:pt x="49167" y="1003596"/>
                </a:lnTo>
                <a:lnTo>
                  <a:pt x="138690" y="1003145"/>
                </a:lnTo>
                <a:lnTo>
                  <a:pt x="134285" y="127676"/>
                </a:lnTo>
                <a:lnTo>
                  <a:pt x="179047" y="127451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21" name="object 21"/>
          <p:cNvGrpSpPr/>
          <p:nvPr/>
        </p:nvGrpSpPr>
        <p:grpSpPr>
          <a:xfrm>
            <a:off x="3860706" y="682529"/>
            <a:ext cx="7498119" cy="5465990"/>
            <a:chOff x="6366143" y="214634"/>
            <a:chExt cx="12364085" cy="9013190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10767" y="5103864"/>
              <a:ext cx="4156102" cy="355287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589128" y="8516057"/>
              <a:ext cx="12128500" cy="711835"/>
            </a:xfrm>
            <a:custGeom>
              <a:avLst/>
              <a:gdLst/>
              <a:ahLst/>
              <a:cxnLst/>
              <a:rect l="l" t="t" r="r" b="b"/>
              <a:pathLst>
                <a:path w="12128500" h="711834">
                  <a:moveTo>
                    <a:pt x="12128132" y="655472"/>
                  </a:moveTo>
                  <a:lnTo>
                    <a:pt x="6730809" y="655472"/>
                  </a:lnTo>
                  <a:lnTo>
                    <a:pt x="6736778" y="288277"/>
                  </a:lnTo>
                  <a:lnTo>
                    <a:pt x="6764896" y="288734"/>
                  </a:lnTo>
                  <a:lnTo>
                    <a:pt x="6710743" y="159931"/>
                  </a:lnTo>
                  <a:lnTo>
                    <a:pt x="6652425" y="286905"/>
                  </a:lnTo>
                  <a:lnTo>
                    <a:pt x="6680543" y="287362"/>
                  </a:lnTo>
                  <a:lnTo>
                    <a:pt x="6674561" y="655472"/>
                  </a:lnTo>
                  <a:lnTo>
                    <a:pt x="55956" y="655472"/>
                  </a:lnTo>
                  <a:lnTo>
                    <a:pt x="55956" y="0"/>
                  </a:lnTo>
                  <a:lnTo>
                    <a:pt x="0" y="0"/>
                  </a:lnTo>
                  <a:lnTo>
                    <a:pt x="0" y="694791"/>
                  </a:lnTo>
                  <a:lnTo>
                    <a:pt x="2857" y="694791"/>
                  </a:lnTo>
                  <a:lnTo>
                    <a:pt x="2857" y="711631"/>
                  </a:lnTo>
                  <a:lnTo>
                    <a:pt x="12128132" y="711631"/>
                  </a:lnTo>
                  <a:lnTo>
                    <a:pt x="12128132" y="6554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" name="object 24"/>
            <p:cNvSpPr/>
            <p:nvPr/>
          </p:nvSpPr>
          <p:spPr>
            <a:xfrm>
              <a:off x="14603028" y="3959677"/>
              <a:ext cx="2857500" cy="1179830"/>
            </a:xfrm>
            <a:custGeom>
              <a:avLst/>
              <a:gdLst/>
              <a:ahLst/>
              <a:cxnLst/>
              <a:rect l="l" t="t" r="r" b="b"/>
              <a:pathLst>
                <a:path w="2857500" h="1179829">
                  <a:moveTo>
                    <a:pt x="1841355" y="1063707"/>
                  </a:moveTo>
                  <a:lnTo>
                    <a:pt x="1102089" y="1063707"/>
                  </a:lnTo>
                  <a:lnTo>
                    <a:pt x="1137533" y="1088781"/>
                  </a:lnTo>
                  <a:lnTo>
                    <a:pt x="1176277" y="1111102"/>
                  </a:lnTo>
                  <a:lnTo>
                    <a:pt x="1217982" y="1130527"/>
                  </a:lnTo>
                  <a:lnTo>
                    <a:pt x="1262308" y="1146915"/>
                  </a:lnTo>
                  <a:lnTo>
                    <a:pt x="1308916" y="1160126"/>
                  </a:lnTo>
                  <a:lnTo>
                    <a:pt x="1357468" y="1170018"/>
                  </a:lnTo>
                  <a:lnTo>
                    <a:pt x="1412235" y="1176856"/>
                  </a:lnTo>
                  <a:lnTo>
                    <a:pt x="1467504" y="1179375"/>
                  </a:lnTo>
                  <a:lnTo>
                    <a:pt x="1522750" y="1177592"/>
                  </a:lnTo>
                  <a:lnTo>
                    <a:pt x="1577445" y="1171524"/>
                  </a:lnTo>
                  <a:lnTo>
                    <a:pt x="1631062" y="1161189"/>
                  </a:lnTo>
                  <a:lnTo>
                    <a:pt x="1682793" y="1146694"/>
                  </a:lnTo>
                  <a:lnTo>
                    <a:pt x="1731480" y="1128396"/>
                  </a:lnTo>
                  <a:lnTo>
                    <a:pt x="1776725" y="1106538"/>
                  </a:lnTo>
                  <a:lnTo>
                    <a:pt x="1818133" y="1081359"/>
                  </a:lnTo>
                  <a:lnTo>
                    <a:pt x="1841355" y="1063707"/>
                  </a:lnTo>
                  <a:close/>
                </a:path>
                <a:path w="2857500" h="1179829">
                  <a:moveTo>
                    <a:pt x="1915374" y="988310"/>
                  </a:moveTo>
                  <a:lnTo>
                    <a:pt x="397146" y="988310"/>
                  </a:lnTo>
                  <a:lnTo>
                    <a:pt x="440456" y="1014287"/>
                  </a:lnTo>
                  <a:lnTo>
                    <a:pt x="486756" y="1037302"/>
                  </a:lnTo>
                  <a:lnTo>
                    <a:pt x="535723" y="1057250"/>
                  </a:lnTo>
                  <a:lnTo>
                    <a:pt x="587037" y="1074026"/>
                  </a:lnTo>
                  <a:lnTo>
                    <a:pt x="640377" y="1087525"/>
                  </a:lnTo>
                  <a:lnTo>
                    <a:pt x="695422" y="1097641"/>
                  </a:lnTo>
                  <a:lnTo>
                    <a:pt x="751849" y="1104271"/>
                  </a:lnTo>
                  <a:lnTo>
                    <a:pt x="803308" y="1107162"/>
                  </a:lnTo>
                  <a:lnTo>
                    <a:pt x="854721" y="1107107"/>
                  </a:lnTo>
                  <a:lnTo>
                    <a:pt x="905831" y="1104138"/>
                  </a:lnTo>
                  <a:lnTo>
                    <a:pt x="956380" y="1098284"/>
                  </a:lnTo>
                  <a:lnTo>
                    <a:pt x="1006111" y="1089574"/>
                  </a:lnTo>
                  <a:lnTo>
                    <a:pt x="1054767" y="1078038"/>
                  </a:lnTo>
                  <a:lnTo>
                    <a:pt x="1102089" y="1063707"/>
                  </a:lnTo>
                  <a:lnTo>
                    <a:pt x="1841355" y="1063707"/>
                  </a:lnTo>
                  <a:lnTo>
                    <a:pt x="1855308" y="1053101"/>
                  </a:lnTo>
                  <a:lnTo>
                    <a:pt x="1887854" y="1022005"/>
                  </a:lnTo>
                  <a:lnTo>
                    <a:pt x="1915374" y="988310"/>
                  </a:lnTo>
                  <a:close/>
                </a:path>
                <a:path w="2857500" h="1179829">
                  <a:moveTo>
                    <a:pt x="2294063" y="988310"/>
                  </a:moveTo>
                  <a:lnTo>
                    <a:pt x="1915374" y="988310"/>
                  </a:lnTo>
                  <a:lnTo>
                    <a:pt x="1948636" y="998795"/>
                  </a:lnTo>
                  <a:lnTo>
                    <a:pt x="1983019" y="1007215"/>
                  </a:lnTo>
                  <a:lnTo>
                    <a:pt x="2018326" y="1013530"/>
                  </a:lnTo>
                  <a:lnTo>
                    <a:pt x="2054357" y="1017697"/>
                  </a:lnTo>
                  <a:lnTo>
                    <a:pt x="2102567" y="1019837"/>
                  </a:lnTo>
                  <a:lnTo>
                    <a:pt x="2150579" y="1018129"/>
                  </a:lnTo>
                  <a:lnTo>
                    <a:pt x="2197921" y="1012630"/>
                  </a:lnTo>
                  <a:lnTo>
                    <a:pt x="2244119" y="1003392"/>
                  </a:lnTo>
                  <a:lnTo>
                    <a:pt x="2288701" y="990473"/>
                  </a:lnTo>
                  <a:lnTo>
                    <a:pt x="2294063" y="988310"/>
                  </a:lnTo>
                  <a:close/>
                </a:path>
                <a:path w="2857500" h="1179829">
                  <a:moveTo>
                    <a:pt x="232069" y="394661"/>
                  </a:moveTo>
                  <a:lnTo>
                    <a:pt x="184640" y="397079"/>
                  </a:lnTo>
                  <a:lnTo>
                    <a:pt x="146960" y="404192"/>
                  </a:lnTo>
                  <a:lnTo>
                    <a:pt x="80070" y="431031"/>
                  </a:lnTo>
                  <a:lnTo>
                    <a:pt x="20036" y="485353"/>
                  </a:lnTo>
                  <a:lnTo>
                    <a:pt x="2394" y="524588"/>
                  </a:lnTo>
                  <a:lnTo>
                    <a:pt x="0" y="565657"/>
                  </a:lnTo>
                  <a:lnTo>
                    <a:pt x="13400" y="606366"/>
                  </a:lnTo>
                  <a:lnTo>
                    <a:pt x="34239" y="635403"/>
                  </a:lnTo>
                  <a:lnTo>
                    <a:pt x="62914" y="660606"/>
                  </a:lnTo>
                  <a:lnTo>
                    <a:pt x="98377" y="681227"/>
                  </a:lnTo>
                  <a:lnTo>
                    <a:pt x="139582" y="696518"/>
                  </a:lnTo>
                  <a:lnTo>
                    <a:pt x="106408" y="716817"/>
                  </a:lnTo>
                  <a:lnTo>
                    <a:pt x="79155" y="740699"/>
                  </a:lnTo>
                  <a:lnTo>
                    <a:pt x="58397" y="767568"/>
                  </a:lnTo>
                  <a:lnTo>
                    <a:pt x="44744" y="796750"/>
                  </a:lnTo>
                  <a:lnTo>
                    <a:pt x="38706" y="841076"/>
                  </a:lnTo>
                  <a:lnTo>
                    <a:pt x="49008" y="884344"/>
                  </a:lnTo>
                  <a:lnTo>
                    <a:pt x="74720" y="924401"/>
                  </a:lnTo>
                  <a:lnTo>
                    <a:pt x="114910" y="959091"/>
                  </a:lnTo>
                  <a:lnTo>
                    <a:pt x="181296" y="990609"/>
                  </a:lnTo>
                  <a:lnTo>
                    <a:pt x="219001" y="1000315"/>
                  </a:lnTo>
                  <a:lnTo>
                    <a:pt x="258733" y="1005669"/>
                  </a:lnTo>
                  <a:lnTo>
                    <a:pt x="294422" y="1006597"/>
                  </a:lnTo>
                  <a:lnTo>
                    <a:pt x="329754" y="1003967"/>
                  </a:lnTo>
                  <a:lnTo>
                    <a:pt x="364179" y="997849"/>
                  </a:lnTo>
                  <a:lnTo>
                    <a:pt x="397146" y="988310"/>
                  </a:lnTo>
                  <a:lnTo>
                    <a:pt x="1915374" y="988310"/>
                  </a:lnTo>
                  <a:lnTo>
                    <a:pt x="2294063" y="988310"/>
                  </a:lnTo>
                  <a:lnTo>
                    <a:pt x="2341662" y="969115"/>
                  </a:lnTo>
                  <a:lnTo>
                    <a:pt x="2389120" y="942913"/>
                  </a:lnTo>
                  <a:lnTo>
                    <a:pt x="2430463" y="912390"/>
                  </a:lnTo>
                  <a:lnTo>
                    <a:pt x="2465080" y="878068"/>
                  </a:lnTo>
                  <a:lnTo>
                    <a:pt x="2492359" y="840469"/>
                  </a:lnTo>
                  <a:lnTo>
                    <a:pt x="2511689" y="800114"/>
                  </a:lnTo>
                  <a:lnTo>
                    <a:pt x="2546207" y="799837"/>
                  </a:lnTo>
                  <a:lnTo>
                    <a:pt x="2614014" y="791891"/>
                  </a:lnTo>
                  <a:lnTo>
                    <a:pt x="2695770" y="767548"/>
                  </a:lnTo>
                  <a:lnTo>
                    <a:pt x="2739708" y="745738"/>
                  </a:lnTo>
                  <a:lnTo>
                    <a:pt x="2777907" y="719337"/>
                  </a:lnTo>
                  <a:lnTo>
                    <a:pt x="2809551" y="688901"/>
                  </a:lnTo>
                  <a:lnTo>
                    <a:pt x="2833860" y="654970"/>
                  </a:lnTo>
                  <a:lnTo>
                    <a:pt x="2850861" y="615340"/>
                  </a:lnTo>
                  <a:lnTo>
                    <a:pt x="2857364" y="574845"/>
                  </a:lnTo>
                  <a:lnTo>
                    <a:pt x="2853584" y="534455"/>
                  </a:lnTo>
                  <a:lnTo>
                    <a:pt x="2839735" y="495139"/>
                  </a:lnTo>
                  <a:lnTo>
                    <a:pt x="2816032" y="457866"/>
                  </a:lnTo>
                  <a:lnTo>
                    <a:pt x="2782688" y="423604"/>
                  </a:lnTo>
                  <a:lnTo>
                    <a:pt x="2788682" y="413884"/>
                  </a:lnTo>
                  <a:lnTo>
                    <a:pt x="2793869" y="403951"/>
                  </a:lnTo>
                  <a:lnTo>
                    <a:pt x="2797558" y="395405"/>
                  </a:lnTo>
                  <a:lnTo>
                    <a:pt x="247925" y="395405"/>
                  </a:lnTo>
                  <a:lnTo>
                    <a:pt x="232069" y="394661"/>
                  </a:lnTo>
                  <a:close/>
                </a:path>
                <a:path w="2857500" h="1179829">
                  <a:moveTo>
                    <a:pt x="723954" y="106693"/>
                  </a:moveTo>
                  <a:lnTo>
                    <a:pt x="669518" y="107281"/>
                  </a:lnTo>
                  <a:lnTo>
                    <a:pt x="615843" y="112314"/>
                  </a:lnTo>
                  <a:lnTo>
                    <a:pt x="563486" y="121695"/>
                  </a:lnTo>
                  <a:lnTo>
                    <a:pt x="513003" y="135322"/>
                  </a:lnTo>
                  <a:lnTo>
                    <a:pt x="464953" y="153096"/>
                  </a:lnTo>
                  <a:lnTo>
                    <a:pt x="414791" y="177765"/>
                  </a:lnTo>
                  <a:lnTo>
                    <a:pt x="370296" y="206553"/>
                  </a:lnTo>
                  <a:lnTo>
                    <a:pt x="331898" y="238978"/>
                  </a:lnTo>
                  <a:lnTo>
                    <a:pt x="300030" y="274559"/>
                  </a:lnTo>
                  <a:lnTo>
                    <a:pt x="275124" y="312811"/>
                  </a:lnTo>
                  <a:lnTo>
                    <a:pt x="257611" y="353254"/>
                  </a:lnTo>
                  <a:lnTo>
                    <a:pt x="247925" y="395405"/>
                  </a:lnTo>
                  <a:lnTo>
                    <a:pt x="2797558" y="395405"/>
                  </a:lnTo>
                  <a:lnTo>
                    <a:pt x="2798237" y="393831"/>
                  </a:lnTo>
                  <a:lnTo>
                    <a:pt x="2801774" y="383546"/>
                  </a:lnTo>
                  <a:lnTo>
                    <a:pt x="2807060" y="335590"/>
                  </a:lnTo>
                  <a:lnTo>
                    <a:pt x="2794804" y="288981"/>
                  </a:lnTo>
                  <a:lnTo>
                    <a:pt x="2766057" y="246012"/>
                  </a:lnTo>
                  <a:lnTo>
                    <a:pt x="2721868" y="208977"/>
                  </a:lnTo>
                  <a:lnTo>
                    <a:pt x="2687622" y="190219"/>
                  </a:lnTo>
                  <a:lnTo>
                    <a:pt x="2649704" y="175640"/>
                  </a:lnTo>
                  <a:lnTo>
                    <a:pt x="2608901" y="165489"/>
                  </a:lnTo>
                  <a:lnTo>
                    <a:pt x="2566003" y="160012"/>
                  </a:lnTo>
                  <a:lnTo>
                    <a:pt x="2551938" y="141252"/>
                  </a:lnTo>
                  <a:lnTo>
                    <a:pt x="912275" y="141252"/>
                  </a:lnTo>
                  <a:lnTo>
                    <a:pt x="867407" y="127373"/>
                  </a:lnTo>
                  <a:lnTo>
                    <a:pt x="820792" y="116937"/>
                  </a:lnTo>
                  <a:lnTo>
                    <a:pt x="772837" y="110019"/>
                  </a:lnTo>
                  <a:lnTo>
                    <a:pt x="723954" y="106693"/>
                  </a:lnTo>
                  <a:close/>
                </a:path>
                <a:path w="2857500" h="1179829">
                  <a:moveTo>
                    <a:pt x="1271142" y="50590"/>
                  </a:moveTo>
                  <a:lnTo>
                    <a:pt x="1216633" y="51691"/>
                  </a:lnTo>
                  <a:lnTo>
                    <a:pt x="1160867" y="56932"/>
                  </a:lnTo>
                  <a:lnTo>
                    <a:pt x="1106527" y="66222"/>
                  </a:lnTo>
                  <a:lnTo>
                    <a:pt x="1054055" y="79429"/>
                  </a:lnTo>
                  <a:lnTo>
                    <a:pt x="1003893" y="96423"/>
                  </a:lnTo>
                  <a:lnTo>
                    <a:pt x="956486" y="117074"/>
                  </a:lnTo>
                  <a:lnTo>
                    <a:pt x="912275" y="141252"/>
                  </a:lnTo>
                  <a:lnTo>
                    <a:pt x="2551938" y="141252"/>
                  </a:lnTo>
                  <a:lnTo>
                    <a:pt x="2536405" y="120532"/>
                  </a:lnTo>
                  <a:lnTo>
                    <a:pt x="2497865" y="85355"/>
                  </a:lnTo>
                  <a:lnTo>
                    <a:pt x="2496906" y="84734"/>
                  </a:lnTo>
                  <a:lnTo>
                    <a:pt x="1481431" y="84734"/>
                  </a:lnTo>
                  <a:lnTo>
                    <a:pt x="1430885" y="70523"/>
                  </a:lnTo>
                  <a:lnTo>
                    <a:pt x="1378700" y="60060"/>
                  </a:lnTo>
                  <a:lnTo>
                    <a:pt x="1325308" y="53397"/>
                  </a:lnTo>
                  <a:lnTo>
                    <a:pt x="1271142" y="50590"/>
                  </a:lnTo>
                  <a:close/>
                </a:path>
                <a:path w="2857500" h="1179829">
                  <a:moveTo>
                    <a:pt x="1720912" y="85"/>
                  </a:moveTo>
                  <a:lnTo>
                    <a:pt x="1674670" y="4013"/>
                  </a:lnTo>
                  <a:lnTo>
                    <a:pt x="1619243" y="15085"/>
                  </a:lnTo>
                  <a:lnTo>
                    <a:pt x="1567804" y="32545"/>
                  </a:lnTo>
                  <a:lnTo>
                    <a:pt x="1521489" y="55919"/>
                  </a:lnTo>
                  <a:lnTo>
                    <a:pt x="1481431" y="84734"/>
                  </a:lnTo>
                  <a:lnTo>
                    <a:pt x="2496906" y="84734"/>
                  </a:lnTo>
                  <a:lnTo>
                    <a:pt x="2467764" y="65855"/>
                  </a:lnTo>
                  <a:lnTo>
                    <a:pt x="1969403" y="65855"/>
                  </a:lnTo>
                  <a:lnTo>
                    <a:pt x="1944325" y="50323"/>
                  </a:lnTo>
                  <a:lnTo>
                    <a:pt x="1888165" y="25015"/>
                  </a:lnTo>
                  <a:lnTo>
                    <a:pt x="1813033" y="5840"/>
                  </a:lnTo>
                  <a:lnTo>
                    <a:pt x="1767264" y="708"/>
                  </a:lnTo>
                  <a:lnTo>
                    <a:pt x="1720912" y="85"/>
                  </a:lnTo>
                  <a:close/>
                </a:path>
                <a:path w="2857500" h="1179829">
                  <a:moveTo>
                    <a:pt x="2241586" y="0"/>
                  </a:moveTo>
                  <a:lnTo>
                    <a:pt x="2186919" y="533"/>
                  </a:lnTo>
                  <a:lnTo>
                    <a:pt x="2139091" y="5602"/>
                  </a:lnTo>
                  <a:lnTo>
                    <a:pt x="2092875" y="14835"/>
                  </a:lnTo>
                  <a:lnTo>
                    <a:pt x="2048820" y="28065"/>
                  </a:lnTo>
                  <a:lnTo>
                    <a:pt x="2007479" y="45127"/>
                  </a:lnTo>
                  <a:lnTo>
                    <a:pt x="1969403" y="65855"/>
                  </a:lnTo>
                  <a:lnTo>
                    <a:pt x="2467764" y="65855"/>
                  </a:lnTo>
                  <a:lnTo>
                    <a:pt x="2397718" y="30801"/>
                  </a:lnTo>
                  <a:lnTo>
                    <a:pt x="2347838" y="15256"/>
                  </a:lnTo>
                  <a:lnTo>
                    <a:pt x="2295510" y="4948"/>
                  </a:lnTo>
                  <a:lnTo>
                    <a:pt x="2241586" y="0"/>
                  </a:lnTo>
                  <a:close/>
                </a:path>
              </a:pathLst>
            </a:custGeom>
            <a:solidFill>
              <a:srgbClr val="759FCC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5" name="object 25"/>
            <p:cNvSpPr/>
            <p:nvPr/>
          </p:nvSpPr>
          <p:spPr>
            <a:xfrm>
              <a:off x="14603028" y="3959677"/>
              <a:ext cx="2857500" cy="1179830"/>
            </a:xfrm>
            <a:custGeom>
              <a:avLst/>
              <a:gdLst/>
              <a:ahLst/>
              <a:cxnLst/>
              <a:rect l="l" t="t" r="r" b="b"/>
              <a:pathLst>
                <a:path w="2857500" h="1179829">
                  <a:moveTo>
                    <a:pt x="139582" y="696518"/>
                  </a:moveTo>
                  <a:lnTo>
                    <a:pt x="98377" y="681227"/>
                  </a:lnTo>
                  <a:lnTo>
                    <a:pt x="62914" y="660606"/>
                  </a:lnTo>
                  <a:lnTo>
                    <a:pt x="34239" y="635403"/>
                  </a:lnTo>
                  <a:lnTo>
                    <a:pt x="13400" y="606366"/>
                  </a:lnTo>
                  <a:lnTo>
                    <a:pt x="0" y="565657"/>
                  </a:lnTo>
                  <a:lnTo>
                    <a:pt x="2394" y="524588"/>
                  </a:lnTo>
                  <a:lnTo>
                    <a:pt x="20036" y="485353"/>
                  </a:lnTo>
                  <a:lnTo>
                    <a:pt x="52378" y="450148"/>
                  </a:lnTo>
                  <a:lnTo>
                    <a:pt x="80070" y="431031"/>
                  </a:lnTo>
                  <a:lnTo>
                    <a:pt x="111850" y="415611"/>
                  </a:lnTo>
                  <a:lnTo>
                    <a:pt x="146960" y="404192"/>
                  </a:lnTo>
                  <a:lnTo>
                    <a:pt x="184640" y="397079"/>
                  </a:lnTo>
                  <a:lnTo>
                    <a:pt x="200368" y="395500"/>
                  </a:lnTo>
                  <a:lnTo>
                    <a:pt x="216197" y="394693"/>
                  </a:lnTo>
                  <a:lnTo>
                    <a:pt x="232069" y="394661"/>
                  </a:lnTo>
                  <a:lnTo>
                    <a:pt x="247925" y="395405"/>
                  </a:lnTo>
                  <a:lnTo>
                    <a:pt x="257611" y="353254"/>
                  </a:lnTo>
                  <a:lnTo>
                    <a:pt x="275124" y="312811"/>
                  </a:lnTo>
                  <a:lnTo>
                    <a:pt x="300030" y="274559"/>
                  </a:lnTo>
                  <a:lnTo>
                    <a:pt x="331898" y="238978"/>
                  </a:lnTo>
                  <a:lnTo>
                    <a:pt x="370296" y="206553"/>
                  </a:lnTo>
                  <a:lnTo>
                    <a:pt x="414791" y="177765"/>
                  </a:lnTo>
                  <a:lnTo>
                    <a:pt x="464953" y="153096"/>
                  </a:lnTo>
                  <a:lnTo>
                    <a:pt x="513003" y="135322"/>
                  </a:lnTo>
                  <a:lnTo>
                    <a:pt x="563486" y="121695"/>
                  </a:lnTo>
                  <a:lnTo>
                    <a:pt x="615843" y="112314"/>
                  </a:lnTo>
                  <a:lnTo>
                    <a:pt x="669518" y="107281"/>
                  </a:lnTo>
                  <a:lnTo>
                    <a:pt x="723954" y="106693"/>
                  </a:lnTo>
                  <a:lnTo>
                    <a:pt x="772837" y="110019"/>
                  </a:lnTo>
                  <a:lnTo>
                    <a:pt x="820792" y="116937"/>
                  </a:lnTo>
                  <a:lnTo>
                    <a:pt x="867407" y="127373"/>
                  </a:lnTo>
                  <a:lnTo>
                    <a:pt x="912275" y="141252"/>
                  </a:lnTo>
                  <a:lnTo>
                    <a:pt x="956486" y="117074"/>
                  </a:lnTo>
                  <a:lnTo>
                    <a:pt x="1003893" y="96423"/>
                  </a:lnTo>
                  <a:lnTo>
                    <a:pt x="1054055" y="79429"/>
                  </a:lnTo>
                  <a:lnTo>
                    <a:pt x="1106527" y="66222"/>
                  </a:lnTo>
                  <a:lnTo>
                    <a:pt x="1160867" y="56932"/>
                  </a:lnTo>
                  <a:lnTo>
                    <a:pt x="1216633" y="51691"/>
                  </a:lnTo>
                  <a:lnTo>
                    <a:pt x="1271142" y="50590"/>
                  </a:lnTo>
                  <a:lnTo>
                    <a:pt x="1325308" y="53397"/>
                  </a:lnTo>
                  <a:lnTo>
                    <a:pt x="1378700" y="60060"/>
                  </a:lnTo>
                  <a:lnTo>
                    <a:pt x="1430885" y="70523"/>
                  </a:lnTo>
                  <a:lnTo>
                    <a:pt x="1481432" y="84734"/>
                  </a:lnTo>
                  <a:lnTo>
                    <a:pt x="1521489" y="55919"/>
                  </a:lnTo>
                  <a:lnTo>
                    <a:pt x="1567804" y="32545"/>
                  </a:lnTo>
                  <a:lnTo>
                    <a:pt x="1619243" y="15085"/>
                  </a:lnTo>
                  <a:lnTo>
                    <a:pt x="1674670" y="4013"/>
                  </a:lnTo>
                  <a:lnTo>
                    <a:pt x="1720912" y="85"/>
                  </a:lnTo>
                  <a:lnTo>
                    <a:pt x="1767264" y="708"/>
                  </a:lnTo>
                  <a:lnTo>
                    <a:pt x="1813033" y="5840"/>
                  </a:lnTo>
                  <a:lnTo>
                    <a:pt x="1857522" y="15437"/>
                  </a:lnTo>
                  <a:lnTo>
                    <a:pt x="1888165" y="25015"/>
                  </a:lnTo>
                  <a:lnTo>
                    <a:pt x="1917172" y="36676"/>
                  </a:lnTo>
                  <a:lnTo>
                    <a:pt x="1944325" y="50323"/>
                  </a:lnTo>
                  <a:lnTo>
                    <a:pt x="1969403" y="65855"/>
                  </a:lnTo>
                  <a:lnTo>
                    <a:pt x="2007479" y="45127"/>
                  </a:lnTo>
                  <a:lnTo>
                    <a:pt x="2048820" y="28065"/>
                  </a:lnTo>
                  <a:lnTo>
                    <a:pt x="2092875" y="14835"/>
                  </a:lnTo>
                  <a:lnTo>
                    <a:pt x="2139091" y="5602"/>
                  </a:lnTo>
                  <a:lnTo>
                    <a:pt x="2186919" y="533"/>
                  </a:lnTo>
                  <a:lnTo>
                    <a:pt x="2241586" y="0"/>
                  </a:lnTo>
                  <a:lnTo>
                    <a:pt x="2295510" y="4948"/>
                  </a:lnTo>
                  <a:lnTo>
                    <a:pt x="2347838" y="15256"/>
                  </a:lnTo>
                  <a:lnTo>
                    <a:pt x="2397718" y="30801"/>
                  </a:lnTo>
                  <a:lnTo>
                    <a:pt x="2451322" y="55204"/>
                  </a:lnTo>
                  <a:lnTo>
                    <a:pt x="2497865" y="85355"/>
                  </a:lnTo>
                  <a:lnTo>
                    <a:pt x="2536405" y="120532"/>
                  </a:lnTo>
                  <a:lnTo>
                    <a:pt x="2566003" y="160012"/>
                  </a:lnTo>
                  <a:lnTo>
                    <a:pt x="2608901" y="165489"/>
                  </a:lnTo>
                  <a:lnTo>
                    <a:pt x="2649704" y="175640"/>
                  </a:lnTo>
                  <a:lnTo>
                    <a:pt x="2687622" y="190219"/>
                  </a:lnTo>
                  <a:lnTo>
                    <a:pt x="2721868" y="208977"/>
                  </a:lnTo>
                  <a:lnTo>
                    <a:pt x="2766057" y="246012"/>
                  </a:lnTo>
                  <a:lnTo>
                    <a:pt x="2794804" y="288981"/>
                  </a:lnTo>
                  <a:lnTo>
                    <a:pt x="2807060" y="335590"/>
                  </a:lnTo>
                  <a:lnTo>
                    <a:pt x="2801774" y="383546"/>
                  </a:lnTo>
                  <a:lnTo>
                    <a:pt x="2798237" y="393831"/>
                  </a:lnTo>
                  <a:lnTo>
                    <a:pt x="2793869" y="403951"/>
                  </a:lnTo>
                  <a:lnTo>
                    <a:pt x="2788682" y="413884"/>
                  </a:lnTo>
                  <a:lnTo>
                    <a:pt x="2782688" y="423604"/>
                  </a:lnTo>
                  <a:lnTo>
                    <a:pt x="2816032" y="457866"/>
                  </a:lnTo>
                  <a:lnTo>
                    <a:pt x="2839735" y="495139"/>
                  </a:lnTo>
                  <a:lnTo>
                    <a:pt x="2853584" y="534455"/>
                  </a:lnTo>
                  <a:lnTo>
                    <a:pt x="2857364" y="574845"/>
                  </a:lnTo>
                  <a:lnTo>
                    <a:pt x="2850861" y="615340"/>
                  </a:lnTo>
                  <a:lnTo>
                    <a:pt x="2833860" y="654970"/>
                  </a:lnTo>
                  <a:lnTo>
                    <a:pt x="2809551" y="688901"/>
                  </a:lnTo>
                  <a:lnTo>
                    <a:pt x="2777907" y="719337"/>
                  </a:lnTo>
                  <a:lnTo>
                    <a:pt x="2739708" y="745738"/>
                  </a:lnTo>
                  <a:lnTo>
                    <a:pt x="2695730" y="767568"/>
                  </a:lnTo>
                  <a:lnTo>
                    <a:pt x="2646752" y="784289"/>
                  </a:lnTo>
                  <a:lnTo>
                    <a:pt x="2614014" y="791891"/>
                  </a:lnTo>
                  <a:lnTo>
                    <a:pt x="2580407" y="797085"/>
                  </a:lnTo>
                  <a:lnTo>
                    <a:pt x="2546207" y="799837"/>
                  </a:lnTo>
                  <a:lnTo>
                    <a:pt x="2511688" y="800114"/>
                  </a:lnTo>
                  <a:lnTo>
                    <a:pt x="2492359" y="840469"/>
                  </a:lnTo>
                  <a:lnTo>
                    <a:pt x="2465080" y="878068"/>
                  </a:lnTo>
                  <a:lnTo>
                    <a:pt x="2430463" y="912390"/>
                  </a:lnTo>
                  <a:lnTo>
                    <a:pt x="2389120" y="942913"/>
                  </a:lnTo>
                  <a:lnTo>
                    <a:pt x="2341662" y="969115"/>
                  </a:lnTo>
                  <a:lnTo>
                    <a:pt x="2288701" y="990473"/>
                  </a:lnTo>
                  <a:lnTo>
                    <a:pt x="2244119" y="1003392"/>
                  </a:lnTo>
                  <a:lnTo>
                    <a:pt x="2197921" y="1012630"/>
                  </a:lnTo>
                  <a:lnTo>
                    <a:pt x="2150579" y="1018129"/>
                  </a:lnTo>
                  <a:lnTo>
                    <a:pt x="2102567" y="1019837"/>
                  </a:lnTo>
                  <a:lnTo>
                    <a:pt x="2054357" y="1017697"/>
                  </a:lnTo>
                  <a:lnTo>
                    <a:pt x="2018326" y="1013530"/>
                  </a:lnTo>
                  <a:lnTo>
                    <a:pt x="1983019" y="1007215"/>
                  </a:lnTo>
                  <a:lnTo>
                    <a:pt x="1948636" y="998795"/>
                  </a:lnTo>
                  <a:lnTo>
                    <a:pt x="1915374" y="988310"/>
                  </a:lnTo>
                  <a:lnTo>
                    <a:pt x="1887854" y="1022005"/>
                  </a:lnTo>
                  <a:lnTo>
                    <a:pt x="1855308" y="1053101"/>
                  </a:lnTo>
                  <a:lnTo>
                    <a:pt x="1818133" y="1081359"/>
                  </a:lnTo>
                  <a:lnTo>
                    <a:pt x="1776725" y="1106538"/>
                  </a:lnTo>
                  <a:lnTo>
                    <a:pt x="1731479" y="1128396"/>
                  </a:lnTo>
                  <a:lnTo>
                    <a:pt x="1682793" y="1146694"/>
                  </a:lnTo>
                  <a:lnTo>
                    <a:pt x="1631062" y="1161189"/>
                  </a:lnTo>
                  <a:lnTo>
                    <a:pt x="1577445" y="1171524"/>
                  </a:lnTo>
                  <a:lnTo>
                    <a:pt x="1522750" y="1177592"/>
                  </a:lnTo>
                  <a:lnTo>
                    <a:pt x="1467504" y="1179375"/>
                  </a:lnTo>
                  <a:lnTo>
                    <a:pt x="1412235" y="1176856"/>
                  </a:lnTo>
                  <a:lnTo>
                    <a:pt x="1357468" y="1170018"/>
                  </a:lnTo>
                  <a:lnTo>
                    <a:pt x="1308916" y="1160126"/>
                  </a:lnTo>
                  <a:lnTo>
                    <a:pt x="1262307" y="1146915"/>
                  </a:lnTo>
                  <a:lnTo>
                    <a:pt x="1217982" y="1130527"/>
                  </a:lnTo>
                  <a:lnTo>
                    <a:pt x="1176277" y="1111102"/>
                  </a:lnTo>
                  <a:lnTo>
                    <a:pt x="1137533" y="1088781"/>
                  </a:lnTo>
                  <a:lnTo>
                    <a:pt x="1102089" y="1063707"/>
                  </a:lnTo>
                  <a:lnTo>
                    <a:pt x="1054767" y="1078038"/>
                  </a:lnTo>
                  <a:lnTo>
                    <a:pt x="1006111" y="1089574"/>
                  </a:lnTo>
                  <a:lnTo>
                    <a:pt x="956380" y="1098284"/>
                  </a:lnTo>
                  <a:lnTo>
                    <a:pt x="905831" y="1104138"/>
                  </a:lnTo>
                  <a:lnTo>
                    <a:pt x="854721" y="1107107"/>
                  </a:lnTo>
                  <a:lnTo>
                    <a:pt x="803308" y="1107162"/>
                  </a:lnTo>
                  <a:lnTo>
                    <a:pt x="751849" y="1104271"/>
                  </a:lnTo>
                  <a:lnTo>
                    <a:pt x="695422" y="1097641"/>
                  </a:lnTo>
                  <a:lnTo>
                    <a:pt x="640377" y="1087525"/>
                  </a:lnTo>
                  <a:lnTo>
                    <a:pt x="587037" y="1074026"/>
                  </a:lnTo>
                  <a:lnTo>
                    <a:pt x="535723" y="1057250"/>
                  </a:lnTo>
                  <a:lnTo>
                    <a:pt x="486756" y="1037302"/>
                  </a:lnTo>
                  <a:lnTo>
                    <a:pt x="440456" y="1014287"/>
                  </a:lnTo>
                  <a:lnTo>
                    <a:pt x="397146" y="988310"/>
                  </a:lnTo>
                  <a:lnTo>
                    <a:pt x="364179" y="997849"/>
                  </a:lnTo>
                  <a:lnTo>
                    <a:pt x="329754" y="1003967"/>
                  </a:lnTo>
                  <a:lnTo>
                    <a:pt x="294422" y="1006597"/>
                  </a:lnTo>
                  <a:lnTo>
                    <a:pt x="258733" y="1005669"/>
                  </a:lnTo>
                  <a:lnTo>
                    <a:pt x="219001" y="1000315"/>
                  </a:lnTo>
                  <a:lnTo>
                    <a:pt x="181296" y="990609"/>
                  </a:lnTo>
                  <a:lnTo>
                    <a:pt x="146353" y="976788"/>
                  </a:lnTo>
                  <a:lnTo>
                    <a:pt x="114910" y="959091"/>
                  </a:lnTo>
                  <a:lnTo>
                    <a:pt x="74720" y="924401"/>
                  </a:lnTo>
                  <a:lnTo>
                    <a:pt x="49008" y="884344"/>
                  </a:lnTo>
                  <a:lnTo>
                    <a:pt x="38706" y="841076"/>
                  </a:lnTo>
                  <a:lnTo>
                    <a:pt x="44744" y="796750"/>
                  </a:lnTo>
                  <a:lnTo>
                    <a:pt x="58407" y="767548"/>
                  </a:lnTo>
                  <a:lnTo>
                    <a:pt x="79155" y="740699"/>
                  </a:lnTo>
                  <a:lnTo>
                    <a:pt x="106408" y="716817"/>
                  </a:lnTo>
                  <a:lnTo>
                    <a:pt x="139582" y="696518"/>
                  </a:lnTo>
                  <a:close/>
                </a:path>
                <a:path w="2857500" h="1179829">
                  <a:moveTo>
                    <a:pt x="288518" y="705958"/>
                  </a:moveTo>
                  <a:lnTo>
                    <a:pt x="257405" y="709829"/>
                  </a:lnTo>
                  <a:lnTo>
                    <a:pt x="225969" y="710639"/>
                  </a:lnTo>
                  <a:lnTo>
                    <a:pt x="194677" y="708400"/>
                  </a:lnTo>
                  <a:lnTo>
                    <a:pt x="163997" y="703121"/>
                  </a:lnTo>
                  <a:lnTo>
                    <a:pt x="155681" y="701251"/>
                  </a:lnTo>
                  <a:lnTo>
                    <a:pt x="147529" y="699046"/>
                  </a:lnTo>
                  <a:lnTo>
                    <a:pt x="139582" y="696518"/>
                  </a:lnTo>
                </a:path>
                <a:path w="2857500" h="1179829">
                  <a:moveTo>
                    <a:pt x="1061210" y="1016628"/>
                  </a:moveTo>
                  <a:lnTo>
                    <a:pt x="1069157" y="1029302"/>
                  </a:lnTo>
                  <a:lnTo>
                    <a:pt x="1078659" y="1041420"/>
                  </a:lnTo>
                  <a:lnTo>
                    <a:pt x="1089656" y="1052911"/>
                  </a:lnTo>
                  <a:lnTo>
                    <a:pt x="1102089" y="1063707"/>
                  </a:lnTo>
                </a:path>
                <a:path w="2857500" h="1179829">
                  <a:moveTo>
                    <a:pt x="1935671" y="931911"/>
                  </a:moveTo>
                  <a:lnTo>
                    <a:pt x="1934162" y="946553"/>
                  </a:lnTo>
                  <a:lnTo>
                    <a:pt x="1930242" y="960929"/>
                  </a:lnTo>
                  <a:lnTo>
                    <a:pt x="1923962" y="974896"/>
                  </a:lnTo>
                  <a:lnTo>
                    <a:pt x="1915374" y="988310"/>
                  </a:lnTo>
                </a:path>
              </a:pathLst>
            </a:custGeom>
            <a:ln w="2256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40780" y="4597837"/>
              <a:ext cx="186500" cy="17323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5515303" y="4100929"/>
              <a:ext cx="1870710" cy="339090"/>
            </a:xfrm>
            <a:custGeom>
              <a:avLst/>
              <a:gdLst/>
              <a:ahLst/>
              <a:cxnLst/>
              <a:rect l="l" t="t" r="r" b="b"/>
              <a:pathLst>
                <a:path w="1870709" h="339089">
                  <a:moveTo>
                    <a:pt x="1789228" y="338870"/>
                  </a:moveTo>
                  <a:lnTo>
                    <a:pt x="1814464" y="328467"/>
                  </a:lnTo>
                  <a:lnTo>
                    <a:pt x="1836699" y="315376"/>
                  </a:lnTo>
                  <a:lnTo>
                    <a:pt x="1855494" y="299903"/>
                  </a:lnTo>
                  <a:lnTo>
                    <a:pt x="1870413" y="282352"/>
                  </a:lnTo>
                </a:path>
                <a:path w="1870709" h="339089">
                  <a:moveTo>
                    <a:pt x="81185" y="37639"/>
                  </a:moveTo>
                  <a:lnTo>
                    <a:pt x="62807" y="26329"/>
                  </a:lnTo>
                  <a:lnTo>
                    <a:pt x="43066" y="16247"/>
                  </a:lnTo>
                  <a:lnTo>
                    <a:pt x="22087" y="7451"/>
                  </a:lnTo>
                  <a:lnTo>
                    <a:pt x="0" y="0"/>
                  </a:lnTo>
                </a:path>
              </a:pathLst>
            </a:custGeom>
            <a:ln w="2256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8" name="object 28"/>
            <p:cNvSpPr/>
            <p:nvPr/>
          </p:nvSpPr>
          <p:spPr>
            <a:xfrm>
              <a:off x="13113710" y="4206727"/>
              <a:ext cx="142240" cy="708025"/>
            </a:xfrm>
            <a:custGeom>
              <a:avLst/>
              <a:gdLst/>
              <a:ahLst/>
              <a:cxnLst/>
              <a:rect l="l" t="t" r="r" b="b"/>
              <a:pathLst>
                <a:path w="142240" h="708025">
                  <a:moveTo>
                    <a:pt x="5067" y="580267"/>
                  </a:moveTo>
                  <a:lnTo>
                    <a:pt x="74777" y="707397"/>
                  </a:lnTo>
                  <a:lnTo>
                    <a:pt x="141618" y="578735"/>
                  </a:lnTo>
                  <a:lnTo>
                    <a:pt x="107480" y="579118"/>
                  </a:lnTo>
                  <a:lnTo>
                    <a:pt x="101695" y="63564"/>
                  </a:lnTo>
                  <a:lnTo>
                    <a:pt x="66840" y="0"/>
                  </a:lnTo>
                  <a:lnTo>
                    <a:pt x="33420" y="64330"/>
                  </a:lnTo>
                  <a:lnTo>
                    <a:pt x="39205" y="579884"/>
                  </a:lnTo>
                  <a:lnTo>
                    <a:pt x="5067" y="580267"/>
                  </a:lnTo>
                  <a:close/>
                </a:path>
                <a:path w="142240" h="708025">
                  <a:moveTo>
                    <a:pt x="101695" y="63564"/>
                  </a:moveTo>
                  <a:lnTo>
                    <a:pt x="102412" y="127512"/>
                  </a:lnTo>
                  <a:lnTo>
                    <a:pt x="136550" y="127129"/>
                  </a:lnTo>
                  <a:lnTo>
                    <a:pt x="101695" y="63564"/>
                  </a:lnTo>
                  <a:close/>
                </a:path>
                <a:path w="142240" h="708025">
                  <a:moveTo>
                    <a:pt x="0" y="128661"/>
                  </a:moveTo>
                  <a:lnTo>
                    <a:pt x="34137" y="128278"/>
                  </a:lnTo>
                  <a:lnTo>
                    <a:pt x="33420" y="64330"/>
                  </a:lnTo>
                  <a:lnTo>
                    <a:pt x="0" y="128661"/>
                  </a:lnTo>
                  <a:close/>
                </a:path>
              </a:pathLst>
            </a:custGeom>
            <a:solidFill>
              <a:srgbClr val="F4B183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6366141" y="214638"/>
              <a:ext cx="12364085" cy="1164590"/>
            </a:xfrm>
            <a:custGeom>
              <a:avLst/>
              <a:gdLst/>
              <a:ahLst/>
              <a:cxnLst/>
              <a:rect l="l" t="t" r="r" b="b"/>
              <a:pathLst>
                <a:path w="12364085" h="1164590">
                  <a:moveTo>
                    <a:pt x="12267984" y="330"/>
                  </a:moveTo>
                  <a:lnTo>
                    <a:pt x="2019" y="330"/>
                  </a:lnTo>
                  <a:lnTo>
                    <a:pt x="2019" y="5156"/>
                  </a:lnTo>
                  <a:lnTo>
                    <a:pt x="0" y="5156"/>
                  </a:lnTo>
                  <a:lnTo>
                    <a:pt x="0" y="1164132"/>
                  </a:lnTo>
                  <a:lnTo>
                    <a:pt x="64401" y="1164132"/>
                  </a:lnTo>
                  <a:lnTo>
                    <a:pt x="64401" y="62712"/>
                  </a:lnTo>
                  <a:lnTo>
                    <a:pt x="6746583" y="62712"/>
                  </a:lnTo>
                  <a:lnTo>
                    <a:pt x="6743116" y="648208"/>
                  </a:lnTo>
                  <a:lnTo>
                    <a:pt x="6714388" y="648042"/>
                  </a:lnTo>
                  <a:lnTo>
                    <a:pt x="6771106" y="776287"/>
                  </a:lnTo>
                  <a:lnTo>
                    <a:pt x="6829336" y="648728"/>
                  </a:lnTo>
                  <a:lnTo>
                    <a:pt x="6800596" y="648550"/>
                  </a:lnTo>
                  <a:lnTo>
                    <a:pt x="6804050" y="62712"/>
                  </a:lnTo>
                  <a:lnTo>
                    <a:pt x="12267984" y="62712"/>
                  </a:lnTo>
                  <a:lnTo>
                    <a:pt x="12267984" y="330"/>
                  </a:lnTo>
                  <a:close/>
                </a:path>
                <a:path w="12364085" h="1164590">
                  <a:moveTo>
                    <a:pt x="12363856" y="506463"/>
                  </a:moveTo>
                  <a:lnTo>
                    <a:pt x="12335116" y="506831"/>
                  </a:lnTo>
                  <a:lnTo>
                    <a:pt x="12328728" y="0"/>
                  </a:lnTo>
                  <a:lnTo>
                    <a:pt x="12271261" y="723"/>
                  </a:lnTo>
                  <a:lnTo>
                    <a:pt x="12277636" y="507555"/>
                  </a:lnTo>
                  <a:lnTo>
                    <a:pt x="12248909" y="507911"/>
                  </a:lnTo>
                  <a:lnTo>
                    <a:pt x="12307989" y="635088"/>
                  </a:lnTo>
                  <a:lnTo>
                    <a:pt x="12363856" y="5064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180777" y="3178979"/>
            <a:ext cx="1082878" cy="223229"/>
          </a:xfrm>
          <a:prstGeom prst="rect">
            <a:avLst/>
          </a:prstGeom>
        </p:spPr>
        <p:txBody>
          <a:bodyPr vert="horz" wrap="square" lIns="0" tIns="8472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395" spc="3">
                <a:latin typeface="宋体"/>
                <a:cs typeface="宋体"/>
              </a:rPr>
              <a:t>类脑识别分数</a:t>
            </a:r>
            <a:endParaRPr sz="1395">
              <a:latin typeface="宋体"/>
              <a:cs typeface="宋体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629156" y="1346912"/>
            <a:ext cx="9374670" cy="4769359"/>
            <a:chOff x="4335368" y="1310173"/>
            <a:chExt cx="15458440" cy="7864475"/>
          </a:xfrm>
        </p:grpSpPr>
        <p:sp>
          <p:nvSpPr>
            <p:cNvPr id="32" name="object 32"/>
            <p:cNvSpPr/>
            <p:nvPr/>
          </p:nvSpPr>
          <p:spPr>
            <a:xfrm>
              <a:off x="18479545" y="3448122"/>
              <a:ext cx="151765" cy="1829435"/>
            </a:xfrm>
            <a:custGeom>
              <a:avLst/>
              <a:gdLst/>
              <a:ahLst/>
              <a:cxnLst/>
              <a:rect l="l" t="t" r="r" b="b"/>
              <a:pathLst>
                <a:path w="151765" h="1829435">
                  <a:moveTo>
                    <a:pt x="2750" y="1701250"/>
                  </a:moveTo>
                  <a:lnTo>
                    <a:pt x="77430" y="1829023"/>
                  </a:lnTo>
                  <a:lnTo>
                    <a:pt x="151664" y="1700989"/>
                  </a:lnTo>
                  <a:lnTo>
                    <a:pt x="114435" y="1701054"/>
                  </a:lnTo>
                  <a:lnTo>
                    <a:pt x="111573" y="63886"/>
                  </a:lnTo>
                  <a:lnTo>
                    <a:pt x="74233" y="0"/>
                  </a:lnTo>
                  <a:lnTo>
                    <a:pt x="37116" y="64016"/>
                  </a:lnTo>
                  <a:lnTo>
                    <a:pt x="39978" y="1701184"/>
                  </a:lnTo>
                  <a:lnTo>
                    <a:pt x="2750" y="1701250"/>
                  </a:lnTo>
                  <a:close/>
                </a:path>
                <a:path w="151765" h="1829435">
                  <a:moveTo>
                    <a:pt x="111573" y="63886"/>
                  </a:moveTo>
                  <a:lnTo>
                    <a:pt x="111685" y="127838"/>
                  </a:lnTo>
                  <a:lnTo>
                    <a:pt x="148913" y="127773"/>
                  </a:lnTo>
                  <a:lnTo>
                    <a:pt x="111573" y="63886"/>
                  </a:lnTo>
                  <a:close/>
                </a:path>
                <a:path w="151765" h="1829435">
                  <a:moveTo>
                    <a:pt x="0" y="128033"/>
                  </a:moveTo>
                  <a:lnTo>
                    <a:pt x="37228" y="127968"/>
                  </a:lnTo>
                  <a:lnTo>
                    <a:pt x="37116" y="64016"/>
                  </a:lnTo>
                  <a:lnTo>
                    <a:pt x="0" y="128033"/>
                  </a:lnTo>
                  <a:close/>
                </a:path>
              </a:pathLst>
            </a:custGeom>
            <a:solidFill>
              <a:srgbClr val="B6A7D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3217602" y="4499711"/>
              <a:ext cx="1287145" cy="113030"/>
            </a:xfrm>
            <a:custGeom>
              <a:avLst/>
              <a:gdLst/>
              <a:ahLst/>
              <a:cxnLst/>
              <a:rect l="l" t="t" r="r" b="b"/>
              <a:pathLst>
                <a:path w="1287144" h="113029">
                  <a:moveTo>
                    <a:pt x="1159169" y="112479"/>
                  </a:moveTo>
                  <a:lnTo>
                    <a:pt x="1286892" y="55831"/>
                  </a:lnTo>
                  <a:lnTo>
                    <a:pt x="1158809" y="0"/>
                  </a:lnTo>
                  <a:lnTo>
                    <a:pt x="1158899" y="28119"/>
                  </a:lnTo>
                  <a:lnTo>
                    <a:pt x="0" y="31822"/>
                  </a:lnTo>
                  <a:lnTo>
                    <a:pt x="179" y="88062"/>
                  </a:lnTo>
                  <a:lnTo>
                    <a:pt x="1159079" y="84359"/>
                  </a:lnTo>
                  <a:lnTo>
                    <a:pt x="1159169" y="112479"/>
                  </a:lnTo>
                  <a:close/>
                </a:path>
              </a:pathLst>
            </a:custGeom>
            <a:solidFill>
              <a:srgbClr val="F4B183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7570844" y="4416192"/>
              <a:ext cx="964565" cy="113030"/>
            </a:xfrm>
            <a:custGeom>
              <a:avLst/>
              <a:gdLst/>
              <a:ahLst/>
              <a:cxnLst/>
              <a:rect l="l" t="t" r="r" b="b"/>
              <a:pathLst>
                <a:path w="964565" h="113029">
                  <a:moveTo>
                    <a:pt x="127716" y="0"/>
                  </a:moveTo>
                  <a:lnTo>
                    <a:pt x="0" y="56664"/>
                  </a:lnTo>
                  <a:lnTo>
                    <a:pt x="128089" y="112479"/>
                  </a:lnTo>
                  <a:lnTo>
                    <a:pt x="127996" y="84359"/>
                  </a:lnTo>
                  <a:lnTo>
                    <a:pt x="964167" y="81586"/>
                  </a:lnTo>
                  <a:lnTo>
                    <a:pt x="963981" y="25346"/>
                  </a:lnTo>
                  <a:lnTo>
                    <a:pt x="127809" y="28119"/>
                  </a:lnTo>
                  <a:lnTo>
                    <a:pt x="127716" y="0"/>
                  </a:lnTo>
                  <a:close/>
                </a:path>
              </a:pathLst>
            </a:custGeom>
            <a:solidFill>
              <a:srgbClr val="B6A7D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5" name="object 35"/>
            <p:cNvSpPr/>
            <p:nvPr/>
          </p:nvSpPr>
          <p:spPr>
            <a:xfrm>
              <a:off x="18626551" y="7997783"/>
              <a:ext cx="113030" cy="1177290"/>
            </a:xfrm>
            <a:custGeom>
              <a:avLst/>
              <a:gdLst/>
              <a:ahLst/>
              <a:cxnLst/>
              <a:rect l="l" t="t" r="r" b="b"/>
              <a:pathLst>
                <a:path w="113030" h="1177290">
                  <a:moveTo>
                    <a:pt x="112478" y="127596"/>
                  </a:moveTo>
                  <a:lnTo>
                    <a:pt x="55544" y="0"/>
                  </a:lnTo>
                  <a:lnTo>
                    <a:pt x="0" y="128207"/>
                  </a:lnTo>
                  <a:lnTo>
                    <a:pt x="28119" y="128054"/>
                  </a:lnTo>
                  <a:lnTo>
                    <a:pt x="33819" y="1176867"/>
                  </a:lnTo>
                  <a:lnTo>
                    <a:pt x="90059" y="1176561"/>
                  </a:lnTo>
                  <a:lnTo>
                    <a:pt x="84359" y="127749"/>
                  </a:lnTo>
                  <a:lnTo>
                    <a:pt x="112478" y="1275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90556" y="1310173"/>
              <a:ext cx="2584221" cy="258886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418476" y="5561980"/>
              <a:ext cx="1374731" cy="137231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887627" y="5566421"/>
              <a:ext cx="1380327" cy="138385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965834" y="1527473"/>
              <a:ext cx="1374731" cy="137231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35368" y="5024946"/>
              <a:ext cx="5425441" cy="3428577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9253188" y="5762893"/>
            <a:ext cx="836419" cy="256255"/>
          </a:xfrm>
          <a:prstGeom prst="rect">
            <a:avLst/>
          </a:prstGeom>
        </p:spPr>
        <p:txBody>
          <a:bodyPr vert="horz" wrap="square" lIns="0" tIns="8857" rIns="0" bIns="0" rtlCol="0">
            <a:spAutoFit/>
          </a:bodyPr>
          <a:lstStyle/>
          <a:p>
            <a:pPr marL="7701">
              <a:spcBef>
                <a:spcPts val="70"/>
              </a:spcBef>
            </a:pPr>
            <a:r>
              <a:rPr sz="1607" spc="6">
                <a:latin typeface="宋体"/>
                <a:cs typeface="宋体"/>
              </a:rPr>
              <a:t>动作选择</a:t>
            </a:r>
            <a:endParaRPr sz="1607">
              <a:latin typeface="宋体"/>
              <a:cs typeface="宋体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161482" y="768631"/>
            <a:ext cx="1452180" cy="256255"/>
          </a:xfrm>
          <a:prstGeom prst="rect">
            <a:avLst/>
          </a:prstGeom>
        </p:spPr>
        <p:txBody>
          <a:bodyPr vert="horz" wrap="square" lIns="0" tIns="8857" rIns="0" bIns="0" rtlCol="0">
            <a:spAutoFit/>
          </a:bodyPr>
          <a:lstStyle/>
          <a:p>
            <a:pPr marL="7701">
              <a:spcBef>
                <a:spcPts val="70"/>
              </a:spcBef>
            </a:pPr>
            <a:r>
              <a:rPr sz="1607" spc="6">
                <a:latin typeface="宋体"/>
                <a:cs typeface="宋体"/>
              </a:rPr>
              <a:t>预测的身份标签</a:t>
            </a:r>
            <a:endParaRPr sz="1607">
              <a:latin typeface="宋体"/>
              <a:cs typeface="宋体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362299" y="3000693"/>
            <a:ext cx="371228" cy="436737"/>
          </a:xfrm>
          <a:prstGeom prst="rect">
            <a:avLst/>
          </a:prstGeom>
        </p:spPr>
        <p:txBody>
          <a:bodyPr vert="horz" wrap="square" lIns="0" tIns="7317" rIns="0" bIns="0" rtlCol="0">
            <a:spAutoFit/>
          </a:bodyPr>
          <a:lstStyle/>
          <a:p>
            <a:pPr marL="7701" marR="3081">
              <a:lnSpc>
                <a:spcPct val="100400"/>
              </a:lnSpc>
              <a:spcBef>
                <a:spcPts val="58"/>
              </a:spcBef>
            </a:pPr>
            <a:r>
              <a:rPr sz="1395" spc="3">
                <a:latin typeface="宋体"/>
                <a:cs typeface="宋体"/>
              </a:rPr>
              <a:t>行为 度量</a:t>
            </a:r>
            <a:endParaRPr sz="1395">
              <a:latin typeface="宋体"/>
              <a:cs typeface="宋体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457828" y="3082979"/>
            <a:ext cx="371228" cy="436737"/>
          </a:xfrm>
          <a:prstGeom prst="rect">
            <a:avLst/>
          </a:prstGeom>
        </p:spPr>
        <p:txBody>
          <a:bodyPr vert="horz" wrap="square" lIns="0" tIns="7317" rIns="0" bIns="0" rtlCol="0">
            <a:spAutoFit/>
          </a:bodyPr>
          <a:lstStyle/>
          <a:p>
            <a:pPr marL="7701" marR="3081">
              <a:lnSpc>
                <a:spcPct val="100400"/>
              </a:lnSpc>
              <a:spcBef>
                <a:spcPts val="58"/>
              </a:spcBef>
            </a:pPr>
            <a:r>
              <a:rPr sz="1395" spc="3">
                <a:latin typeface="宋体"/>
                <a:cs typeface="宋体"/>
              </a:rPr>
              <a:t>神经 度量</a:t>
            </a:r>
            <a:endParaRPr sz="1395">
              <a:latin typeface="宋体"/>
              <a:cs typeface="宋体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406516" y="1836944"/>
            <a:ext cx="836419" cy="479313"/>
          </a:xfrm>
          <a:prstGeom prst="rect">
            <a:avLst/>
          </a:prstGeom>
        </p:spPr>
        <p:txBody>
          <a:bodyPr vert="horz" wrap="square" lIns="0" tIns="7317" rIns="0" bIns="0" rtlCol="0">
            <a:spAutoFit/>
          </a:bodyPr>
          <a:lstStyle/>
          <a:p>
            <a:pPr marL="7701" marR="3081" indent="204854">
              <a:lnSpc>
                <a:spcPct val="100600"/>
              </a:lnSpc>
              <a:spcBef>
                <a:spcPts val="58"/>
              </a:spcBef>
            </a:pPr>
            <a:r>
              <a:rPr sz="1607" spc="6">
                <a:latin typeface="宋体"/>
                <a:cs typeface="宋体"/>
              </a:rPr>
              <a:t>类脑 识别网络</a:t>
            </a:r>
            <a:endParaRPr sz="1607">
              <a:latin typeface="宋体"/>
              <a:cs typeface="宋体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459413" y="4049351"/>
            <a:ext cx="672370" cy="380885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7701" marR="3081" indent="164037">
              <a:lnSpc>
                <a:spcPct val="101499"/>
              </a:lnSpc>
              <a:spcBef>
                <a:spcPts val="55"/>
              </a:spcBef>
            </a:pPr>
            <a:r>
              <a:rPr sz="1273" spc="18">
                <a:latin typeface="宋体"/>
                <a:cs typeface="宋体"/>
              </a:rPr>
              <a:t>皮层 识别通路</a:t>
            </a:r>
            <a:endParaRPr sz="1273">
              <a:latin typeface="宋体"/>
              <a:cs typeface="宋体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292598" y="1859024"/>
            <a:ext cx="836419" cy="380885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89720" marR="3081" indent="-82404">
              <a:lnSpc>
                <a:spcPct val="101499"/>
              </a:lnSpc>
              <a:spcBef>
                <a:spcPts val="55"/>
              </a:spcBef>
            </a:pPr>
            <a:r>
              <a:rPr sz="1273" spc="15">
                <a:latin typeface="宋体"/>
                <a:cs typeface="宋体"/>
              </a:rPr>
              <a:t>计算机视觉 </a:t>
            </a:r>
            <a:r>
              <a:rPr sz="1273" spc="18">
                <a:latin typeface="宋体"/>
                <a:cs typeface="宋体"/>
              </a:rPr>
              <a:t>目标识别</a:t>
            </a:r>
            <a:endParaRPr sz="1273">
              <a:latin typeface="宋体"/>
              <a:cs typeface="宋体"/>
            </a:endParaRPr>
          </a:p>
        </p:txBody>
      </p: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4850986" y="1885682"/>
          <a:ext cx="217192" cy="827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730">
                <a:tc>
                  <a:txBody>
                    <a:bodyPr/>
                    <a:lstStyle/>
                    <a:p>
                      <a:pPr marL="15875">
                        <a:lnSpc>
                          <a:spcPts val="1725"/>
                        </a:lnSpc>
                        <a:spcBef>
                          <a:spcPts val="520"/>
                        </a:spcBef>
                      </a:pPr>
                      <a:r>
                        <a:rPr sz="1000">
                          <a:latin typeface="宋体"/>
                          <a:cs typeface="宋体"/>
                        </a:rPr>
                        <a:t>循</a:t>
                      </a:r>
                    </a:p>
                  </a:txBody>
                  <a:tcPr marL="0" marR="0" marT="40050" marB="0"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15875">
                        <a:lnSpc>
                          <a:spcPts val="1500"/>
                        </a:lnSpc>
                      </a:pPr>
                      <a:r>
                        <a:rPr sz="1000">
                          <a:latin typeface="宋体"/>
                          <a:cs typeface="宋体"/>
                        </a:rPr>
                        <a:t>环</a:t>
                      </a:r>
                    </a:p>
                  </a:txBody>
                  <a:tcPr marL="0" marR="0" marT="0" marB="0"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137">
                <a:tc>
                  <a:txBody>
                    <a:bodyPr/>
                    <a:lstStyle/>
                    <a:p>
                      <a:pPr marL="15875">
                        <a:lnSpc>
                          <a:spcPts val="1500"/>
                        </a:lnSpc>
                      </a:pPr>
                      <a:r>
                        <a:rPr sz="1000">
                          <a:latin typeface="宋体"/>
                          <a:cs typeface="宋体"/>
                        </a:rPr>
                        <a:t>网</a:t>
                      </a:r>
                    </a:p>
                  </a:txBody>
                  <a:tcPr marL="0" marR="0" marT="0" marB="0"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003">
                <a:tc>
                  <a:txBody>
                    <a:bodyPr/>
                    <a:lstStyle/>
                    <a:p>
                      <a:pPr marL="15875">
                        <a:lnSpc>
                          <a:spcPts val="1535"/>
                        </a:lnSpc>
                      </a:pPr>
                      <a:r>
                        <a:rPr sz="1000">
                          <a:latin typeface="宋体"/>
                          <a:cs typeface="宋体"/>
                        </a:rPr>
                        <a:t>络</a:t>
                      </a:r>
                    </a:p>
                  </a:txBody>
                  <a:tcPr marL="0" marR="0" marT="0" marB="0"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" name="object 49"/>
          <p:cNvSpPr/>
          <p:nvPr/>
        </p:nvSpPr>
        <p:spPr>
          <a:xfrm>
            <a:off x="3888886" y="2084550"/>
            <a:ext cx="959263" cy="89726"/>
          </a:xfrm>
          <a:custGeom>
            <a:avLst/>
            <a:gdLst/>
            <a:ahLst/>
            <a:cxnLst/>
            <a:rect l="l" t="t" r="r" b="b"/>
            <a:pathLst>
              <a:path w="1581784" h="147955">
                <a:moveTo>
                  <a:pt x="515759" y="83337"/>
                </a:moveTo>
                <a:lnTo>
                  <a:pt x="451878" y="50990"/>
                </a:lnTo>
                <a:lnTo>
                  <a:pt x="387997" y="18656"/>
                </a:lnTo>
                <a:lnTo>
                  <a:pt x="387934" y="50850"/>
                </a:lnTo>
                <a:lnTo>
                  <a:pt x="127977" y="50279"/>
                </a:lnTo>
                <a:lnTo>
                  <a:pt x="128041" y="18084"/>
                </a:lnTo>
                <a:lnTo>
                  <a:pt x="0" y="82207"/>
                </a:lnTo>
                <a:lnTo>
                  <a:pt x="127762" y="146888"/>
                </a:lnTo>
                <a:lnTo>
                  <a:pt x="127838" y="114681"/>
                </a:lnTo>
                <a:lnTo>
                  <a:pt x="387794" y="115252"/>
                </a:lnTo>
                <a:lnTo>
                  <a:pt x="387718" y="147459"/>
                </a:lnTo>
                <a:lnTo>
                  <a:pt x="451739" y="115392"/>
                </a:lnTo>
                <a:lnTo>
                  <a:pt x="515759" y="83337"/>
                </a:lnTo>
                <a:close/>
              </a:path>
              <a:path w="1581784" h="147955">
                <a:moveTo>
                  <a:pt x="1581518" y="64147"/>
                </a:moveTo>
                <a:lnTo>
                  <a:pt x="1517510" y="32067"/>
                </a:lnTo>
                <a:lnTo>
                  <a:pt x="1453489" y="0"/>
                </a:lnTo>
                <a:lnTo>
                  <a:pt x="1453540" y="32194"/>
                </a:lnTo>
                <a:lnTo>
                  <a:pt x="1252753" y="32588"/>
                </a:lnTo>
                <a:lnTo>
                  <a:pt x="1252689" y="381"/>
                </a:lnTo>
                <a:lnTo>
                  <a:pt x="1124915" y="65036"/>
                </a:lnTo>
                <a:lnTo>
                  <a:pt x="1252943" y="129184"/>
                </a:lnTo>
                <a:lnTo>
                  <a:pt x="1252880" y="96989"/>
                </a:lnTo>
                <a:lnTo>
                  <a:pt x="1453680" y="96596"/>
                </a:lnTo>
                <a:lnTo>
                  <a:pt x="1453743" y="128790"/>
                </a:lnTo>
                <a:lnTo>
                  <a:pt x="1517637" y="96469"/>
                </a:lnTo>
                <a:lnTo>
                  <a:pt x="1581518" y="64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" name="object 50"/>
          <p:cNvSpPr txBox="1"/>
          <p:nvPr/>
        </p:nvSpPr>
        <p:spPr>
          <a:xfrm>
            <a:off x="10581288" y="4824376"/>
            <a:ext cx="341576" cy="223229"/>
          </a:xfrm>
          <a:prstGeom prst="rect">
            <a:avLst/>
          </a:prstGeom>
        </p:spPr>
        <p:txBody>
          <a:bodyPr vert="horz" wrap="square" lIns="0" tIns="8472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395">
                <a:latin typeface="Times New Roman"/>
                <a:cs typeface="Times New Roman"/>
              </a:rPr>
              <a:t>f001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11316127" y="4814169"/>
            <a:ext cx="341576" cy="223229"/>
          </a:xfrm>
          <a:prstGeom prst="rect">
            <a:avLst/>
          </a:prstGeom>
        </p:spPr>
        <p:txBody>
          <a:bodyPr vert="horz" wrap="square" lIns="0" tIns="8472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395">
                <a:latin typeface="Times New Roman"/>
                <a:cs typeface="Times New Roman"/>
              </a:rPr>
              <a:t>f002</a:t>
            </a:r>
          </a:p>
        </p:txBody>
      </p:sp>
      <p:grpSp>
        <p:nvGrpSpPr>
          <p:cNvPr id="52" name="object 52"/>
          <p:cNvGrpSpPr/>
          <p:nvPr/>
        </p:nvGrpSpPr>
        <p:grpSpPr>
          <a:xfrm>
            <a:off x="124847" y="2382950"/>
            <a:ext cx="2403742" cy="2205804"/>
            <a:chOff x="205867" y="3018557"/>
            <a:chExt cx="3963670" cy="3637279"/>
          </a:xfrm>
        </p:grpSpPr>
        <p:pic>
          <p:nvPicPr>
            <p:cNvPr id="53" name="object 53"/>
            <p:cNvPicPr/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5867" y="3827221"/>
              <a:ext cx="1913793" cy="1910428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151534" y="3018557"/>
              <a:ext cx="3017520" cy="3637279"/>
            </a:xfrm>
            <a:custGeom>
              <a:avLst/>
              <a:gdLst/>
              <a:ahLst/>
              <a:cxnLst/>
              <a:rect l="l" t="t" r="r" b="b"/>
              <a:pathLst>
                <a:path w="3017520" h="3637279">
                  <a:moveTo>
                    <a:pt x="2865615" y="3578466"/>
                  </a:moveTo>
                  <a:lnTo>
                    <a:pt x="2737650" y="3520490"/>
                  </a:lnTo>
                  <a:lnTo>
                    <a:pt x="2737675" y="3549561"/>
                  </a:lnTo>
                  <a:lnTo>
                    <a:pt x="64414" y="3552761"/>
                  </a:lnTo>
                  <a:lnTo>
                    <a:pt x="64414" y="2724924"/>
                  </a:lnTo>
                  <a:lnTo>
                    <a:pt x="0" y="2724924"/>
                  </a:lnTo>
                  <a:lnTo>
                    <a:pt x="0" y="3602240"/>
                  </a:lnTo>
                  <a:lnTo>
                    <a:pt x="1371" y="3602240"/>
                  </a:lnTo>
                  <a:lnTo>
                    <a:pt x="1384" y="3610940"/>
                  </a:lnTo>
                  <a:lnTo>
                    <a:pt x="2737751" y="3607689"/>
                  </a:lnTo>
                  <a:lnTo>
                    <a:pt x="2737777" y="3636746"/>
                  </a:lnTo>
                  <a:lnTo>
                    <a:pt x="2865615" y="3578466"/>
                  </a:lnTo>
                  <a:close/>
                </a:path>
                <a:path w="3017520" h="3637279">
                  <a:moveTo>
                    <a:pt x="3017380" y="48806"/>
                  </a:moveTo>
                  <a:lnTo>
                    <a:pt x="2889872" y="0"/>
                  </a:lnTo>
                  <a:lnTo>
                    <a:pt x="2889681" y="23888"/>
                  </a:lnTo>
                  <a:lnTo>
                    <a:pt x="16802" y="901"/>
                  </a:lnTo>
                  <a:lnTo>
                    <a:pt x="16421" y="48679"/>
                  </a:lnTo>
                  <a:lnTo>
                    <a:pt x="16611" y="48691"/>
                  </a:lnTo>
                  <a:lnTo>
                    <a:pt x="16611" y="816381"/>
                  </a:lnTo>
                  <a:lnTo>
                    <a:pt x="81026" y="816381"/>
                  </a:lnTo>
                  <a:lnTo>
                    <a:pt x="81026" y="49199"/>
                  </a:lnTo>
                  <a:lnTo>
                    <a:pt x="2889300" y="71666"/>
                  </a:lnTo>
                  <a:lnTo>
                    <a:pt x="2889097" y="95554"/>
                  </a:lnTo>
                  <a:lnTo>
                    <a:pt x="3017380" y="488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11082238" y="1188451"/>
            <a:ext cx="341576" cy="223229"/>
          </a:xfrm>
          <a:prstGeom prst="rect">
            <a:avLst/>
          </a:prstGeom>
        </p:spPr>
        <p:txBody>
          <a:bodyPr vert="horz" wrap="square" lIns="0" tIns="8472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1395">
                <a:latin typeface="Times New Roman"/>
                <a:cs typeface="Times New Roman"/>
              </a:rPr>
              <a:t>f002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2758374" y="4723759"/>
            <a:ext cx="138633" cy="156660"/>
          </a:xfrm>
          <a:prstGeom prst="rect">
            <a:avLst/>
          </a:prstGeom>
        </p:spPr>
        <p:txBody>
          <a:bodyPr vert="horz" wrap="square" lIns="0" tIns="7317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970" spc="-3">
                <a:latin typeface="宋体"/>
                <a:cs typeface="宋体"/>
              </a:rPr>
              <a:t>V1</a:t>
            </a:r>
            <a:endParaRPr sz="970">
              <a:latin typeface="宋体"/>
              <a:cs typeface="宋体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171721" y="4527291"/>
            <a:ext cx="138633" cy="156660"/>
          </a:xfrm>
          <a:prstGeom prst="rect">
            <a:avLst/>
          </a:prstGeom>
        </p:spPr>
        <p:txBody>
          <a:bodyPr vert="horz" wrap="square" lIns="0" tIns="7317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970" spc="-3">
                <a:latin typeface="宋体"/>
                <a:cs typeface="宋体"/>
              </a:rPr>
              <a:t>V2</a:t>
            </a:r>
            <a:endParaRPr sz="970">
              <a:latin typeface="宋体"/>
              <a:cs typeface="宋体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549347" y="4644662"/>
            <a:ext cx="138633" cy="156660"/>
          </a:xfrm>
          <a:prstGeom prst="rect">
            <a:avLst/>
          </a:prstGeom>
        </p:spPr>
        <p:txBody>
          <a:bodyPr vert="horz" wrap="square" lIns="0" tIns="7317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970" spc="-3">
                <a:latin typeface="宋体"/>
                <a:cs typeface="宋体"/>
              </a:rPr>
              <a:t>V4</a:t>
            </a:r>
            <a:endParaRPr sz="970">
              <a:latin typeface="宋体"/>
              <a:cs typeface="宋体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924255" y="4848783"/>
            <a:ext cx="200248" cy="156660"/>
          </a:xfrm>
          <a:prstGeom prst="rect">
            <a:avLst/>
          </a:prstGeom>
        </p:spPr>
        <p:txBody>
          <a:bodyPr vert="horz" wrap="square" lIns="0" tIns="7317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970" spc="-3">
                <a:latin typeface="宋体"/>
                <a:cs typeface="宋体"/>
              </a:rPr>
              <a:t>TEO</a:t>
            </a:r>
            <a:endParaRPr sz="970">
              <a:latin typeface="宋体"/>
              <a:cs typeface="宋体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432174" y="5188136"/>
            <a:ext cx="138633" cy="156660"/>
          </a:xfrm>
          <a:prstGeom prst="rect">
            <a:avLst/>
          </a:prstGeom>
        </p:spPr>
        <p:txBody>
          <a:bodyPr vert="horz" wrap="square" lIns="0" tIns="7317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970" spc="-3">
                <a:latin typeface="宋体"/>
                <a:cs typeface="宋体"/>
              </a:rPr>
              <a:t>IT</a:t>
            </a:r>
            <a:endParaRPr sz="97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4580" y="1824235"/>
            <a:ext cx="227204" cy="948654"/>
          </a:xfrm>
          <a:prstGeom prst="rect">
            <a:avLst/>
          </a:prstGeom>
          <a:solidFill>
            <a:srgbClr val="F4B183"/>
          </a:solidFill>
        </p:spPr>
        <p:txBody>
          <a:bodyPr vert="horz" wrap="square" lIns="0" tIns="101279" rIns="0" bIns="0" rtlCol="0">
            <a:spAutoFit/>
          </a:bodyPr>
          <a:lstStyle/>
          <a:p>
            <a:pPr marL="2310" marR="80863" algn="just">
              <a:lnSpc>
                <a:spcPts val="1092"/>
              </a:lnSpc>
              <a:spcBef>
                <a:spcPts val="797"/>
              </a:spcBef>
            </a:pPr>
            <a:r>
              <a:rPr sz="1092">
                <a:latin typeface="宋体"/>
                <a:cs typeface="宋体"/>
              </a:rPr>
              <a:t>动 态 滤 波 网 络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14923" y="1609022"/>
            <a:ext cx="326173" cy="700867"/>
            <a:chOff x="6620440" y="1374082"/>
            <a:chExt cx="537845" cy="1155700"/>
          </a:xfrm>
        </p:grpSpPr>
        <p:sp>
          <p:nvSpPr>
            <p:cNvPr id="4" name="object 4"/>
            <p:cNvSpPr/>
            <p:nvPr/>
          </p:nvSpPr>
          <p:spPr>
            <a:xfrm>
              <a:off x="6620440" y="1374082"/>
              <a:ext cx="537845" cy="231140"/>
            </a:xfrm>
            <a:custGeom>
              <a:avLst/>
              <a:gdLst/>
              <a:ahLst/>
              <a:cxnLst/>
              <a:rect l="l" t="t" r="r" b="b"/>
              <a:pathLst>
                <a:path w="537845" h="231140">
                  <a:moveTo>
                    <a:pt x="537697" y="0"/>
                  </a:moveTo>
                  <a:lnTo>
                    <a:pt x="231082" y="0"/>
                  </a:lnTo>
                  <a:lnTo>
                    <a:pt x="0" y="231082"/>
                  </a:lnTo>
                  <a:lnTo>
                    <a:pt x="306614" y="231082"/>
                  </a:lnTo>
                  <a:lnTo>
                    <a:pt x="537697" y="0"/>
                  </a:lnTo>
                  <a:close/>
                </a:path>
              </a:pathLst>
            </a:custGeom>
            <a:solidFill>
              <a:srgbClr val="F9D2B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" name="object 5"/>
            <p:cNvSpPr/>
            <p:nvPr/>
          </p:nvSpPr>
          <p:spPr>
            <a:xfrm>
              <a:off x="6927054" y="1374082"/>
              <a:ext cx="231140" cy="1155700"/>
            </a:xfrm>
            <a:custGeom>
              <a:avLst/>
              <a:gdLst/>
              <a:ahLst/>
              <a:cxnLst/>
              <a:rect l="l" t="t" r="r" b="b"/>
              <a:pathLst>
                <a:path w="231140" h="1155700">
                  <a:moveTo>
                    <a:pt x="231082" y="0"/>
                  </a:moveTo>
                  <a:lnTo>
                    <a:pt x="0" y="231082"/>
                  </a:lnTo>
                  <a:lnTo>
                    <a:pt x="0" y="1155414"/>
                  </a:lnTo>
                  <a:lnTo>
                    <a:pt x="231082" y="924331"/>
                  </a:lnTo>
                  <a:lnTo>
                    <a:pt x="231082" y="0"/>
                  </a:lnTo>
                  <a:close/>
                </a:path>
              </a:pathLst>
            </a:custGeom>
            <a:solidFill>
              <a:srgbClr val="EF915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014923" y="1749161"/>
            <a:ext cx="185999" cy="547990"/>
          </a:xfrm>
          <a:prstGeom prst="rect">
            <a:avLst/>
          </a:prstGeom>
          <a:solidFill>
            <a:srgbClr val="F4B183"/>
          </a:solidFill>
        </p:spPr>
        <p:txBody>
          <a:bodyPr vert="horz" wrap="square" lIns="0" tIns="85490" rIns="0" bIns="0" rtlCol="0">
            <a:spAutoFit/>
          </a:bodyPr>
          <a:lstStyle/>
          <a:p>
            <a:pPr marL="1925" marR="65461" algn="just">
              <a:lnSpc>
                <a:spcPts val="891"/>
              </a:lnSpc>
              <a:spcBef>
                <a:spcPts val="673"/>
              </a:spcBef>
            </a:pPr>
            <a:r>
              <a:rPr sz="879" spc="9">
                <a:latin typeface="宋体"/>
                <a:cs typeface="宋体"/>
              </a:rPr>
              <a:t>循 环 网 络</a:t>
            </a:r>
            <a:endParaRPr sz="879">
              <a:latin typeface="宋体"/>
              <a:cs typeface="宋体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633005" y="1922721"/>
            <a:ext cx="307303" cy="687003"/>
            <a:chOff x="7639632" y="1891358"/>
            <a:chExt cx="506730" cy="1132840"/>
          </a:xfrm>
        </p:grpSpPr>
        <p:sp>
          <p:nvSpPr>
            <p:cNvPr id="8" name="object 8"/>
            <p:cNvSpPr/>
            <p:nvPr/>
          </p:nvSpPr>
          <p:spPr>
            <a:xfrm>
              <a:off x="7639632" y="1891358"/>
              <a:ext cx="506730" cy="226695"/>
            </a:xfrm>
            <a:custGeom>
              <a:avLst/>
              <a:gdLst/>
              <a:ahLst/>
              <a:cxnLst/>
              <a:rect l="l" t="t" r="r" b="b"/>
              <a:pathLst>
                <a:path w="506729" h="226694">
                  <a:moveTo>
                    <a:pt x="506502" y="0"/>
                  </a:moveTo>
                  <a:lnTo>
                    <a:pt x="226504" y="0"/>
                  </a:lnTo>
                  <a:lnTo>
                    <a:pt x="0" y="226504"/>
                  </a:lnTo>
                  <a:lnTo>
                    <a:pt x="279997" y="226504"/>
                  </a:lnTo>
                  <a:lnTo>
                    <a:pt x="506502" y="0"/>
                  </a:lnTo>
                  <a:close/>
                </a:path>
              </a:pathLst>
            </a:custGeom>
            <a:solidFill>
              <a:srgbClr val="F9D2B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9"/>
            <p:cNvSpPr/>
            <p:nvPr/>
          </p:nvSpPr>
          <p:spPr>
            <a:xfrm>
              <a:off x="7919630" y="1891358"/>
              <a:ext cx="226695" cy="1132840"/>
            </a:xfrm>
            <a:custGeom>
              <a:avLst/>
              <a:gdLst/>
              <a:ahLst/>
              <a:cxnLst/>
              <a:rect l="l" t="t" r="r" b="b"/>
              <a:pathLst>
                <a:path w="226695" h="1132839">
                  <a:moveTo>
                    <a:pt x="226504" y="0"/>
                  </a:moveTo>
                  <a:lnTo>
                    <a:pt x="0" y="226504"/>
                  </a:lnTo>
                  <a:lnTo>
                    <a:pt x="0" y="1132524"/>
                  </a:lnTo>
                  <a:lnTo>
                    <a:pt x="226504" y="906019"/>
                  </a:lnTo>
                  <a:lnTo>
                    <a:pt x="226504" y="0"/>
                  </a:lnTo>
                  <a:close/>
                </a:path>
              </a:pathLst>
            </a:custGeom>
            <a:solidFill>
              <a:srgbClr val="EF915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" name="object 10"/>
            <p:cNvSpPr/>
            <p:nvPr/>
          </p:nvSpPr>
          <p:spPr>
            <a:xfrm>
              <a:off x="7639632" y="2117863"/>
              <a:ext cx="280035" cy="906144"/>
            </a:xfrm>
            <a:custGeom>
              <a:avLst/>
              <a:gdLst/>
              <a:ahLst/>
              <a:cxnLst/>
              <a:rect l="l" t="t" r="r" b="b"/>
              <a:pathLst>
                <a:path w="280034" h="906144">
                  <a:moveTo>
                    <a:pt x="0" y="906019"/>
                  </a:moveTo>
                  <a:lnTo>
                    <a:pt x="279997" y="906019"/>
                  </a:lnTo>
                  <a:lnTo>
                    <a:pt x="279997" y="0"/>
                  </a:lnTo>
                  <a:lnTo>
                    <a:pt x="0" y="0"/>
                  </a:lnTo>
                  <a:lnTo>
                    <a:pt x="0" y="906019"/>
                  </a:lnTo>
                  <a:close/>
                </a:path>
              </a:pathLst>
            </a:custGeom>
            <a:solidFill>
              <a:srgbClr val="F4B183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632360" y="1618242"/>
            <a:ext cx="469427" cy="1251548"/>
            <a:chOff x="4340651" y="1389285"/>
            <a:chExt cx="774065" cy="2063750"/>
          </a:xfrm>
        </p:grpSpPr>
        <p:sp>
          <p:nvSpPr>
            <p:cNvPr id="13" name="object 13"/>
            <p:cNvSpPr/>
            <p:nvPr/>
          </p:nvSpPr>
          <p:spPr>
            <a:xfrm>
              <a:off x="4340651" y="1389285"/>
              <a:ext cx="774065" cy="412750"/>
            </a:xfrm>
            <a:custGeom>
              <a:avLst/>
              <a:gdLst/>
              <a:ahLst/>
              <a:cxnLst/>
              <a:rect l="l" t="t" r="r" b="b"/>
              <a:pathLst>
                <a:path w="774064" h="412750">
                  <a:moveTo>
                    <a:pt x="773487" y="0"/>
                  </a:moveTo>
                  <a:lnTo>
                    <a:pt x="412647" y="0"/>
                  </a:lnTo>
                  <a:lnTo>
                    <a:pt x="0" y="412648"/>
                  </a:lnTo>
                  <a:lnTo>
                    <a:pt x="360839" y="412648"/>
                  </a:lnTo>
                  <a:lnTo>
                    <a:pt x="773487" y="0"/>
                  </a:lnTo>
                  <a:close/>
                </a:path>
              </a:pathLst>
            </a:custGeom>
            <a:solidFill>
              <a:srgbClr val="F4B58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4" name="object 14"/>
            <p:cNvSpPr/>
            <p:nvPr/>
          </p:nvSpPr>
          <p:spPr>
            <a:xfrm>
              <a:off x="4701490" y="1389285"/>
              <a:ext cx="412750" cy="2063750"/>
            </a:xfrm>
            <a:custGeom>
              <a:avLst/>
              <a:gdLst/>
              <a:ahLst/>
              <a:cxnLst/>
              <a:rect l="l" t="t" r="r" b="b"/>
              <a:pathLst>
                <a:path w="412750" h="2063750">
                  <a:moveTo>
                    <a:pt x="412647" y="0"/>
                  </a:moveTo>
                  <a:lnTo>
                    <a:pt x="0" y="412648"/>
                  </a:lnTo>
                  <a:lnTo>
                    <a:pt x="0" y="2063239"/>
                  </a:lnTo>
                  <a:lnTo>
                    <a:pt x="412647" y="1650591"/>
                  </a:lnTo>
                  <a:lnTo>
                    <a:pt x="412647" y="0"/>
                  </a:lnTo>
                  <a:close/>
                </a:path>
              </a:pathLst>
            </a:custGeom>
            <a:solidFill>
              <a:srgbClr val="D76213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632360" y="1868490"/>
            <a:ext cx="219117" cy="965374"/>
          </a:xfrm>
          <a:prstGeom prst="rect">
            <a:avLst/>
          </a:prstGeom>
          <a:solidFill>
            <a:srgbClr val="ED7D31"/>
          </a:solidFill>
        </p:spPr>
        <p:txBody>
          <a:bodyPr vert="horz" wrap="square" lIns="0" tIns="117838" rIns="0" bIns="0" rtlCol="0">
            <a:spAutoFit/>
          </a:bodyPr>
          <a:lstStyle/>
          <a:p>
            <a:pPr marR="77013" algn="just">
              <a:lnSpc>
                <a:spcPts val="1092"/>
              </a:lnSpc>
              <a:spcBef>
                <a:spcPts val="928"/>
              </a:spcBef>
            </a:pPr>
            <a:r>
              <a:rPr sz="1092">
                <a:latin typeface="宋体"/>
                <a:cs typeface="宋体"/>
              </a:rPr>
              <a:t>卷 积 神 经 网 络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917170" y="5578089"/>
            <a:ext cx="1150654" cy="236818"/>
          </a:xfrm>
          <a:prstGeom prst="rect">
            <a:avLst/>
          </a:prstGeom>
        </p:spPr>
        <p:txBody>
          <a:bodyPr vert="horz" wrap="square" lIns="0" tIns="8087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1486" spc="3">
                <a:latin typeface="宋体"/>
                <a:cs typeface="宋体"/>
              </a:rPr>
              <a:t>人类大脑激活</a:t>
            </a:r>
            <a:endParaRPr sz="1486">
              <a:latin typeface="宋体"/>
              <a:cs typeface="宋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01828" y="1988053"/>
            <a:ext cx="1521882" cy="454408"/>
          </a:xfrm>
          <a:custGeom>
            <a:avLst/>
            <a:gdLst/>
            <a:ahLst/>
            <a:cxnLst/>
            <a:rect l="l" t="t" r="r" b="b"/>
            <a:pathLst>
              <a:path w="2509520" h="749300">
                <a:moveTo>
                  <a:pt x="294970" y="450824"/>
                </a:moveTo>
                <a:lnTo>
                  <a:pt x="176936" y="368490"/>
                </a:lnTo>
                <a:lnTo>
                  <a:pt x="176999" y="409752"/>
                </a:lnTo>
                <a:lnTo>
                  <a:pt x="0" y="410032"/>
                </a:lnTo>
                <a:lnTo>
                  <a:pt x="127" y="492556"/>
                </a:lnTo>
                <a:lnTo>
                  <a:pt x="177139" y="492277"/>
                </a:lnTo>
                <a:lnTo>
                  <a:pt x="177203" y="533539"/>
                </a:lnTo>
                <a:lnTo>
                  <a:pt x="294970" y="450824"/>
                </a:lnTo>
                <a:close/>
              </a:path>
              <a:path w="2509520" h="749300">
                <a:moveTo>
                  <a:pt x="1501965" y="82397"/>
                </a:moveTo>
                <a:lnTo>
                  <a:pt x="1383969" y="0"/>
                </a:lnTo>
                <a:lnTo>
                  <a:pt x="1384020" y="41262"/>
                </a:lnTo>
                <a:lnTo>
                  <a:pt x="1075855" y="41592"/>
                </a:lnTo>
                <a:lnTo>
                  <a:pt x="1075944" y="124129"/>
                </a:lnTo>
                <a:lnTo>
                  <a:pt x="1384109" y="123786"/>
                </a:lnTo>
                <a:lnTo>
                  <a:pt x="1384160" y="165049"/>
                </a:lnTo>
                <a:lnTo>
                  <a:pt x="1501965" y="82397"/>
                </a:lnTo>
                <a:close/>
              </a:path>
              <a:path w="2509520" h="749300">
                <a:moveTo>
                  <a:pt x="2505583" y="666000"/>
                </a:moveTo>
                <a:lnTo>
                  <a:pt x="2387320" y="583996"/>
                </a:lnTo>
                <a:lnTo>
                  <a:pt x="2387498" y="625259"/>
                </a:lnTo>
                <a:lnTo>
                  <a:pt x="1081062" y="631113"/>
                </a:lnTo>
                <a:lnTo>
                  <a:pt x="1081430" y="713638"/>
                </a:lnTo>
                <a:lnTo>
                  <a:pt x="2387866" y="707783"/>
                </a:lnTo>
                <a:lnTo>
                  <a:pt x="2388057" y="749058"/>
                </a:lnTo>
                <a:lnTo>
                  <a:pt x="2505583" y="666000"/>
                </a:lnTo>
                <a:close/>
              </a:path>
              <a:path w="2509520" h="749300">
                <a:moveTo>
                  <a:pt x="2509329" y="187096"/>
                </a:moveTo>
                <a:lnTo>
                  <a:pt x="2391435" y="104559"/>
                </a:lnTo>
                <a:lnTo>
                  <a:pt x="2391435" y="145834"/>
                </a:lnTo>
                <a:lnTo>
                  <a:pt x="2067204" y="145834"/>
                </a:lnTo>
                <a:lnTo>
                  <a:pt x="2067204" y="228358"/>
                </a:lnTo>
                <a:lnTo>
                  <a:pt x="2391435" y="228358"/>
                </a:lnTo>
                <a:lnTo>
                  <a:pt x="2391435" y="269621"/>
                </a:lnTo>
                <a:lnTo>
                  <a:pt x="2509329" y="187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2757" y="3494617"/>
            <a:ext cx="2931231" cy="192783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903123" y="3053748"/>
            <a:ext cx="1802999" cy="640981"/>
          </a:xfrm>
          <a:prstGeom prst="rect">
            <a:avLst/>
          </a:prstGeom>
        </p:spPr>
        <p:txBody>
          <a:bodyPr vert="horz" wrap="square" lIns="0" tIns="39279" rIns="0" bIns="0" rtlCol="0">
            <a:spAutoFit/>
          </a:bodyPr>
          <a:lstStyle/>
          <a:p>
            <a:pPr marL="7701">
              <a:spcBef>
                <a:spcPts val="309"/>
              </a:spcBef>
            </a:pPr>
            <a:r>
              <a:rPr sz="1486" spc="3">
                <a:latin typeface="宋体"/>
                <a:cs typeface="宋体"/>
              </a:rPr>
              <a:t>构建大脑对齐的模型</a:t>
            </a:r>
            <a:endParaRPr sz="1486">
              <a:latin typeface="宋体"/>
              <a:cs typeface="宋体"/>
            </a:endParaRPr>
          </a:p>
          <a:p>
            <a:pPr marL="1492123" marR="3081" algn="r">
              <a:lnSpc>
                <a:spcPct val="100800"/>
              </a:lnSpc>
              <a:spcBef>
                <a:spcPts val="197"/>
              </a:spcBef>
            </a:pPr>
            <a:r>
              <a:rPr sz="1182" spc="6">
                <a:latin typeface="宋体"/>
                <a:cs typeface="宋体"/>
              </a:rPr>
              <a:t>额叶 视区</a:t>
            </a:r>
            <a:endParaRPr sz="1182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56345" y="3240323"/>
            <a:ext cx="620767" cy="354407"/>
          </a:xfrm>
          <a:prstGeom prst="rect">
            <a:avLst/>
          </a:prstGeom>
        </p:spPr>
        <p:txBody>
          <a:bodyPr vert="horz" wrap="square" lIns="0" tIns="7317" rIns="0" bIns="0" rtlCol="0">
            <a:spAutoFit/>
          </a:bodyPr>
          <a:lstStyle/>
          <a:p>
            <a:pPr marL="7701" marR="3081">
              <a:lnSpc>
                <a:spcPct val="100800"/>
              </a:lnSpc>
              <a:spcBef>
                <a:spcPts val="58"/>
              </a:spcBef>
            </a:pPr>
            <a:r>
              <a:rPr sz="1182" spc="6">
                <a:latin typeface="宋体"/>
                <a:cs typeface="宋体"/>
              </a:rPr>
              <a:t>中颞和上 颞内侧区</a:t>
            </a:r>
            <a:endParaRPr sz="1182">
              <a:latin typeface="宋体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15970" y="3707214"/>
            <a:ext cx="318086" cy="538111"/>
          </a:xfrm>
          <a:prstGeom prst="rect">
            <a:avLst/>
          </a:prstGeom>
        </p:spPr>
        <p:txBody>
          <a:bodyPr vert="horz" wrap="square" lIns="0" tIns="7317" rIns="0" bIns="0" rtlCol="0">
            <a:spAutoFit/>
          </a:bodyPr>
          <a:lstStyle/>
          <a:p>
            <a:pPr marL="7701" marR="3081" algn="just">
              <a:lnSpc>
                <a:spcPct val="100800"/>
              </a:lnSpc>
              <a:spcBef>
                <a:spcPts val="58"/>
              </a:spcBef>
            </a:pPr>
            <a:r>
              <a:rPr sz="1182" spc="6">
                <a:latin typeface="宋体"/>
                <a:cs typeface="宋体"/>
              </a:rPr>
              <a:t>初级 视觉 皮层</a:t>
            </a:r>
            <a:endParaRPr sz="1182">
              <a:latin typeface="宋体"/>
              <a:cs typeface="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49748" y="4841753"/>
            <a:ext cx="519874" cy="446864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7701" marR="3081" algn="just">
              <a:lnSpc>
                <a:spcPct val="102299"/>
              </a:lnSpc>
              <a:spcBef>
                <a:spcPts val="55"/>
              </a:spcBef>
            </a:pPr>
            <a:r>
              <a:rPr sz="970" spc="18">
                <a:latin typeface="宋体"/>
                <a:cs typeface="宋体"/>
              </a:rPr>
              <a:t>小脑（绒 球和小脑 </a:t>
            </a:r>
            <a:r>
              <a:rPr sz="970" spc="21">
                <a:latin typeface="宋体"/>
                <a:cs typeface="宋体"/>
              </a:rPr>
              <a:t>蚓体）</a:t>
            </a:r>
            <a:endParaRPr sz="970">
              <a:latin typeface="宋体"/>
              <a:cs typeface="宋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27921" y="5425852"/>
            <a:ext cx="393949" cy="159770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970" spc="21">
                <a:latin typeface="宋体"/>
                <a:cs typeface="宋体"/>
              </a:rPr>
              <a:t>前庭核</a:t>
            </a:r>
            <a:endParaRPr sz="970">
              <a:latin typeface="宋体"/>
              <a:cs typeface="宋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73346" y="5312551"/>
            <a:ext cx="393949" cy="294579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7701" marR="3081">
              <a:lnSpc>
                <a:spcPct val="102299"/>
              </a:lnSpc>
              <a:spcBef>
                <a:spcPts val="55"/>
              </a:spcBef>
            </a:pPr>
            <a:r>
              <a:rPr sz="970" spc="18">
                <a:latin typeface="宋体"/>
                <a:cs typeface="宋体"/>
              </a:rPr>
              <a:t>背外侧 脑桥核</a:t>
            </a:r>
            <a:endParaRPr sz="970">
              <a:latin typeface="宋体"/>
              <a:cs typeface="宋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05724" y="3861251"/>
            <a:ext cx="710494" cy="303134"/>
          </a:xfrm>
          <a:prstGeom prst="rect">
            <a:avLst/>
          </a:prstGeom>
          <a:solidFill>
            <a:srgbClr val="B6A7D0"/>
          </a:solidFill>
        </p:spPr>
        <p:txBody>
          <a:bodyPr vert="horz" wrap="square" lIns="0" tIns="15404" rIns="0" bIns="0" rtlCol="0">
            <a:spAutoFit/>
          </a:bodyPr>
          <a:lstStyle/>
          <a:p>
            <a:pPr marL="165578" marR="160957">
              <a:lnSpc>
                <a:spcPct val="102299"/>
              </a:lnSpc>
              <a:spcBef>
                <a:spcPts val="121"/>
              </a:spcBef>
            </a:pPr>
            <a:r>
              <a:rPr sz="970" spc="18">
                <a:latin typeface="宋体"/>
                <a:cs typeface="宋体"/>
              </a:rPr>
              <a:t>运动信 息处理</a:t>
            </a:r>
            <a:endParaRPr sz="970">
              <a:latin typeface="宋体"/>
              <a:cs typeface="宋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04022" y="4250922"/>
            <a:ext cx="720891" cy="289134"/>
          </a:xfrm>
          <a:prstGeom prst="rect">
            <a:avLst/>
          </a:prstGeom>
          <a:solidFill>
            <a:srgbClr val="EACB9F"/>
          </a:solidFill>
        </p:spPr>
        <p:txBody>
          <a:bodyPr vert="horz" wrap="square" lIns="0" tIns="1540" rIns="0" bIns="0" rtlCol="0">
            <a:spAutoFit/>
          </a:bodyPr>
          <a:lstStyle/>
          <a:p>
            <a:pPr marL="170968" marR="166348">
              <a:lnSpc>
                <a:spcPct val="102299"/>
              </a:lnSpc>
              <a:spcBef>
                <a:spcPts val="12"/>
              </a:spcBef>
            </a:pPr>
            <a:r>
              <a:rPr sz="970" spc="18">
                <a:latin typeface="宋体"/>
                <a:cs typeface="宋体"/>
              </a:rPr>
              <a:t>眼睛速 度计算</a:t>
            </a:r>
            <a:endParaRPr sz="970">
              <a:latin typeface="宋体"/>
              <a:cs typeface="宋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08117" y="4616899"/>
            <a:ext cx="720506" cy="290336"/>
          </a:xfrm>
          <a:prstGeom prst="rect">
            <a:avLst/>
          </a:prstGeom>
          <a:solidFill>
            <a:srgbClr val="B9C6AC"/>
          </a:solidFill>
        </p:spPr>
        <p:txBody>
          <a:bodyPr vert="horz" wrap="square" lIns="0" tIns="0" rIns="0" bIns="0" rtlCol="0">
            <a:spAutoFit/>
          </a:bodyPr>
          <a:lstStyle/>
          <a:p>
            <a:pPr marL="170968">
              <a:lnSpc>
                <a:spcPts val="1073"/>
              </a:lnSpc>
            </a:pPr>
            <a:r>
              <a:rPr sz="970" spc="21">
                <a:latin typeface="宋体"/>
                <a:cs typeface="宋体"/>
              </a:rPr>
              <a:t>运动信</a:t>
            </a:r>
            <a:endParaRPr sz="970">
              <a:latin typeface="宋体"/>
              <a:cs typeface="宋体"/>
            </a:endParaRPr>
          </a:p>
          <a:p>
            <a:pPr marL="170968">
              <a:spcBef>
                <a:spcPts val="27"/>
              </a:spcBef>
            </a:pPr>
            <a:r>
              <a:rPr sz="970" spc="21">
                <a:latin typeface="宋体"/>
                <a:cs typeface="宋体"/>
              </a:rPr>
              <a:t>号转换</a:t>
            </a:r>
            <a:endParaRPr sz="970">
              <a:latin typeface="宋体"/>
              <a:cs typeface="宋体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268981" y="2535102"/>
            <a:ext cx="1163362" cy="380885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89335" marR="3081" indent="-82019">
              <a:lnSpc>
                <a:spcPct val="101400"/>
              </a:lnSpc>
              <a:spcBef>
                <a:spcPts val="55"/>
              </a:spcBef>
            </a:pPr>
            <a:r>
              <a:rPr sz="1273" spc="15">
                <a:latin typeface="宋体"/>
                <a:cs typeface="宋体"/>
              </a:rPr>
              <a:t>深度神经网络和 大脑进行比较</a:t>
            </a:r>
            <a:endParaRPr sz="1273">
              <a:latin typeface="宋体"/>
              <a:cs typeface="宋体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467055" y="3491020"/>
            <a:ext cx="1120231" cy="892257"/>
          </a:xfrm>
          <a:custGeom>
            <a:avLst/>
            <a:gdLst/>
            <a:ahLst/>
            <a:cxnLst/>
            <a:rect l="l" t="t" r="r" b="b"/>
            <a:pathLst>
              <a:path w="1847214" h="1471295">
                <a:moveTo>
                  <a:pt x="1721340" y="1439942"/>
                </a:moveTo>
                <a:lnTo>
                  <a:pt x="1847024" y="1471160"/>
                </a:lnTo>
                <a:lnTo>
                  <a:pt x="1787885" y="1355949"/>
                </a:lnTo>
                <a:lnTo>
                  <a:pt x="1771249" y="1376947"/>
                </a:lnTo>
                <a:lnTo>
                  <a:pt x="33272" y="0"/>
                </a:lnTo>
                <a:lnTo>
                  <a:pt x="0" y="41996"/>
                </a:lnTo>
                <a:lnTo>
                  <a:pt x="1737976" y="1418943"/>
                </a:lnTo>
                <a:lnTo>
                  <a:pt x="1721340" y="1439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" name="object 30"/>
          <p:cNvSpPr/>
          <p:nvPr/>
        </p:nvSpPr>
        <p:spPr>
          <a:xfrm>
            <a:off x="1452019" y="2444670"/>
            <a:ext cx="1092890" cy="712805"/>
          </a:xfrm>
          <a:custGeom>
            <a:avLst/>
            <a:gdLst/>
            <a:ahLst/>
            <a:cxnLst/>
            <a:rect l="l" t="t" r="r" b="b"/>
            <a:pathLst>
              <a:path w="1802129" h="1175385">
                <a:moveTo>
                  <a:pt x="1726561" y="100990"/>
                </a:moveTo>
                <a:lnTo>
                  <a:pt x="1801667" y="0"/>
                </a:lnTo>
                <a:lnTo>
                  <a:pt x="1678744" y="27017"/>
                </a:lnTo>
                <a:lnTo>
                  <a:pt x="1690698" y="45510"/>
                </a:lnTo>
                <a:lnTo>
                  <a:pt x="0" y="1138394"/>
                </a:lnTo>
                <a:lnTo>
                  <a:pt x="23908" y="1175381"/>
                </a:lnTo>
                <a:lnTo>
                  <a:pt x="1714607" y="82496"/>
                </a:lnTo>
                <a:lnTo>
                  <a:pt x="1726561" y="1009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3962595" y="1016219"/>
            <a:ext cx="1741427" cy="236818"/>
          </a:xfrm>
          <a:prstGeom prst="rect">
            <a:avLst/>
          </a:prstGeom>
        </p:spPr>
        <p:txBody>
          <a:bodyPr vert="horz" wrap="square" lIns="0" tIns="8087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4"/>
              </a:spcBef>
            </a:pPr>
            <a:r>
              <a:rPr sz="1486" spc="3">
                <a:latin typeface="宋体"/>
                <a:ea typeface="+mn-ea"/>
              </a:rPr>
              <a:t>深度神经网络激活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307844" y="4440450"/>
            <a:ext cx="772109" cy="465471"/>
          </a:xfrm>
          <a:prstGeom prst="rect">
            <a:avLst/>
          </a:prstGeom>
        </p:spPr>
        <p:txBody>
          <a:bodyPr vert="horz" wrap="square" lIns="0" tIns="8087" rIns="0" bIns="0" rtlCol="0">
            <a:spAutoFit/>
          </a:bodyPr>
          <a:lstStyle/>
          <a:p>
            <a:pPr marL="102042" marR="3081" indent="-94726">
              <a:spcBef>
                <a:spcPts val="64"/>
              </a:spcBef>
            </a:pPr>
            <a:r>
              <a:rPr sz="1486" spc="3">
                <a:latin typeface="宋体"/>
                <a:cs typeface="宋体"/>
              </a:rPr>
              <a:t>输入视频 帧序列</a:t>
            </a:r>
            <a:endParaRPr sz="1486">
              <a:latin typeface="宋体"/>
              <a:cs typeface="宋体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730490" y="2951798"/>
            <a:ext cx="100124" cy="561078"/>
          </a:xfrm>
          <a:custGeom>
            <a:avLst/>
            <a:gdLst/>
            <a:ahLst/>
            <a:cxnLst/>
            <a:rect l="l" t="t" r="r" b="b"/>
            <a:pathLst>
              <a:path w="165100" h="925195">
                <a:moveTo>
                  <a:pt x="165042" y="117482"/>
                </a:moveTo>
                <a:lnTo>
                  <a:pt x="81928" y="0"/>
                </a:lnTo>
                <a:lnTo>
                  <a:pt x="0" y="118313"/>
                </a:lnTo>
                <a:lnTo>
                  <a:pt x="41260" y="118105"/>
                </a:lnTo>
                <a:lnTo>
                  <a:pt x="45321" y="925097"/>
                </a:lnTo>
                <a:lnTo>
                  <a:pt x="127842" y="924682"/>
                </a:lnTo>
                <a:lnTo>
                  <a:pt x="123782" y="117690"/>
                </a:lnTo>
                <a:lnTo>
                  <a:pt x="165042" y="117482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34" name="object 34"/>
          <p:cNvGrpSpPr/>
          <p:nvPr/>
        </p:nvGrpSpPr>
        <p:grpSpPr>
          <a:xfrm>
            <a:off x="3708582" y="895702"/>
            <a:ext cx="8036091" cy="5038538"/>
            <a:chOff x="6115296" y="197847"/>
            <a:chExt cx="13251180" cy="8308340"/>
          </a:xfrm>
        </p:grpSpPr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44336" y="4704652"/>
              <a:ext cx="3831021" cy="327497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320840" y="7849954"/>
              <a:ext cx="12359005" cy="656590"/>
            </a:xfrm>
            <a:custGeom>
              <a:avLst/>
              <a:gdLst/>
              <a:ahLst/>
              <a:cxnLst/>
              <a:rect l="l" t="t" r="r" b="b"/>
              <a:pathLst>
                <a:path w="12359005" h="656590">
                  <a:moveTo>
                    <a:pt x="12358497" y="604202"/>
                  </a:moveTo>
                  <a:lnTo>
                    <a:pt x="7383335" y="604202"/>
                  </a:lnTo>
                  <a:lnTo>
                    <a:pt x="7388834" y="265722"/>
                  </a:lnTo>
                  <a:lnTo>
                    <a:pt x="7414755" y="266141"/>
                  </a:lnTo>
                  <a:lnTo>
                    <a:pt x="7364831" y="147421"/>
                  </a:lnTo>
                  <a:lnTo>
                    <a:pt x="7311085" y="264464"/>
                  </a:lnTo>
                  <a:lnTo>
                    <a:pt x="7337006" y="264883"/>
                  </a:lnTo>
                  <a:lnTo>
                    <a:pt x="7331494" y="604202"/>
                  </a:lnTo>
                  <a:lnTo>
                    <a:pt x="51574" y="604202"/>
                  </a:lnTo>
                  <a:lnTo>
                    <a:pt x="51574" y="0"/>
                  </a:lnTo>
                  <a:lnTo>
                    <a:pt x="0" y="0"/>
                  </a:lnTo>
                  <a:lnTo>
                    <a:pt x="0" y="640448"/>
                  </a:lnTo>
                  <a:lnTo>
                    <a:pt x="2628" y="640448"/>
                  </a:lnTo>
                  <a:lnTo>
                    <a:pt x="2628" y="655967"/>
                  </a:lnTo>
                  <a:lnTo>
                    <a:pt x="12358497" y="655967"/>
                  </a:lnTo>
                  <a:lnTo>
                    <a:pt x="12358497" y="6042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7" name="object 37"/>
            <p:cNvPicPr/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827515" y="4542786"/>
              <a:ext cx="1538477" cy="281373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51014" y="881891"/>
              <a:ext cx="1559974" cy="284255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6115291" y="198153"/>
              <a:ext cx="12530455" cy="1073150"/>
            </a:xfrm>
            <a:custGeom>
              <a:avLst/>
              <a:gdLst/>
              <a:ahLst/>
              <a:cxnLst/>
              <a:rect l="l" t="t" r="r" b="b"/>
              <a:pathLst>
                <a:path w="12530455" h="1073150">
                  <a:moveTo>
                    <a:pt x="12530176" y="0"/>
                  </a:moveTo>
                  <a:lnTo>
                    <a:pt x="1854" y="0"/>
                  </a:lnTo>
                  <a:lnTo>
                    <a:pt x="1854" y="4457"/>
                  </a:lnTo>
                  <a:lnTo>
                    <a:pt x="0" y="4457"/>
                  </a:lnTo>
                  <a:lnTo>
                    <a:pt x="0" y="1072769"/>
                  </a:lnTo>
                  <a:lnTo>
                    <a:pt x="59372" y="1072769"/>
                  </a:lnTo>
                  <a:lnTo>
                    <a:pt x="59372" y="57505"/>
                  </a:lnTo>
                  <a:lnTo>
                    <a:pt x="7397877" y="57505"/>
                  </a:lnTo>
                  <a:lnTo>
                    <a:pt x="7394689" y="597204"/>
                  </a:lnTo>
                  <a:lnTo>
                    <a:pt x="7368197" y="597052"/>
                  </a:lnTo>
                  <a:lnTo>
                    <a:pt x="7420483" y="715264"/>
                  </a:lnTo>
                  <a:lnTo>
                    <a:pt x="7474166" y="597674"/>
                  </a:lnTo>
                  <a:lnTo>
                    <a:pt x="7447674" y="597522"/>
                  </a:lnTo>
                  <a:lnTo>
                    <a:pt x="7450861" y="57505"/>
                  </a:lnTo>
                  <a:lnTo>
                    <a:pt x="12530176" y="57505"/>
                  </a:lnTo>
                  <a:lnTo>
                    <a:pt x="125301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0" name="object 40"/>
            <p:cNvPicPr/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730714" y="765698"/>
              <a:ext cx="1532161" cy="2818666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8585118" y="197847"/>
              <a:ext cx="106045" cy="585470"/>
            </a:xfrm>
            <a:custGeom>
              <a:avLst/>
              <a:gdLst/>
              <a:ahLst/>
              <a:cxnLst/>
              <a:rect l="l" t="t" r="r" b="b"/>
              <a:pathLst>
                <a:path w="106044" h="585470">
                  <a:moveTo>
                    <a:pt x="0" y="468186"/>
                  </a:moveTo>
                  <a:lnTo>
                    <a:pt x="54463" y="585409"/>
                  </a:lnTo>
                  <a:lnTo>
                    <a:pt x="105958" y="466852"/>
                  </a:lnTo>
                  <a:lnTo>
                    <a:pt x="79468" y="467185"/>
                  </a:lnTo>
                  <a:lnTo>
                    <a:pt x="73584" y="0"/>
                  </a:lnTo>
                  <a:lnTo>
                    <a:pt x="20605" y="667"/>
                  </a:lnTo>
                  <a:lnTo>
                    <a:pt x="26489" y="467853"/>
                  </a:lnTo>
                  <a:lnTo>
                    <a:pt x="0" y="4681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2" name="object 42"/>
            <p:cNvSpPr/>
            <p:nvPr/>
          </p:nvSpPr>
          <p:spPr>
            <a:xfrm>
              <a:off x="14886906" y="3649961"/>
              <a:ext cx="2633980" cy="1087755"/>
            </a:xfrm>
            <a:custGeom>
              <a:avLst/>
              <a:gdLst/>
              <a:ahLst/>
              <a:cxnLst/>
              <a:rect l="l" t="t" r="r" b="b"/>
              <a:pathLst>
                <a:path w="2633980" h="1087754">
                  <a:moveTo>
                    <a:pt x="1698080" y="980506"/>
                  </a:moveTo>
                  <a:lnTo>
                    <a:pt x="1015886" y="980506"/>
                  </a:lnTo>
                  <a:lnTo>
                    <a:pt x="1055468" y="1007942"/>
                  </a:lnTo>
                  <a:lnTo>
                    <a:pt x="1099339" y="1031684"/>
                  </a:lnTo>
                  <a:lnTo>
                    <a:pt x="1146959" y="1051508"/>
                  </a:lnTo>
                  <a:lnTo>
                    <a:pt x="1197790" y="1067189"/>
                  </a:lnTo>
                  <a:lnTo>
                    <a:pt x="1251290" y="1078502"/>
                  </a:lnTo>
                  <a:lnTo>
                    <a:pt x="1301773" y="1084805"/>
                  </a:lnTo>
                  <a:lnTo>
                    <a:pt x="1352719" y="1087127"/>
                  </a:lnTo>
                  <a:lnTo>
                    <a:pt x="1403644" y="1085483"/>
                  </a:lnTo>
                  <a:lnTo>
                    <a:pt x="1454061" y="1079890"/>
                  </a:lnTo>
                  <a:lnTo>
                    <a:pt x="1503485" y="1070364"/>
                  </a:lnTo>
                  <a:lnTo>
                    <a:pt x="1558854" y="1054428"/>
                  </a:lnTo>
                  <a:lnTo>
                    <a:pt x="1610320" y="1033773"/>
                  </a:lnTo>
                  <a:lnTo>
                    <a:pt x="1657303" y="1008751"/>
                  </a:lnTo>
                  <a:lnTo>
                    <a:pt x="1698080" y="980506"/>
                  </a:lnTo>
                  <a:close/>
                </a:path>
                <a:path w="2633980" h="1087754">
                  <a:moveTo>
                    <a:pt x="1765558" y="911007"/>
                  </a:moveTo>
                  <a:lnTo>
                    <a:pt x="366082" y="911007"/>
                  </a:lnTo>
                  <a:lnTo>
                    <a:pt x="406005" y="934952"/>
                  </a:lnTo>
                  <a:lnTo>
                    <a:pt x="448683" y="956167"/>
                  </a:lnTo>
                  <a:lnTo>
                    <a:pt x="493820" y="974554"/>
                  </a:lnTo>
                  <a:lnTo>
                    <a:pt x="541121" y="990018"/>
                  </a:lnTo>
                  <a:lnTo>
                    <a:pt x="590289" y="1002461"/>
                  </a:lnTo>
                  <a:lnTo>
                    <a:pt x="641027" y="1011786"/>
                  </a:lnTo>
                  <a:lnTo>
                    <a:pt x="693041" y="1017897"/>
                  </a:lnTo>
                  <a:lnTo>
                    <a:pt x="748383" y="1020741"/>
                  </a:lnTo>
                  <a:lnTo>
                    <a:pt x="803614" y="1019897"/>
                  </a:lnTo>
                  <a:lnTo>
                    <a:pt x="858356" y="1015408"/>
                  </a:lnTo>
                  <a:lnTo>
                    <a:pt x="912234" y="1007317"/>
                  </a:lnTo>
                  <a:lnTo>
                    <a:pt x="964869" y="995668"/>
                  </a:lnTo>
                  <a:lnTo>
                    <a:pt x="1015886" y="980506"/>
                  </a:lnTo>
                  <a:lnTo>
                    <a:pt x="1698080" y="980506"/>
                  </a:lnTo>
                  <a:lnTo>
                    <a:pt x="1699223" y="979714"/>
                  </a:lnTo>
                  <a:lnTo>
                    <a:pt x="1735502" y="947015"/>
                  </a:lnTo>
                  <a:lnTo>
                    <a:pt x="1765558" y="911007"/>
                  </a:lnTo>
                  <a:close/>
                </a:path>
                <a:path w="2633980" h="1087754">
                  <a:moveTo>
                    <a:pt x="2114627" y="911007"/>
                  </a:moveTo>
                  <a:lnTo>
                    <a:pt x="1765558" y="911007"/>
                  </a:lnTo>
                  <a:lnTo>
                    <a:pt x="1796218" y="920671"/>
                  </a:lnTo>
                  <a:lnTo>
                    <a:pt x="1827912" y="928433"/>
                  </a:lnTo>
                  <a:lnTo>
                    <a:pt x="1860457" y="934254"/>
                  </a:lnTo>
                  <a:lnTo>
                    <a:pt x="1893670" y="938095"/>
                  </a:lnTo>
                  <a:lnTo>
                    <a:pt x="1949208" y="940005"/>
                  </a:lnTo>
                  <a:lnTo>
                    <a:pt x="2004290" y="936393"/>
                  </a:lnTo>
                  <a:lnTo>
                    <a:pt x="2058066" y="927358"/>
                  </a:lnTo>
                  <a:lnTo>
                    <a:pt x="2109684" y="913000"/>
                  </a:lnTo>
                  <a:lnTo>
                    <a:pt x="2114627" y="911007"/>
                  </a:lnTo>
                  <a:close/>
                </a:path>
                <a:path w="2633980" h="1087754">
                  <a:moveTo>
                    <a:pt x="213917" y="363791"/>
                  </a:moveTo>
                  <a:lnTo>
                    <a:pt x="170197" y="366020"/>
                  </a:lnTo>
                  <a:lnTo>
                    <a:pt x="103102" y="383103"/>
                  </a:lnTo>
                  <a:lnTo>
                    <a:pt x="48281" y="414938"/>
                  </a:lnTo>
                  <a:lnTo>
                    <a:pt x="18469" y="447390"/>
                  </a:lnTo>
                  <a:lnTo>
                    <a:pt x="2207" y="483556"/>
                  </a:lnTo>
                  <a:lnTo>
                    <a:pt x="0" y="521412"/>
                  </a:lnTo>
                  <a:lnTo>
                    <a:pt x="12352" y="558938"/>
                  </a:lnTo>
                  <a:lnTo>
                    <a:pt x="31561" y="585704"/>
                  </a:lnTo>
                  <a:lnTo>
                    <a:pt x="57993" y="608935"/>
                  </a:lnTo>
                  <a:lnTo>
                    <a:pt x="90682" y="627943"/>
                  </a:lnTo>
                  <a:lnTo>
                    <a:pt x="128664" y="642038"/>
                  </a:lnTo>
                  <a:lnTo>
                    <a:pt x="98085" y="660749"/>
                  </a:lnTo>
                  <a:lnTo>
                    <a:pt x="72964" y="682763"/>
                  </a:lnTo>
                  <a:lnTo>
                    <a:pt x="53838" y="707512"/>
                  </a:lnTo>
                  <a:lnTo>
                    <a:pt x="41244" y="734430"/>
                  </a:lnTo>
                  <a:lnTo>
                    <a:pt x="35678" y="775289"/>
                  </a:lnTo>
                  <a:lnTo>
                    <a:pt x="45175" y="815173"/>
                  </a:lnTo>
                  <a:lnTo>
                    <a:pt x="68876" y="852096"/>
                  </a:lnTo>
                  <a:lnTo>
                    <a:pt x="105922" y="884073"/>
                  </a:lnTo>
                  <a:lnTo>
                    <a:pt x="167115" y="913125"/>
                  </a:lnTo>
                  <a:lnTo>
                    <a:pt x="238495" y="927008"/>
                  </a:lnTo>
                  <a:lnTo>
                    <a:pt x="271393" y="927863"/>
                  </a:lnTo>
                  <a:lnTo>
                    <a:pt x="303962" y="925439"/>
                  </a:lnTo>
                  <a:lnTo>
                    <a:pt x="335694" y="919799"/>
                  </a:lnTo>
                  <a:lnTo>
                    <a:pt x="366082" y="911007"/>
                  </a:lnTo>
                  <a:lnTo>
                    <a:pt x="1765558" y="911007"/>
                  </a:lnTo>
                  <a:lnTo>
                    <a:pt x="2114627" y="911007"/>
                  </a:lnTo>
                  <a:lnTo>
                    <a:pt x="2158503" y="893313"/>
                  </a:lnTo>
                  <a:lnTo>
                    <a:pt x="2202248" y="869161"/>
                  </a:lnTo>
                  <a:lnTo>
                    <a:pt x="2240358" y="841025"/>
                  </a:lnTo>
                  <a:lnTo>
                    <a:pt x="2272267" y="809388"/>
                  </a:lnTo>
                  <a:lnTo>
                    <a:pt x="2297413" y="774729"/>
                  </a:lnTo>
                  <a:lnTo>
                    <a:pt x="2315230" y="737531"/>
                  </a:lnTo>
                  <a:lnTo>
                    <a:pt x="2347048" y="737275"/>
                  </a:lnTo>
                  <a:lnTo>
                    <a:pt x="2409552" y="729952"/>
                  </a:lnTo>
                  <a:lnTo>
                    <a:pt x="2495471" y="702922"/>
                  </a:lnTo>
                  <a:lnTo>
                    <a:pt x="2543731" y="675736"/>
                  </a:lnTo>
                  <a:lnTo>
                    <a:pt x="2583108" y="642352"/>
                  </a:lnTo>
                  <a:lnTo>
                    <a:pt x="2612202" y="603740"/>
                  </a:lnTo>
                  <a:lnTo>
                    <a:pt x="2629840" y="559779"/>
                  </a:lnTo>
                  <a:lnTo>
                    <a:pt x="2633600" y="514928"/>
                  </a:lnTo>
                  <a:lnTo>
                    <a:pt x="2623825" y="470731"/>
                  </a:lnTo>
                  <a:lnTo>
                    <a:pt x="2600856" y="428731"/>
                  </a:lnTo>
                  <a:lnTo>
                    <a:pt x="2565033" y="390471"/>
                  </a:lnTo>
                  <a:lnTo>
                    <a:pt x="2570558" y="381511"/>
                  </a:lnTo>
                  <a:lnTo>
                    <a:pt x="2575339" y="372355"/>
                  </a:lnTo>
                  <a:lnTo>
                    <a:pt x="2578739" y="364477"/>
                  </a:lnTo>
                  <a:lnTo>
                    <a:pt x="228533" y="364477"/>
                  </a:lnTo>
                  <a:lnTo>
                    <a:pt x="213917" y="363791"/>
                  </a:lnTo>
                  <a:close/>
                </a:path>
                <a:path w="2633980" h="1087754">
                  <a:moveTo>
                    <a:pt x="667328" y="98348"/>
                  </a:moveTo>
                  <a:lnTo>
                    <a:pt x="617150" y="98889"/>
                  </a:lnTo>
                  <a:lnTo>
                    <a:pt x="567673" y="103529"/>
                  </a:lnTo>
                  <a:lnTo>
                    <a:pt x="519411" y="112176"/>
                  </a:lnTo>
                  <a:lnTo>
                    <a:pt x="472877" y="124737"/>
                  </a:lnTo>
                  <a:lnTo>
                    <a:pt x="428585" y="141121"/>
                  </a:lnTo>
                  <a:lnTo>
                    <a:pt x="375138" y="168031"/>
                  </a:lnTo>
                  <a:lnTo>
                    <a:pt x="328890" y="200009"/>
                  </a:lnTo>
                  <a:lnTo>
                    <a:pt x="290473" y="236349"/>
                  </a:lnTo>
                  <a:lnTo>
                    <a:pt x="260519" y="276344"/>
                  </a:lnTo>
                  <a:lnTo>
                    <a:pt x="239662" y="319289"/>
                  </a:lnTo>
                  <a:lnTo>
                    <a:pt x="228533" y="364477"/>
                  </a:lnTo>
                  <a:lnTo>
                    <a:pt x="2578739" y="364477"/>
                  </a:lnTo>
                  <a:lnTo>
                    <a:pt x="2579365" y="363026"/>
                  </a:lnTo>
                  <a:lnTo>
                    <a:pt x="2582626" y="353546"/>
                  </a:lnTo>
                  <a:lnTo>
                    <a:pt x="2587498" y="309341"/>
                  </a:lnTo>
                  <a:lnTo>
                    <a:pt x="2576201" y="266378"/>
                  </a:lnTo>
                  <a:lnTo>
                    <a:pt x="2549703" y="226769"/>
                  </a:lnTo>
                  <a:lnTo>
                    <a:pt x="2508970" y="192631"/>
                  </a:lnTo>
                  <a:lnTo>
                    <a:pt x="2442450" y="161902"/>
                  </a:lnTo>
                  <a:lnTo>
                    <a:pt x="2404839" y="152545"/>
                  </a:lnTo>
                  <a:lnTo>
                    <a:pt x="2365296" y="147496"/>
                  </a:lnTo>
                  <a:lnTo>
                    <a:pt x="2352332" y="130203"/>
                  </a:lnTo>
                  <a:lnTo>
                    <a:pt x="840919" y="130203"/>
                  </a:lnTo>
                  <a:lnTo>
                    <a:pt x="799561" y="117410"/>
                  </a:lnTo>
                  <a:lnTo>
                    <a:pt x="756591" y="107790"/>
                  </a:lnTo>
                  <a:lnTo>
                    <a:pt x="712388" y="101413"/>
                  </a:lnTo>
                  <a:lnTo>
                    <a:pt x="667328" y="98348"/>
                  </a:lnTo>
                  <a:close/>
                </a:path>
                <a:path w="2633980" h="1087754">
                  <a:moveTo>
                    <a:pt x="1171716" y="46633"/>
                  </a:moveTo>
                  <a:lnTo>
                    <a:pt x="1121471" y="47648"/>
                  </a:lnTo>
                  <a:lnTo>
                    <a:pt x="1070067" y="52479"/>
                  </a:lnTo>
                  <a:lnTo>
                    <a:pt x="1019977" y="61042"/>
                  </a:lnTo>
                  <a:lnTo>
                    <a:pt x="971609" y="73216"/>
                  </a:lnTo>
                  <a:lnTo>
                    <a:pt x="925371" y="88881"/>
                  </a:lnTo>
                  <a:lnTo>
                    <a:pt x="881672" y="107917"/>
                  </a:lnTo>
                  <a:lnTo>
                    <a:pt x="840919" y="130203"/>
                  </a:lnTo>
                  <a:lnTo>
                    <a:pt x="2352332" y="130203"/>
                  </a:lnTo>
                  <a:lnTo>
                    <a:pt x="2338014" y="111104"/>
                  </a:lnTo>
                  <a:lnTo>
                    <a:pt x="2302488" y="78679"/>
                  </a:lnTo>
                  <a:lnTo>
                    <a:pt x="2301604" y="78106"/>
                  </a:lnTo>
                  <a:lnTo>
                    <a:pt x="1365557" y="78106"/>
                  </a:lnTo>
                  <a:lnTo>
                    <a:pt x="1318965" y="65007"/>
                  </a:lnTo>
                  <a:lnTo>
                    <a:pt x="1270861" y="55362"/>
                  </a:lnTo>
                  <a:lnTo>
                    <a:pt x="1221646" y="49221"/>
                  </a:lnTo>
                  <a:lnTo>
                    <a:pt x="1171716" y="46633"/>
                  </a:lnTo>
                  <a:close/>
                </a:path>
                <a:path w="2633980" h="1087754">
                  <a:moveTo>
                    <a:pt x="1586306" y="78"/>
                  </a:moveTo>
                  <a:lnTo>
                    <a:pt x="1543681" y="3699"/>
                  </a:lnTo>
                  <a:lnTo>
                    <a:pt x="1492590" y="13905"/>
                  </a:lnTo>
                  <a:lnTo>
                    <a:pt x="1445174" y="29999"/>
                  </a:lnTo>
                  <a:lnTo>
                    <a:pt x="1402481" y="51545"/>
                  </a:lnTo>
                  <a:lnTo>
                    <a:pt x="1365557" y="78106"/>
                  </a:lnTo>
                  <a:lnTo>
                    <a:pt x="2301604" y="78106"/>
                  </a:lnTo>
                  <a:lnTo>
                    <a:pt x="2274742" y="60704"/>
                  </a:lnTo>
                  <a:lnTo>
                    <a:pt x="1815361" y="60704"/>
                  </a:lnTo>
                  <a:lnTo>
                    <a:pt x="1792245" y="46386"/>
                  </a:lnTo>
                  <a:lnTo>
                    <a:pt x="1740477" y="23058"/>
                  </a:lnTo>
                  <a:lnTo>
                    <a:pt x="1671221" y="5383"/>
                  </a:lnTo>
                  <a:lnTo>
                    <a:pt x="1629033" y="653"/>
                  </a:lnTo>
                  <a:lnTo>
                    <a:pt x="1586306" y="78"/>
                  </a:lnTo>
                  <a:close/>
                </a:path>
                <a:path w="2633980" h="1087754">
                  <a:moveTo>
                    <a:pt x="2066255" y="0"/>
                  </a:moveTo>
                  <a:lnTo>
                    <a:pt x="2015863" y="491"/>
                  </a:lnTo>
                  <a:lnTo>
                    <a:pt x="1960967" y="6938"/>
                  </a:lnTo>
                  <a:lnTo>
                    <a:pt x="1908590" y="19321"/>
                  </a:lnTo>
                  <a:lnTo>
                    <a:pt x="1859723" y="37343"/>
                  </a:lnTo>
                  <a:lnTo>
                    <a:pt x="1815361" y="60704"/>
                  </a:lnTo>
                  <a:lnTo>
                    <a:pt x="2274742" y="60704"/>
                  </a:lnTo>
                  <a:lnTo>
                    <a:pt x="2210175" y="28392"/>
                  </a:lnTo>
                  <a:lnTo>
                    <a:pt x="2164196" y="14063"/>
                  </a:lnTo>
                  <a:lnTo>
                    <a:pt x="2115961" y="4561"/>
                  </a:lnTo>
                  <a:lnTo>
                    <a:pt x="2066255" y="0"/>
                  </a:lnTo>
                  <a:close/>
                </a:path>
              </a:pathLst>
            </a:custGeom>
            <a:solidFill>
              <a:srgbClr val="759FCC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3" name="object 43"/>
            <p:cNvSpPr/>
            <p:nvPr/>
          </p:nvSpPr>
          <p:spPr>
            <a:xfrm>
              <a:off x="14886906" y="3649961"/>
              <a:ext cx="2633980" cy="1087755"/>
            </a:xfrm>
            <a:custGeom>
              <a:avLst/>
              <a:gdLst/>
              <a:ahLst/>
              <a:cxnLst/>
              <a:rect l="l" t="t" r="r" b="b"/>
              <a:pathLst>
                <a:path w="2633980" h="1087754">
                  <a:moveTo>
                    <a:pt x="128664" y="642038"/>
                  </a:moveTo>
                  <a:lnTo>
                    <a:pt x="90682" y="627943"/>
                  </a:lnTo>
                  <a:lnTo>
                    <a:pt x="57993" y="608935"/>
                  </a:lnTo>
                  <a:lnTo>
                    <a:pt x="31561" y="585704"/>
                  </a:lnTo>
                  <a:lnTo>
                    <a:pt x="12352" y="558938"/>
                  </a:lnTo>
                  <a:lnTo>
                    <a:pt x="0" y="521412"/>
                  </a:lnTo>
                  <a:lnTo>
                    <a:pt x="2207" y="483556"/>
                  </a:lnTo>
                  <a:lnTo>
                    <a:pt x="18469" y="447390"/>
                  </a:lnTo>
                  <a:lnTo>
                    <a:pt x="48281" y="414938"/>
                  </a:lnTo>
                  <a:lnTo>
                    <a:pt x="73807" y="397317"/>
                  </a:lnTo>
                  <a:lnTo>
                    <a:pt x="103102" y="383103"/>
                  </a:lnTo>
                  <a:lnTo>
                    <a:pt x="135465" y="372577"/>
                  </a:lnTo>
                  <a:lnTo>
                    <a:pt x="170198" y="366020"/>
                  </a:lnTo>
                  <a:lnTo>
                    <a:pt x="184695" y="364565"/>
                  </a:lnTo>
                  <a:lnTo>
                    <a:pt x="199287" y="363821"/>
                  </a:lnTo>
                  <a:lnTo>
                    <a:pt x="213917" y="363791"/>
                  </a:lnTo>
                  <a:lnTo>
                    <a:pt x="228533" y="364477"/>
                  </a:lnTo>
                  <a:lnTo>
                    <a:pt x="239662" y="319289"/>
                  </a:lnTo>
                  <a:lnTo>
                    <a:pt x="260519" y="276344"/>
                  </a:lnTo>
                  <a:lnTo>
                    <a:pt x="290473" y="236349"/>
                  </a:lnTo>
                  <a:lnTo>
                    <a:pt x="328890" y="200009"/>
                  </a:lnTo>
                  <a:lnTo>
                    <a:pt x="375138" y="168031"/>
                  </a:lnTo>
                  <a:lnTo>
                    <a:pt x="428585" y="141121"/>
                  </a:lnTo>
                  <a:lnTo>
                    <a:pt x="472877" y="124737"/>
                  </a:lnTo>
                  <a:lnTo>
                    <a:pt x="519411" y="112176"/>
                  </a:lnTo>
                  <a:lnTo>
                    <a:pt x="567673" y="103529"/>
                  </a:lnTo>
                  <a:lnTo>
                    <a:pt x="617150" y="98889"/>
                  </a:lnTo>
                  <a:lnTo>
                    <a:pt x="667328" y="98348"/>
                  </a:lnTo>
                  <a:lnTo>
                    <a:pt x="712388" y="101413"/>
                  </a:lnTo>
                  <a:lnTo>
                    <a:pt x="756591" y="107790"/>
                  </a:lnTo>
                  <a:lnTo>
                    <a:pt x="799561" y="117410"/>
                  </a:lnTo>
                  <a:lnTo>
                    <a:pt x="840919" y="130203"/>
                  </a:lnTo>
                  <a:lnTo>
                    <a:pt x="881672" y="107917"/>
                  </a:lnTo>
                  <a:lnTo>
                    <a:pt x="925371" y="88881"/>
                  </a:lnTo>
                  <a:lnTo>
                    <a:pt x="971609" y="73216"/>
                  </a:lnTo>
                  <a:lnTo>
                    <a:pt x="1019977" y="61042"/>
                  </a:lnTo>
                  <a:lnTo>
                    <a:pt x="1070067" y="52479"/>
                  </a:lnTo>
                  <a:lnTo>
                    <a:pt x="1121471" y="47648"/>
                  </a:lnTo>
                  <a:lnTo>
                    <a:pt x="1171716" y="46633"/>
                  </a:lnTo>
                  <a:lnTo>
                    <a:pt x="1221646" y="49221"/>
                  </a:lnTo>
                  <a:lnTo>
                    <a:pt x="1270861" y="55362"/>
                  </a:lnTo>
                  <a:lnTo>
                    <a:pt x="1318965" y="65007"/>
                  </a:lnTo>
                  <a:lnTo>
                    <a:pt x="1365558" y="78106"/>
                  </a:lnTo>
                  <a:lnTo>
                    <a:pt x="1402482" y="51545"/>
                  </a:lnTo>
                  <a:lnTo>
                    <a:pt x="1445174" y="29999"/>
                  </a:lnTo>
                  <a:lnTo>
                    <a:pt x="1492590" y="13905"/>
                  </a:lnTo>
                  <a:lnTo>
                    <a:pt x="1543681" y="3699"/>
                  </a:lnTo>
                  <a:lnTo>
                    <a:pt x="1586306" y="78"/>
                  </a:lnTo>
                  <a:lnTo>
                    <a:pt x="1629033" y="653"/>
                  </a:lnTo>
                  <a:lnTo>
                    <a:pt x="1671222" y="5383"/>
                  </a:lnTo>
                  <a:lnTo>
                    <a:pt x="1712231" y="14230"/>
                  </a:lnTo>
                  <a:lnTo>
                    <a:pt x="1740477" y="23058"/>
                  </a:lnTo>
                  <a:lnTo>
                    <a:pt x="1767216" y="33807"/>
                  </a:lnTo>
                  <a:lnTo>
                    <a:pt x="1792245" y="46386"/>
                  </a:lnTo>
                  <a:lnTo>
                    <a:pt x="1815361" y="60704"/>
                  </a:lnTo>
                  <a:lnTo>
                    <a:pt x="1859723" y="37343"/>
                  </a:lnTo>
                  <a:lnTo>
                    <a:pt x="1908590" y="19321"/>
                  </a:lnTo>
                  <a:lnTo>
                    <a:pt x="1960967" y="6938"/>
                  </a:lnTo>
                  <a:lnTo>
                    <a:pt x="2015863" y="491"/>
                  </a:lnTo>
                  <a:lnTo>
                    <a:pt x="2066255" y="0"/>
                  </a:lnTo>
                  <a:lnTo>
                    <a:pt x="2115961" y="4561"/>
                  </a:lnTo>
                  <a:lnTo>
                    <a:pt x="2164196" y="14063"/>
                  </a:lnTo>
                  <a:lnTo>
                    <a:pt x="2210175" y="28392"/>
                  </a:lnTo>
                  <a:lnTo>
                    <a:pt x="2259586" y="50886"/>
                  </a:lnTo>
                  <a:lnTo>
                    <a:pt x="2302488" y="78679"/>
                  </a:lnTo>
                  <a:lnTo>
                    <a:pt x="2338014" y="111104"/>
                  </a:lnTo>
                  <a:lnTo>
                    <a:pt x="2365296" y="147496"/>
                  </a:lnTo>
                  <a:lnTo>
                    <a:pt x="2404839" y="152545"/>
                  </a:lnTo>
                  <a:lnTo>
                    <a:pt x="2442450" y="161902"/>
                  </a:lnTo>
                  <a:lnTo>
                    <a:pt x="2477402" y="175340"/>
                  </a:lnTo>
                  <a:lnTo>
                    <a:pt x="2508970" y="192631"/>
                  </a:lnTo>
                  <a:lnTo>
                    <a:pt x="2549703" y="226769"/>
                  </a:lnTo>
                  <a:lnTo>
                    <a:pt x="2576201" y="266378"/>
                  </a:lnTo>
                  <a:lnTo>
                    <a:pt x="2587498" y="309341"/>
                  </a:lnTo>
                  <a:lnTo>
                    <a:pt x="2582626" y="353546"/>
                  </a:lnTo>
                  <a:lnTo>
                    <a:pt x="2579365" y="363026"/>
                  </a:lnTo>
                  <a:lnTo>
                    <a:pt x="2575339" y="372355"/>
                  </a:lnTo>
                  <a:lnTo>
                    <a:pt x="2570558" y="381511"/>
                  </a:lnTo>
                  <a:lnTo>
                    <a:pt x="2565033" y="390471"/>
                  </a:lnTo>
                  <a:lnTo>
                    <a:pt x="2600856" y="428731"/>
                  </a:lnTo>
                  <a:lnTo>
                    <a:pt x="2623825" y="470731"/>
                  </a:lnTo>
                  <a:lnTo>
                    <a:pt x="2633600" y="514928"/>
                  </a:lnTo>
                  <a:lnTo>
                    <a:pt x="2629840" y="559779"/>
                  </a:lnTo>
                  <a:lnTo>
                    <a:pt x="2612202" y="603740"/>
                  </a:lnTo>
                  <a:lnTo>
                    <a:pt x="2583108" y="642352"/>
                  </a:lnTo>
                  <a:lnTo>
                    <a:pt x="2543731" y="675736"/>
                  </a:lnTo>
                  <a:lnTo>
                    <a:pt x="2495471" y="702922"/>
                  </a:lnTo>
                  <a:lnTo>
                    <a:pt x="2439730" y="722944"/>
                  </a:lnTo>
                  <a:lnTo>
                    <a:pt x="2409552" y="729952"/>
                  </a:lnTo>
                  <a:lnTo>
                    <a:pt x="2378574" y="734739"/>
                  </a:lnTo>
                  <a:lnTo>
                    <a:pt x="2347049" y="737275"/>
                  </a:lnTo>
                  <a:lnTo>
                    <a:pt x="2315230" y="737531"/>
                  </a:lnTo>
                  <a:lnTo>
                    <a:pt x="2297413" y="774729"/>
                  </a:lnTo>
                  <a:lnTo>
                    <a:pt x="2272267" y="809388"/>
                  </a:lnTo>
                  <a:lnTo>
                    <a:pt x="2240358" y="841025"/>
                  </a:lnTo>
                  <a:lnTo>
                    <a:pt x="2202248" y="869161"/>
                  </a:lnTo>
                  <a:lnTo>
                    <a:pt x="2158503" y="893313"/>
                  </a:lnTo>
                  <a:lnTo>
                    <a:pt x="2109684" y="913000"/>
                  </a:lnTo>
                  <a:lnTo>
                    <a:pt x="2058066" y="927358"/>
                  </a:lnTo>
                  <a:lnTo>
                    <a:pt x="2004290" y="936393"/>
                  </a:lnTo>
                  <a:lnTo>
                    <a:pt x="1949208" y="940005"/>
                  </a:lnTo>
                  <a:lnTo>
                    <a:pt x="1893670" y="938095"/>
                  </a:lnTo>
                  <a:lnTo>
                    <a:pt x="1860457" y="934254"/>
                  </a:lnTo>
                  <a:lnTo>
                    <a:pt x="1827912" y="928433"/>
                  </a:lnTo>
                  <a:lnTo>
                    <a:pt x="1796218" y="920671"/>
                  </a:lnTo>
                  <a:lnTo>
                    <a:pt x="1765558" y="911007"/>
                  </a:lnTo>
                  <a:lnTo>
                    <a:pt x="1735502" y="947016"/>
                  </a:lnTo>
                  <a:lnTo>
                    <a:pt x="1699224" y="979714"/>
                  </a:lnTo>
                  <a:lnTo>
                    <a:pt x="1657303" y="1008751"/>
                  </a:lnTo>
                  <a:lnTo>
                    <a:pt x="1610320" y="1033773"/>
                  </a:lnTo>
                  <a:lnTo>
                    <a:pt x="1558854" y="1054428"/>
                  </a:lnTo>
                  <a:lnTo>
                    <a:pt x="1503485" y="1070364"/>
                  </a:lnTo>
                  <a:lnTo>
                    <a:pt x="1454061" y="1079891"/>
                  </a:lnTo>
                  <a:lnTo>
                    <a:pt x="1403644" y="1085483"/>
                  </a:lnTo>
                  <a:lnTo>
                    <a:pt x="1352719" y="1087127"/>
                  </a:lnTo>
                  <a:lnTo>
                    <a:pt x="1301773" y="1084805"/>
                  </a:lnTo>
                  <a:lnTo>
                    <a:pt x="1251290" y="1078502"/>
                  </a:lnTo>
                  <a:lnTo>
                    <a:pt x="1197790" y="1067189"/>
                  </a:lnTo>
                  <a:lnTo>
                    <a:pt x="1146959" y="1051508"/>
                  </a:lnTo>
                  <a:lnTo>
                    <a:pt x="1099339" y="1031684"/>
                  </a:lnTo>
                  <a:lnTo>
                    <a:pt x="1055468" y="1007942"/>
                  </a:lnTo>
                  <a:lnTo>
                    <a:pt x="1015886" y="980506"/>
                  </a:lnTo>
                  <a:lnTo>
                    <a:pt x="964869" y="995668"/>
                  </a:lnTo>
                  <a:lnTo>
                    <a:pt x="912234" y="1007317"/>
                  </a:lnTo>
                  <a:lnTo>
                    <a:pt x="858356" y="1015408"/>
                  </a:lnTo>
                  <a:lnTo>
                    <a:pt x="803614" y="1019897"/>
                  </a:lnTo>
                  <a:lnTo>
                    <a:pt x="748383" y="1020741"/>
                  </a:lnTo>
                  <a:lnTo>
                    <a:pt x="693041" y="1017897"/>
                  </a:lnTo>
                  <a:lnTo>
                    <a:pt x="641027" y="1011786"/>
                  </a:lnTo>
                  <a:lnTo>
                    <a:pt x="590289" y="1002461"/>
                  </a:lnTo>
                  <a:lnTo>
                    <a:pt x="541121" y="990018"/>
                  </a:lnTo>
                  <a:lnTo>
                    <a:pt x="493820" y="974554"/>
                  </a:lnTo>
                  <a:lnTo>
                    <a:pt x="448683" y="956167"/>
                  </a:lnTo>
                  <a:lnTo>
                    <a:pt x="406005" y="934952"/>
                  </a:lnTo>
                  <a:lnTo>
                    <a:pt x="366082" y="911007"/>
                  </a:lnTo>
                  <a:lnTo>
                    <a:pt x="335694" y="919799"/>
                  </a:lnTo>
                  <a:lnTo>
                    <a:pt x="303962" y="925439"/>
                  </a:lnTo>
                  <a:lnTo>
                    <a:pt x="271393" y="927863"/>
                  </a:lnTo>
                  <a:lnTo>
                    <a:pt x="238495" y="927008"/>
                  </a:lnTo>
                  <a:lnTo>
                    <a:pt x="201872" y="922073"/>
                  </a:lnTo>
                  <a:lnTo>
                    <a:pt x="167115" y="913125"/>
                  </a:lnTo>
                  <a:lnTo>
                    <a:pt x="134905" y="900386"/>
                  </a:lnTo>
                  <a:lnTo>
                    <a:pt x="105922" y="884074"/>
                  </a:lnTo>
                  <a:lnTo>
                    <a:pt x="68876" y="852096"/>
                  </a:lnTo>
                  <a:lnTo>
                    <a:pt x="45175" y="815173"/>
                  </a:lnTo>
                  <a:lnTo>
                    <a:pt x="35678" y="775289"/>
                  </a:lnTo>
                  <a:lnTo>
                    <a:pt x="41244" y="734430"/>
                  </a:lnTo>
                  <a:lnTo>
                    <a:pt x="53838" y="707512"/>
                  </a:lnTo>
                  <a:lnTo>
                    <a:pt x="72964" y="682763"/>
                  </a:lnTo>
                  <a:lnTo>
                    <a:pt x="98085" y="660749"/>
                  </a:lnTo>
                  <a:lnTo>
                    <a:pt x="128664" y="642038"/>
                  </a:lnTo>
                  <a:close/>
                </a:path>
                <a:path w="2633980" h="1087754">
                  <a:moveTo>
                    <a:pt x="265950" y="650739"/>
                  </a:moveTo>
                  <a:lnTo>
                    <a:pt x="237271" y="654308"/>
                  </a:lnTo>
                  <a:lnTo>
                    <a:pt x="208294" y="655055"/>
                  </a:lnTo>
                  <a:lnTo>
                    <a:pt x="179450" y="652991"/>
                  </a:lnTo>
                  <a:lnTo>
                    <a:pt x="151170" y="648125"/>
                  </a:lnTo>
                  <a:lnTo>
                    <a:pt x="143504" y="646401"/>
                  </a:lnTo>
                  <a:lnTo>
                    <a:pt x="135989" y="644369"/>
                  </a:lnTo>
                  <a:lnTo>
                    <a:pt x="128664" y="642038"/>
                  </a:lnTo>
                </a:path>
                <a:path w="2633980" h="1087754">
                  <a:moveTo>
                    <a:pt x="978205" y="937110"/>
                  </a:moveTo>
                  <a:lnTo>
                    <a:pt x="985530" y="948793"/>
                  </a:lnTo>
                  <a:lnTo>
                    <a:pt x="994289" y="959962"/>
                  </a:lnTo>
                  <a:lnTo>
                    <a:pt x="1004426" y="970554"/>
                  </a:lnTo>
                  <a:lnTo>
                    <a:pt x="1015886" y="980506"/>
                  </a:lnTo>
                </a:path>
                <a:path w="2633980" h="1087754">
                  <a:moveTo>
                    <a:pt x="1784267" y="859019"/>
                  </a:moveTo>
                  <a:lnTo>
                    <a:pt x="1782876" y="872516"/>
                  </a:lnTo>
                  <a:lnTo>
                    <a:pt x="1779263" y="885768"/>
                  </a:lnTo>
                  <a:lnTo>
                    <a:pt x="1773474" y="898642"/>
                  </a:lnTo>
                  <a:lnTo>
                    <a:pt x="1765558" y="911007"/>
                  </a:lnTo>
                </a:path>
              </a:pathLst>
            </a:custGeom>
            <a:ln w="20796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4" name="object 4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41803" y="4238205"/>
              <a:ext cx="171912" cy="159685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5727825" y="3780164"/>
              <a:ext cx="1724660" cy="312420"/>
            </a:xfrm>
            <a:custGeom>
              <a:avLst/>
              <a:gdLst/>
              <a:ahLst/>
              <a:cxnLst/>
              <a:rect l="l" t="t" r="r" b="b"/>
              <a:pathLst>
                <a:path w="1724659" h="312420">
                  <a:moveTo>
                    <a:pt x="1649278" y="312365"/>
                  </a:moveTo>
                  <a:lnTo>
                    <a:pt x="1672541" y="302775"/>
                  </a:lnTo>
                  <a:lnTo>
                    <a:pt x="1693036" y="290708"/>
                  </a:lnTo>
                  <a:lnTo>
                    <a:pt x="1710362" y="276445"/>
                  </a:lnTo>
                  <a:lnTo>
                    <a:pt x="1724114" y="260267"/>
                  </a:lnTo>
                </a:path>
                <a:path w="1724659" h="312420">
                  <a:moveTo>
                    <a:pt x="74835" y="34695"/>
                  </a:moveTo>
                  <a:lnTo>
                    <a:pt x="57894" y="24270"/>
                  </a:lnTo>
                  <a:lnTo>
                    <a:pt x="39697" y="14976"/>
                  </a:lnTo>
                  <a:lnTo>
                    <a:pt x="20360" y="6868"/>
                  </a:lnTo>
                  <a:lnTo>
                    <a:pt x="0" y="0"/>
                  </a:lnTo>
                </a:path>
              </a:pathLst>
            </a:custGeom>
            <a:ln w="20796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6" name="object 46"/>
            <p:cNvSpPr/>
            <p:nvPr/>
          </p:nvSpPr>
          <p:spPr>
            <a:xfrm>
              <a:off x="13514078" y="3877686"/>
              <a:ext cx="130810" cy="652145"/>
            </a:xfrm>
            <a:custGeom>
              <a:avLst/>
              <a:gdLst/>
              <a:ahLst/>
              <a:cxnLst/>
              <a:rect l="l" t="t" r="r" b="b"/>
              <a:pathLst>
                <a:path w="130809" h="652145">
                  <a:moveTo>
                    <a:pt x="4671" y="534880"/>
                  </a:moveTo>
                  <a:lnTo>
                    <a:pt x="68929" y="652066"/>
                  </a:lnTo>
                  <a:lnTo>
                    <a:pt x="130540" y="533468"/>
                  </a:lnTo>
                  <a:lnTo>
                    <a:pt x="99073" y="533821"/>
                  </a:lnTo>
                  <a:lnTo>
                    <a:pt x="93740" y="58592"/>
                  </a:lnTo>
                  <a:lnTo>
                    <a:pt x="61611" y="0"/>
                  </a:lnTo>
                  <a:lnTo>
                    <a:pt x="30805" y="59299"/>
                  </a:lnTo>
                  <a:lnTo>
                    <a:pt x="36138" y="534527"/>
                  </a:lnTo>
                  <a:lnTo>
                    <a:pt x="4671" y="534880"/>
                  </a:lnTo>
                  <a:close/>
                </a:path>
                <a:path w="130809" h="652145">
                  <a:moveTo>
                    <a:pt x="93740" y="58592"/>
                  </a:moveTo>
                  <a:lnTo>
                    <a:pt x="94402" y="117538"/>
                  </a:lnTo>
                  <a:lnTo>
                    <a:pt x="125869" y="117185"/>
                  </a:lnTo>
                  <a:lnTo>
                    <a:pt x="93740" y="58592"/>
                  </a:lnTo>
                  <a:close/>
                </a:path>
                <a:path w="130809" h="652145">
                  <a:moveTo>
                    <a:pt x="0" y="118598"/>
                  </a:moveTo>
                  <a:lnTo>
                    <a:pt x="31467" y="118245"/>
                  </a:lnTo>
                  <a:lnTo>
                    <a:pt x="30805" y="59299"/>
                  </a:lnTo>
                  <a:lnTo>
                    <a:pt x="0" y="118598"/>
                  </a:lnTo>
                  <a:close/>
                </a:path>
              </a:pathLst>
            </a:custGeom>
            <a:solidFill>
              <a:srgbClr val="F4B183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9326920" y="3196282"/>
            <a:ext cx="999313" cy="205608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273" spc="15">
                <a:latin typeface="宋体"/>
                <a:cs typeface="宋体"/>
              </a:rPr>
              <a:t>类脑跟踪分数</a:t>
            </a:r>
            <a:endParaRPr sz="1273">
              <a:latin typeface="宋体"/>
              <a:cs typeface="宋体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8253600" y="3036469"/>
            <a:ext cx="3086894" cy="2868162"/>
            <a:chOff x="13609843" y="3727882"/>
            <a:chExt cx="5090160" cy="4729480"/>
          </a:xfrm>
        </p:grpSpPr>
        <p:sp>
          <p:nvSpPr>
            <p:cNvPr id="49" name="object 49"/>
            <p:cNvSpPr/>
            <p:nvPr/>
          </p:nvSpPr>
          <p:spPr>
            <a:xfrm>
              <a:off x="18484483" y="3727882"/>
              <a:ext cx="138430" cy="714375"/>
            </a:xfrm>
            <a:custGeom>
              <a:avLst/>
              <a:gdLst/>
              <a:ahLst/>
              <a:cxnLst/>
              <a:rect l="l" t="t" r="r" b="b"/>
              <a:pathLst>
                <a:path w="138430" h="714375">
                  <a:moveTo>
                    <a:pt x="846" y="596355"/>
                  </a:moveTo>
                  <a:lnTo>
                    <a:pt x="69687" y="714133"/>
                  </a:lnTo>
                  <a:lnTo>
                    <a:pt x="138112" y="596112"/>
                  </a:lnTo>
                  <a:lnTo>
                    <a:pt x="103795" y="596173"/>
                  </a:lnTo>
                  <a:lnTo>
                    <a:pt x="102845" y="58888"/>
                  </a:lnTo>
                  <a:lnTo>
                    <a:pt x="68424" y="0"/>
                  </a:lnTo>
                  <a:lnTo>
                    <a:pt x="34212" y="59010"/>
                  </a:lnTo>
                  <a:lnTo>
                    <a:pt x="35162" y="596295"/>
                  </a:lnTo>
                  <a:lnTo>
                    <a:pt x="846" y="596355"/>
                  </a:lnTo>
                  <a:close/>
                </a:path>
                <a:path w="138430" h="714375">
                  <a:moveTo>
                    <a:pt x="102845" y="58888"/>
                  </a:moveTo>
                  <a:lnTo>
                    <a:pt x="102949" y="117838"/>
                  </a:lnTo>
                  <a:lnTo>
                    <a:pt x="137266" y="117777"/>
                  </a:lnTo>
                  <a:lnTo>
                    <a:pt x="102845" y="58888"/>
                  </a:lnTo>
                  <a:close/>
                </a:path>
                <a:path w="138430" h="714375">
                  <a:moveTo>
                    <a:pt x="0" y="118020"/>
                  </a:moveTo>
                  <a:lnTo>
                    <a:pt x="34316" y="117959"/>
                  </a:lnTo>
                  <a:lnTo>
                    <a:pt x="34212" y="59010"/>
                  </a:lnTo>
                  <a:lnTo>
                    <a:pt x="0" y="118020"/>
                  </a:lnTo>
                  <a:close/>
                </a:path>
              </a:pathLst>
            </a:custGeom>
            <a:solidFill>
              <a:srgbClr val="B6A7D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13609843" y="4147754"/>
              <a:ext cx="1186815" cy="104139"/>
            </a:xfrm>
            <a:custGeom>
              <a:avLst/>
              <a:gdLst/>
              <a:ahLst/>
              <a:cxnLst/>
              <a:rect l="l" t="t" r="r" b="b"/>
              <a:pathLst>
                <a:path w="1186815" h="104139">
                  <a:moveTo>
                    <a:pt x="1068501" y="103682"/>
                  </a:moveTo>
                  <a:lnTo>
                    <a:pt x="1186235" y="51464"/>
                  </a:lnTo>
                  <a:lnTo>
                    <a:pt x="1068170" y="0"/>
                  </a:lnTo>
                  <a:lnTo>
                    <a:pt x="1068253" y="25920"/>
                  </a:lnTo>
                  <a:lnTo>
                    <a:pt x="0" y="29333"/>
                  </a:lnTo>
                  <a:lnTo>
                    <a:pt x="165" y="81174"/>
                  </a:lnTo>
                  <a:lnTo>
                    <a:pt x="1068419" y="77761"/>
                  </a:lnTo>
                  <a:lnTo>
                    <a:pt x="1068501" y="103682"/>
                  </a:lnTo>
                  <a:close/>
                </a:path>
              </a:pathLst>
            </a:custGeom>
            <a:solidFill>
              <a:srgbClr val="F4B183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1" name="object 51"/>
            <p:cNvSpPr/>
            <p:nvPr/>
          </p:nvSpPr>
          <p:spPr>
            <a:xfrm>
              <a:off x="17622589" y="4070768"/>
              <a:ext cx="889000" cy="104139"/>
            </a:xfrm>
            <a:custGeom>
              <a:avLst/>
              <a:gdLst/>
              <a:ahLst/>
              <a:cxnLst/>
              <a:rect l="l" t="t" r="r" b="b"/>
              <a:pathLst>
                <a:path w="889000" h="104139">
                  <a:moveTo>
                    <a:pt x="117726" y="0"/>
                  </a:moveTo>
                  <a:lnTo>
                    <a:pt x="0" y="52232"/>
                  </a:lnTo>
                  <a:lnTo>
                    <a:pt x="118070" y="103681"/>
                  </a:lnTo>
                  <a:lnTo>
                    <a:pt x="117984" y="77761"/>
                  </a:lnTo>
                  <a:lnTo>
                    <a:pt x="888752" y="75205"/>
                  </a:lnTo>
                  <a:lnTo>
                    <a:pt x="888580" y="23364"/>
                  </a:lnTo>
                  <a:lnTo>
                    <a:pt x="117812" y="25920"/>
                  </a:lnTo>
                  <a:lnTo>
                    <a:pt x="117726" y="0"/>
                  </a:lnTo>
                  <a:close/>
                </a:path>
              </a:pathLst>
            </a:custGeom>
            <a:solidFill>
              <a:srgbClr val="B6A7D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2" name="object 52"/>
            <p:cNvSpPr/>
            <p:nvPr/>
          </p:nvSpPr>
          <p:spPr>
            <a:xfrm>
              <a:off x="18595716" y="7372215"/>
              <a:ext cx="104139" cy="1085215"/>
            </a:xfrm>
            <a:custGeom>
              <a:avLst/>
              <a:gdLst/>
              <a:ahLst/>
              <a:cxnLst/>
              <a:rect l="l" t="t" r="r" b="b"/>
              <a:pathLst>
                <a:path w="104140" h="1085215">
                  <a:moveTo>
                    <a:pt x="103681" y="117615"/>
                  </a:moveTo>
                  <a:lnTo>
                    <a:pt x="51199" y="0"/>
                  </a:lnTo>
                  <a:lnTo>
                    <a:pt x="0" y="118179"/>
                  </a:lnTo>
                  <a:lnTo>
                    <a:pt x="25920" y="118038"/>
                  </a:lnTo>
                  <a:lnTo>
                    <a:pt x="31174" y="1084815"/>
                  </a:lnTo>
                  <a:lnTo>
                    <a:pt x="83014" y="1084533"/>
                  </a:lnTo>
                  <a:lnTo>
                    <a:pt x="77760" y="117756"/>
                  </a:lnTo>
                  <a:lnTo>
                    <a:pt x="103681" y="1176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750655" y="5389321"/>
            <a:ext cx="961574" cy="465471"/>
          </a:xfrm>
          <a:prstGeom prst="rect">
            <a:avLst/>
          </a:prstGeom>
        </p:spPr>
        <p:txBody>
          <a:bodyPr vert="horz" wrap="square" lIns="0" tIns="8087" rIns="0" bIns="0" rtlCol="0">
            <a:spAutoFit/>
          </a:bodyPr>
          <a:lstStyle/>
          <a:p>
            <a:pPr marL="196768" marR="3081" indent="-189451">
              <a:spcBef>
                <a:spcPts val="64"/>
              </a:spcBef>
            </a:pPr>
            <a:r>
              <a:rPr sz="1486" spc="3">
                <a:latin typeface="宋体"/>
                <a:cs typeface="宋体"/>
              </a:rPr>
              <a:t>眼睛中央凹 注意力</a:t>
            </a:r>
            <a:endParaRPr sz="1486">
              <a:latin typeface="宋体"/>
              <a:cs typeface="宋体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653362" y="977671"/>
            <a:ext cx="583029" cy="236818"/>
          </a:xfrm>
          <a:prstGeom prst="rect">
            <a:avLst/>
          </a:prstGeom>
        </p:spPr>
        <p:txBody>
          <a:bodyPr vert="horz" wrap="square" lIns="0" tIns="8087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1486" spc="3">
                <a:latin typeface="宋体"/>
                <a:cs typeface="宋体"/>
              </a:rPr>
              <a:t>边界框</a:t>
            </a:r>
            <a:endParaRPr sz="1486">
              <a:latin typeface="宋体"/>
              <a:cs typeface="宋体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1426595" y="3032529"/>
            <a:ext cx="343502" cy="380885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7701" marR="3081">
              <a:lnSpc>
                <a:spcPct val="101400"/>
              </a:lnSpc>
              <a:spcBef>
                <a:spcPts val="55"/>
              </a:spcBef>
            </a:pPr>
            <a:r>
              <a:rPr sz="1273" spc="15">
                <a:latin typeface="宋体"/>
                <a:cs typeface="宋体"/>
              </a:rPr>
              <a:t>行为 度量</a:t>
            </a:r>
            <a:endParaRPr sz="1273">
              <a:latin typeface="宋体"/>
              <a:cs typeface="宋体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738735" y="3107791"/>
            <a:ext cx="343502" cy="380885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7701" marR="3081">
              <a:lnSpc>
                <a:spcPct val="101400"/>
              </a:lnSpc>
              <a:spcBef>
                <a:spcPts val="55"/>
              </a:spcBef>
            </a:pPr>
            <a:r>
              <a:rPr sz="1273" spc="15">
                <a:latin typeface="宋体"/>
                <a:cs typeface="宋体"/>
              </a:rPr>
              <a:t>神经 度量</a:t>
            </a:r>
            <a:endParaRPr sz="1273">
              <a:latin typeface="宋体"/>
              <a:cs typeface="宋体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63855" y="2243276"/>
            <a:ext cx="1229982" cy="2100675"/>
            <a:chOff x="270189" y="2419940"/>
            <a:chExt cx="2028189" cy="3463925"/>
          </a:xfrm>
        </p:grpSpPr>
        <p:pic>
          <p:nvPicPr>
            <p:cNvPr id="58" name="object 5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9151" y="2419940"/>
              <a:ext cx="1649187" cy="3232096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3439" y="2516179"/>
              <a:ext cx="1684417" cy="3263286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0189" y="2653010"/>
              <a:ext cx="1779329" cy="3230614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 rot="18900000">
            <a:off x="1301151" y="3820159"/>
            <a:ext cx="21402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91"/>
              </a:lnSpc>
            </a:pPr>
            <a:r>
              <a:rPr sz="1182" b="1" spc="161">
                <a:latin typeface="Trebuchet MS"/>
                <a:cs typeface="Trebuchet MS"/>
              </a:rPr>
              <a:t>..</a:t>
            </a:r>
            <a:endParaRPr sz="1182">
              <a:latin typeface="Trebuchet MS"/>
              <a:cs typeface="Trebuchet MS"/>
            </a:endParaRPr>
          </a:p>
        </p:txBody>
      </p:sp>
      <p:sp>
        <p:nvSpPr>
          <p:cNvPr id="62" name="object 62"/>
          <p:cNvSpPr txBox="1"/>
          <p:nvPr/>
        </p:nvSpPr>
        <p:spPr>
          <a:xfrm rot="18900000">
            <a:off x="1452033" y="3948575"/>
            <a:ext cx="16929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91"/>
              </a:lnSpc>
            </a:pPr>
            <a:r>
              <a:rPr sz="1182" b="1" spc="161">
                <a:latin typeface="Trebuchet MS"/>
                <a:cs typeface="Trebuchet MS"/>
              </a:rPr>
              <a:t>.</a:t>
            </a:r>
            <a:endParaRPr sz="1182">
              <a:latin typeface="Trebuchet MS"/>
              <a:cs typeface="Trebuchet MS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081" y="2450126"/>
            <a:ext cx="1025499" cy="1997085"/>
            <a:chOff x="189764" y="2761027"/>
            <a:chExt cx="1691005" cy="3293110"/>
          </a:xfrm>
        </p:grpSpPr>
        <p:pic>
          <p:nvPicPr>
            <p:cNvPr id="64" name="object 6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9764" y="2761027"/>
              <a:ext cx="1690776" cy="3292709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712865" y="3230998"/>
              <a:ext cx="824230" cy="2741295"/>
            </a:xfrm>
            <a:custGeom>
              <a:avLst/>
              <a:gdLst/>
              <a:ahLst/>
              <a:cxnLst/>
              <a:rect l="l" t="t" r="r" b="b"/>
              <a:pathLst>
                <a:path w="824230" h="2741295">
                  <a:moveTo>
                    <a:pt x="0" y="2741161"/>
                  </a:moveTo>
                  <a:lnTo>
                    <a:pt x="823899" y="2741161"/>
                  </a:lnTo>
                  <a:lnTo>
                    <a:pt x="823899" y="0"/>
                  </a:lnTo>
                  <a:lnTo>
                    <a:pt x="0" y="0"/>
                  </a:lnTo>
                  <a:lnTo>
                    <a:pt x="0" y="2741161"/>
                  </a:lnTo>
                  <a:close/>
                </a:path>
              </a:pathLst>
            </a:custGeom>
            <a:ln w="15597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6" name="object 66"/>
            <p:cNvSpPr/>
            <p:nvPr/>
          </p:nvSpPr>
          <p:spPr>
            <a:xfrm>
              <a:off x="1527617" y="4624284"/>
              <a:ext cx="305435" cy="80010"/>
            </a:xfrm>
            <a:custGeom>
              <a:avLst/>
              <a:gdLst/>
              <a:ahLst/>
              <a:cxnLst/>
              <a:rect l="l" t="t" r="r" b="b"/>
              <a:pathLst>
                <a:path w="305435" h="80010">
                  <a:moveTo>
                    <a:pt x="193741" y="70640"/>
                  </a:moveTo>
                  <a:lnTo>
                    <a:pt x="305370" y="18558"/>
                  </a:lnTo>
                  <a:lnTo>
                    <a:pt x="183595" y="0"/>
                  </a:lnTo>
                  <a:lnTo>
                    <a:pt x="186132" y="17660"/>
                  </a:lnTo>
                  <a:lnTo>
                    <a:pt x="0" y="44393"/>
                  </a:lnTo>
                  <a:lnTo>
                    <a:pt x="5072" y="79714"/>
                  </a:lnTo>
                  <a:lnTo>
                    <a:pt x="191205" y="52980"/>
                  </a:lnTo>
                  <a:lnTo>
                    <a:pt x="193741" y="7064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5292021" y="2116016"/>
            <a:ext cx="1150654" cy="236818"/>
          </a:xfrm>
          <a:prstGeom prst="rect">
            <a:avLst/>
          </a:prstGeom>
        </p:spPr>
        <p:txBody>
          <a:bodyPr vert="horz" wrap="square" lIns="0" tIns="8087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1486" spc="3">
                <a:latin typeface="宋体"/>
                <a:cs typeface="宋体"/>
              </a:rPr>
              <a:t>类脑跟踪网络</a:t>
            </a:r>
            <a:endParaRPr sz="1486">
              <a:latin typeface="宋体"/>
              <a:cs typeface="宋体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618101" y="4029218"/>
            <a:ext cx="620767" cy="354407"/>
          </a:xfrm>
          <a:prstGeom prst="rect">
            <a:avLst/>
          </a:prstGeom>
        </p:spPr>
        <p:txBody>
          <a:bodyPr vert="horz" wrap="square" lIns="0" tIns="7317" rIns="0" bIns="0" rtlCol="0">
            <a:spAutoFit/>
          </a:bodyPr>
          <a:lstStyle/>
          <a:p>
            <a:pPr marL="7701" marR="3081" indent="151330">
              <a:lnSpc>
                <a:spcPct val="100800"/>
              </a:lnSpc>
              <a:spcBef>
                <a:spcPts val="58"/>
              </a:spcBef>
            </a:pPr>
            <a:r>
              <a:rPr sz="1182" spc="9">
                <a:latin typeface="宋体"/>
                <a:cs typeface="宋体"/>
              </a:rPr>
              <a:t>人脑 平稳跟踪</a:t>
            </a:r>
            <a:endParaRPr sz="1182">
              <a:latin typeface="宋体"/>
              <a:cs typeface="宋体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585362" y="2230446"/>
            <a:ext cx="620767" cy="354407"/>
          </a:xfrm>
          <a:prstGeom prst="rect">
            <a:avLst/>
          </a:prstGeom>
        </p:spPr>
        <p:txBody>
          <a:bodyPr vert="horz" wrap="square" lIns="0" tIns="7317" rIns="0" bIns="0" rtlCol="0">
            <a:spAutoFit/>
          </a:bodyPr>
          <a:lstStyle/>
          <a:p>
            <a:pPr marL="7701" marR="3081" indent="75473">
              <a:lnSpc>
                <a:spcPct val="100800"/>
              </a:lnSpc>
              <a:spcBef>
                <a:spcPts val="58"/>
              </a:spcBef>
            </a:pPr>
            <a:r>
              <a:rPr sz="1182" spc="9">
                <a:latin typeface="宋体"/>
                <a:cs typeface="宋体"/>
              </a:rPr>
              <a:t>计算机 视觉跟踪</a:t>
            </a:r>
            <a:endParaRPr sz="1182">
              <a:latin typeface="宋体"/>
              <a:cs typeface="宋体"/>
            </a:endParaRPr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4E745C55-292C-92CC-C2B1-EEA8D6B3625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99624" y="1542758"/>
            <a:ext cx="2636445" cy="13703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3234" y="2251791"/>
            <a:ext cx="181763" cy="589669"/>
          </a:xfrm>
          <a:prstGeom prst="rect">
            <a:avLst/>
          </a:prstGeom>
          <a:solidFill>
            <a:srgbClr val="F4B183"/>
          </a:solidFill>
        </p:spPr>
        <p:txBody>
          <a:bodyPr vert="horz" wrap="square" lIns="0" tIns="1925" rIns="0" bIns="0" rtlCol="0">
            <a:spAutoFit/>
          </a:bodyPr>
          <a:lstStyle/>
          <a:p>
            <a:pPr>
              <a:spcBef>
                <a:spcPts val="15"/>
              </a:spcBef>
            </a:pPr>
            <a:endParaRPr sz="819">
              <a:latin typeface="Times New Roman"/>
              <a:cs typeface="Times New Roman"/>
            </a:endParaRPr>
          </a:p>
          <a:p>
            <a:pPr marL="770" marR="63536" algn="just">
              <a:lnSpc>
                <a:spcPts val="885"/>
              </a:lnSpc>
            </a:pPr>
            <a:r>
              <a:rPr sz="879" spc="3">
                <a:latin typeface="宋体"/>
                <a:cs typeface="宋体"/>
              </a:rPr>
              <a:t>循 环 网 络</a:t>
            </a:r>
            <a:endParaRPr sz="879">
              <a:latin typeface="宋体"/>
              <a:cs typeface="宋体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05974" y="2127377"/>
            <a:ext cx="273800" cy="645414"/>
            <a:chOff x="4791831" y="1393804"/>
            <a:chExt cx="451484" cy="1064260"/>
          </a:xfrm>
        </p:grpSpPr>
        <p:sp>
          <p:nvSpPr>
            <p:cNvPr id="4" name="object 4"/>
            <p:cNvSpPr/>
            <p:nvPr/>
          </p:nvSpPr>
          <p:spPr>
            <a:xfrm>
              <a:off x="4791831" y="1393804"/>
              <a:ext cx="451484" cy="212725"/>
            </a:xfrm>
            <a:custGeom>
              <a:avLst/>
              <a:gdLst/>
              <a:ahLst/>
              <a:cxnLst/>
              <a:rect l="l" t="t" r="r" b="b"/>
              <a:pathLst>
                <a:path w="451485" h="212725">
                  <a:moveTo>
                    <a:pt x="451315" y="0"/>
                  </a:moveTo>
                  <a:lnTo>
                    <a:pt x="212730" y="0"/>
                  </a:lnTo>
                  <a:lnTo>
                    <a:pt x="0" y="212730"/>
                  </a:lnTo>
                  <a:lnTo>
                    <a:pt x="238585" y="212730"/>
                  </a:lnTo>
                  <a:lnTo>
                    <a:pt x="451315" y="0"/>
                  </a:lnTo>
                  <a:close/>
                </a:path>
              </a:pathLst>
            </a:custGeom>
            <a:solidFill>
              <a:srgbClr val="F9D2B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" name="object 5"/>
            <p:cNvSpPr/>
            <p:nvPr/>
          </p:nvSpPr>
          <p:spPr>
            <a:xfrm>
              <a:off x="5030416" y="1393804"/>
              <a:ext cx="212725" cy="1064260"/>
            </a:xfrm>
            <a:custGeom>
              <a:avLst/>
              <a:gdLst/>
              <a:ahLst/>
              <a:cxnLst/>
              <a:rect l="l" t="t" r="r" b="b"/>
              <a:pathLst>
                <a:path w="212725" h="1064260">
                  <a:moveTo>
                    <a:pt x="212730" y="0"/>
                  </a:moveTo>
                  <a:lnTo>
                    <a:pt x="0" y="212730"/>
                  </a:lnTo>
                  <a:lnTo>
                    <a:pt x="0" y="1063654"/>
                  </a:lnTo>
                  <a:lnTo>
                    <a:pt x="212730" y="850923"/>
                  </a:lnTo>
                  <a:lnTo>
                    <a:pt x="212730" y="0"/>
                  </a:lnTo>
                  <a:close/>
                </a:path>
              </a:pathLst>
            </a:custGeom>
            <a:solidFill>
              <a:srgbClr val="EF915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05975" y="2256387"/>
            <a:ext cx="144794" cy="464452"/>
          </a:xfrm>
          <a:prstGeom prst="rect">
            <a:avLst/>
          </a:prstGeom>
          <a:solidFill>
            <a:srgbClr val="F4B183"/>
          </a:solidFill>
        </p:spPr>
        <p:txBody>
          <a:bodyPr vert="horz" wrap="square" lIns="0" tIns="2696" rIns="0" bIns="0" rtlCol="0">
            <a:spAutoFit/>
          </a:bodyPr>
          <a:lstStyle/>
          <a:p>
            <a:pPr>
              <a:spcBef>
                <a:spcPts val="21"/>
              </a:spcBef>
            </a:pPr>
            <a:endParaRPr sz="667">
              <a:latin typeface="Times New Roman"/>
              <a:cs typeface="Times New Roman"/>
            </a:endParaRPr>
          </a:p>
          <a:p>
            <a:pPr marR="49288" algn="just">
              <a:lnSpc>
                <a:spcPts val="722"/>
              </a:lnSpc>
            </a:pPr>
            <a:r>
              <a:rPr sz="728" spc="-6">
                <a:latin typeface="宋体"/>
                <a:cs typeface="宋体"/>
              </a:rPr>
              <a:t>循 环 网 络</a:t>
            </a:r>
            <a:endParaRPr sz="728">
              <a:latin typeface="宋体"/>
              <a:cs typeface="宋体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80308" y="1963738"/>
            <a:ext cx="379700" cy="1012405"/>
            <a:chOff x="2935653" y="1123969"/>
            <a:chExt cx="626110" cy="1669414"/>
          </a:xfrm>
        </p:grpSpPr>
        <p:sp>
          <p:nvSpPr>
            <p:cNvPr id="8" name="object 8"/>
            <p:cNvSpPr/>
            <p:nvPr/>
          </p:nvSpPr>
          <p:spPr>
            <a:xfrm>
              <a:off x="2935653" y="1123969"/>
              <a:ext cx="626110" cy="334010"/>
            </a:xfrm>
            <a:custGeom>
              <a:avLst/>
              <a:gdLst/>
              <a:ahLst/>
              <a:cxnLst/>
              <a:rect l="l" t="t" r="r" b="b"/>
              <a:pathLst>
                <a:path w="626110" h="334009">
                  <a:moveTo>
                    <a:pt x="625772" y="0"/>
                  </a:moveTo>
                  <a:lnTo>
                    <a:pt x="333843" y="0"/>
                  </a:lnTo>
                  <a:lnTo>
                    <a:pt x="0" y="333843"/>
                  </a:lnTo>
                  <a:lnTo>
                    <a:pt x="291928" y="333843"/>
                  </a:lnTo>
                  <a:lnTo>
                    <a:pt x="625772" y="0"/>
                  </a:lnTo>
                  <a:close/>
                </a:path>
              </a:pathLst>
            </a:custGeom>
            <a:solidFill>
              <a:srgbClr val="F4B58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9"/>
            <p:cNvSpPr/>
            <p:nvPr/>
          </p:nvSpPr>
          <p:spPr>
            <a:xfrm>
              <a:off x="3227582" y="1123969"/>
              <a:ext cx="334010" cy="1669414"/>
            </a:xfrm>
            <a:custGeom>
              <a:avLst/>
              <a:gdLst/>
              <a:ahLst/>
              <a:cxnLst/>
              <a:rect l="l" t="t" r="r" b="b"/>
              <a:pathLst>
                <a:path w="334010" h="1669414">
                  <a:moveTo>
                    <a:pt x="333843" y="0"/>
                  </a:moveTo>
                  <a:lnTo>
                    <a:pt x="0" y="333843"/>
                  </a:lnTo>
                  <a:lnTo>
                    <a:pt x="0" y="1669216"/>
                  </a:lnTo>
                  <a:lnTo>
                    <a:pt x="333843" y="1335373"/>
                  </a:lnTo>
                  <a:lnTo>
                    <a:pt x="333843" y="0"/>
                  </a:lnTo>
                  <a:close/>
                </a:path>
              </a:pathLst>
            </a:custGeom>
            <a:solidFill>
              <a:srgbClr val="D76213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780308" y="2166195"/>
            <a:ext cx="177142" cy="788544"/>
          </a:xfrm>
          <a:prstGeom prst="rect">
            <a:avLst/>
          </a:prstGeom>
          <a:solidFill>
            <a:srgbClr val="ED7D31"/>
          </a:solidFill>
        </p:spPr>
        <p:txBody>
          <a:bodyPr vert="horz" wrap="square" lIns="0" tIns="95118" rIns="0" bIns="0" rtlCol="0">
            <a:spAutoFit/>
          </a:bodyPr>
          <a:lstStyle/>
          <a:p>
            <a:pPr marR="61225" algn="just">
              <a:lnSpc>
                <a:spcPts val="885"/>
              </a:lnSpc>
              <a:spcBef>
                <a:spcPts val="749"/>
              </a:spcBef>
            </a:pPr>
            <a:r>
              <a:rPr sz="879" spc="3">
                <a:latin typeface="宋体"/>
                <a:cs typeface="宋体"/>
              </a:rPr>
              <a:t>卷 积 神 经 网 络</a:t>
            </a:r>
            <a:endParaRPr sz="879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14329" y="5174770"/>
            <a:ext cx="627699" cy="192408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182" spc="21">
                <a:latin typeface="宋体"/>
                <a:cs typeface="宋体"/>
              </a:rPr>
              <a:t>大脑激活</a:t>
            </a:r>
            <a:endParaRPr sz="1182">
              <a:latin typeface="宋体"/>
              <a:cs typeface="宋体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45458" y="2443713"/>
            <a:ext cx="1359758" cy="2061010"/>
            <a:chOff x="1559020" y="1915428"/>
            <a:chExt cx="2242185" cy="339852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1954" y="1915428"/>
              <a:ext cx="238637" cy="13353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559013" y="1942580"/>
              <a:ext cx="1283970" cy="3371850"/>
            </a:xfrm>
            <a:custGeom>
              <a:avLst/>
              <a:gdLst/>
              <a:ahLst/>
              <a:cxnLst/>
              <a:rect l="l" t="t" r="r" b="b"/>
              <a:pathLst>
                <a:path w="1283970" h="3371850">
                  <a:moveTo>
                    <a:pt x="1045451" y="3327666"/>
                  </a:moveTo>
                  <a:lnTo>
                    <a:pt x="949972" y="3284550"/>
                  </a:lnTo>
                  <a:lnTo>
                    <a:pt x="950023" y="3306229"/>
                  </a:lnTo>
                  <a:lnTo>
                    <a:pt x="0" y="3308540"/>
                  </a:lnTo>
                  <a:lnTo>
                    <a:pt x="101" y="3351885"/>
                  </a:lnTo>
                  <a:lnTo>
                    <a:pt x="950125" y="3349574"/>
                  </a:lnTo>
                  <a:lnTo>
                    <a:pt x="950175" y="3371240"/>
                  </a:lnTo>
                  <a:lnTo>
                    <a:pt x="1045451" y="3327666"/>
                  </a:lnTo>
                  <a:close/>
                </a:path>
                <a:path w="1283970" h="3371850">
                  <a:moveTo>
                    <a:pt x="1283436" y="35890"/>
                  </a:moveTo>
                  <a:lnTo>
                    <a:pt x="1188161" y="0"/>
                  </a:lnTo>
                  <a:lnTo>
                    <a:pt x="1188110" y="17805"/>
                  </a:lnTo>
                  <a:lnTo>
                    <a:pt x="23952" y="14503"/>
                  </a:lnTo>
                  <a:lnTo>
                    <a:pt x="23850" y="50139"/>
                  </a:lnTo>
                  <a:lnTo>
                    <a:pt x="1188008" y="53441"/>
                  </a:lnTo>
                  <a:lnTo>
                    <a:pt x="1187958" y="71259"/>
                  </a:lnTo>
                  <a:lnTo>
                    <a:pt x="1283436" y="358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806920" y="3148930"/>
            <a:ext cx="1392876" cy="192408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182" spc="21">
                <a:latin typeface="宋体"/>
                <a:cs typeface="宋体"/>
              </a:rPr>
              <a:t>构建大脑对齐的模型</a:t>
            </a:r>
            <a:endParaRPr sz="1182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69593" y="2704032"/>
            <a:ext cx="944245" cy="310164"/>
          </a:xfrm>
          <a:prstGeom prst="rect">
            <a:avLst/>
          </a:prstGeom>
        </p:spPr>
        <p:txBody>
          <a:bodyPr vert="horz" wrap="square" lIns="0" tIns="7317" rIns="0" bIns="0" rtlCol="0">
            <a:spAutoFit/>
          </a:bodyPr>
          <a:lstStyle/>
          <a:p>
            <a:pPr marL="73932" marR="3081" indent="-66616">
              <a:lnSpc>
                <a:spcPct val="101299"/>
              </a:lnSpc>
              <a:spcBef>
                <a:spcPts val="58"/>
              </a:spcBef>
            </a:pPr>
            <a:r>
              <a:rPr sz="1031" spc="12">
                <a:latin typeface="宋体"/>
                <a:cs typeface="宋体"/>
              </a:rPr>
              <a:t>深度神经网络和 大脑进行比较</a:t>
            </a:r>
            <a:endParaRPr sz="1031">
              <a:latin typeface="宋体"/>
              <a:cs typeface="宋体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021493" y="1445740"/>
            <a:ext cx="1239995" cy="192408"/>
          </a:xfrm>
          <a:prstGeom prst="rect">
            <a:avLst/>
          </a:prstGeom>
        </p:spPr>
        <p:txBody>
          <a:bodyPr vert="horz" wrap="square" lIns="0" tIns="10397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82"/>
              </a:spcBef>
            </a:pPr>
            <a:r>
              <a:rPr sz="1182" spc="21">
                <a:latin typeface="宋体"/>
                <a:ea typeface="+mn-ea"/>
              </a:rPr>
              <a:t>深度神经网络激活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46550" y="3626553"/>
            <a:ext cx="627699" cy="192408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182" spc="21">
                <a:latin typeface="宋体"/>
                <a:cs typeface="宋体"/>
              </a:rPr>
              <a:t>输入音频</a:t>
            </a:r>
            <a:endParaRPr sz="1182">
              <a:latin typeface="宋体"/>
              <a:cs typeface="宋体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651001" y="1379183"/>
            <a:ext cx="7247809" cy="4076195"/>
            <a:chOff x="4371389" y="160062"/>
            <a:chExt cx="11951335" cy="6721475"/>
          </a:xfrm>
        </p:grpSpPr>
        <p:sp>
          <p:nvSpPr>
            <p:cNvPr id="20" name="object 20"/>
            <p:cNvSpPr/>
            <p:nvPr/>
          </p:nvSpPr>
          <p:spPr>
            <a:xfrm>
              <a:off x="4400616" y="2903002"/>
              <a:ext cx="133985" cy="748665"/>
            </a:xfrm>
            <a:custGeom>
              <a:avLst/>
              <a:gdLst/>
              <a:ahLst/>
              <a:cxnLst/>
              <a:rect l="l" t="t" r="r" b="b"/>
              <a:pathLst>
                <a:path w="133985" h="748664">
                  <a:moveTo>
                    <a:pt x="133523" y="95046"/>
                  </a:moveTo>
                  <a:lnTo>
                    <a:pt x="66282" y="0"/>
                  </a:lnTo>
                  <a:lnTo>
                    <a:pt x="0" y="95718"/>
                  </a:lnTo>
                  <a:lnTo>
                    <a:pt x="33380" y="95550"/>
                  </a:lnTo>
                  <a:lnTo>
                    <a:pt x="36666" y="748428"/>
                  </a:lnTo>
                  <a:lnTo>
                    <a:pt x="103428" y="748092"/>
                  </a:lnTo>
                  <a:lnTo>
                    <a:pt x="100142" y="95214"/>
                  </a:lnTo>
                  <a:lnTo>
                    <a:pt x="133523" y="95046"/>
                  </a:lnTo>
                  <a:close/>
                </a:path>
              </a:pathLst>
            </a:custGeom>
            <a:solidFill>
              <a:srgbClr val="F4B183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1" name="object 21"/>
            <p:cNvSpPr/>
            <p:nvPr/>
          </p:nvSpPr>
          <p:spPr>
            <a:xfrm>
              <a:off x="4371378" y="160072"/>
              <a:ext cx="11936730" cy="868680"/>
            </a:xfrm>
            <a:custGeom>
              <a:avLst/>
              <a:gdLst/>
              <a:ahLst/>
              <a:cxnLst/>
              <a:rect l="l" t="t" r="r" b="b"/>
              <a:pathLst>
                <a:path w="11936730" h="868680">
                  <a:moveTo>
                    <a:pt x="11936413" y="241"/>
                  </a:moveTo>
                  <a:lnTo>
                    <a:pt x="9194127" y="241"/>
                  </a:lnTo>
                  <a:lnTo>
                    <a:pt x="9194127" y="0"/>
                  </a:lnTo>
                  <a:lnTo>
                    <a:pt x="9174734" y="241"/>
                  </a:lnTo>
                  <a:lnTo>
                    <a:pt x="1511" y="241"/>
                  </a:lnTo>
                  <a:lnTo>
                    <a:pt x="1511" y="3848"/>
                  </a:lnTo>
                  <a:lnTo>
                    <a:pt x="0" y="3848"/>
                  </a:lnTo>
                  <a:lnTo>
                    <a:pt x="0" y="868146"/>
                  </a:lnTo>
                  <a:lnTo>
                    <a:pt x="48044" y="868146"/>
                  </a:lnTo>
                  <a:lnTo>
                    <a:pt x="48044" y="46761"/>
                  </a:lnTo>
                  <a:lnTo>
                    <a:pt x="5031257" y="46761"/>
                  </a:lnTo>
                  <a:lnTo>
                    <a:pt x="5028666" y="483400"/>
                  </a:lnTo>
                  <a:lnTo>
                    <a:pt x="5007241" y="483273"/>
                  </a:lnTo>
                  <a:lnTo>
                    <a:pt x="5049532" y="578904"/>
                  </a:lnTo>
                  <a:lnTo>
                    <a:pt x="5092966" y="483781"/>
                  </a:lnTo>
                  <a:lnTo>
                    <a:pt x="5071529" y="483654"/>
                  </a:lnTo>
                  <a:lnTo>
                    <a:pt x="5074120" y="46761"/>
                  </a:lnTo>
                  <a:lnTo>
                    <a:pt x="9151836" y="46761"/>
                  </a:lnTo>
                  <a:lnTo>
                    <a:pt x="9156014" y="378498"/>
                  </a:lnTo>
                  <a:lnTo>
                    <a:pt x="9134589" y="378777"/>
                  </a:lnTo>
                  <a:lnTo>
                    <a:pt x="9178646" y="473608"/>
                  </a:lnTo>
                  <a:lnTo>
                    <a:pt x="9220314" y="377685"/>
                  </a:lnTo>
                  <a:lnTo>
                    <a:pt x="9198877" y="377964"/>
                  </a:lnTo>
                  <a:lnTo>
                    <a:pt x="9194711" y="46761"/>
                  </a:lnTo>
                  <a:lnTo>
                    <a:pt x="11936413" y="46761"/>
                  </a:lnTo>
                  <a:lnTo>
                    <a:pt x="11936413" y="2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2" name="object 22"/>
            <p:cNvSpPr/>
            <p:nvPr/>
          </p:nvSpPr>
          <p:spPr>
            <a:xfrm>
              <a:off x="13399357" y="2770751"/>
              <a:ext cx="119380" cy="1066165"/>
            </a:xfrm>
            <a:custGeom>
              <a:avLst/>
              <a:gdLst/>
              <a:ahLst/>
              <a:cxnLst/>
              <a:rect l="l" t="t" r="r" b="b"/>
              <a:pathLst>
                <a:path w="119380" h="1066164">
                  <a:moveTo>
                    <a:pt x="7831" y="971030"/>
                  </a:moveTo>
                  <a:lnTo>
                    <a:pt x="64208" y="1065913"/>
                  </a:lnTo>
                  <a:lnTo>
                    <a:pt x="118879" y="970037"/>
                  </a:lnTo>
                  <a:lnTo>
                    <a:pt x="91117" y="970285"/>
                  </a:lnTo>
                  <a:lnTo>
                    <a:pt x="82859" y="47441"/>
                  </a:lnTo>
                  <a:lnTo>
                    <a:pt x="54670" y="0"/>
                  </a:lnTo>
                  <a:lnTo>
                    <a:pt x="27335" y="47938"/>
                  </a:lnTo>
                  <a:lnTo>
                    <a:pt x="35593" y="970782"/>
                  </a:lnTo>
                  <a:lnTo>
                    <a:pt x="7831" y="971030"/>
                  </a:lnTo>
                  <a:close/>
                </a:path>
                <a:path w="119380" h="1066164">
                  <a:moveTo>
                    <a:pt x="82859" y="47441"/>
                  </a:moveTo>
                  <a:lnTo>
                    <a:pt x="83285" y="95131"/>
                  </a:lnTo>
                  <a:lnTo>
                    <a:pt x="111047" y="94883"/>
                  </a:lnTo>
                  <a:lnTo>
                    <a:pt x="82859" y="47441"/>
                  </a:lnTo>
                  <a:close/>
                </a:path>
                <a:path w="119380" h="1066164">
                  <a:moveTo>
                    <a:pt x="0" y="95876"/>
                  </a:moveTo>
                  <a:lnTo>
                    <a:pt x="27761" y="95628"/>
                  </a:lnTo>
                  <a:lnTo>
                    <a:pt x="27335" y="47938"/>
                  </a:lnTo>
                  <a:lnTo>
                    <a:pt x="0" y="95876"/>
                  </a:lnTo>
                  <a:close/>
                </a:path>
              </a:pathLst>
            </a:custGeom>
            <a:solidFill>
              <a:srgbClr val="B6A7D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9403359" y="3137155"/>
              <a:ext cx="1037590" cy="527685"/>
            </a:xfrm>
            <a:custGeom>
              <a:avLst/>
              <a:gdLst/>
              <a:ahLst/>
              <a:cxnLst/>
              <a:rect l="l" t="t" r="r" b="b"/>
              <a:pathLst>
                <a:path w="1037590" h="527685">
                  <a:moveTo>
                    <a:pt x="1037170" y="260134"/>
                  </a:moveTo>
                  <a:lnTo>
                    <a:pt x="941654" y="218490"/>
                  </a:lnTo>
                  <a:lnTo>
                    <a:pt x="941717" y="239471"/>
                  </a:lnTo>
                  <a:lnTo>
                    <a:pt x="78016" y="242227"/>
                  </a:lnTo>
                  <a:lnTo>
                    <a:pt x="76377" y="95097"/>
                  </a:lnTo>
                  <a:lnTo>
                    <a:pt x="101828" y="94805"/>
                  </a:lnTo>
                  <a:lnTo>
                    <a:pt x="75844" y="47409"/>
                  </a:lnTo>
                  <a:lnTo>
                    <a:pt x="49847" y="0"/>
                  </a:lnTo>
                  <a:lnTo>
                    <a:pt x="24917" y="47980"/>
                  </a:lnTo>
                  <a:lnTo>
                    <a:pt x="0" y="95948"/>
                  </a:lnTo>
                  <a:lnTo>
                    <a:pt x="25450" y="95681"/>
                  </a:lnTo>
                  <a:lnTo>
                    <a:pt x="29235" y="432447"/>
                  </a:lnTo>
                  <a:lnTo>
                    <a:pt x="3784" y="432739"/>
                  </a:lnTo>
                  <a:lnTo>
                    <a:pt x="55765" y="527545"/>
                  </a:lnTo>
                  <a:lnTo>
                    <a:pt x="105613" y="431596"/>
                  </a:lnTo>
                  <a:lnTo>
                    <a:pt x="80149" y="431876"/>
                  </a:lnTo>
                  <a:lnTo>
                    <a:pt x="78486" y="284162"/>
                  </a:lnTo>
                  <a:lnTo>
                    <a:pt x="941857" y="281406"/>
                  </a:lnTo>
                  <a:lnTo>
                    <a:pt x="941920" y="302374"/>
                  </a:lnTo>
                  <a:lnTo>
                    <a:pt x="1037170" y="260134"/>
                  </a:lnTo>
                  <a:close/>
                </a:path>
              </a:pathLst>
            </a:custGeom>
            <a:solidFill>
              <a:srgbClr val="F4B183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" name="object 24"/>
            <p:cNvSpPr/>
            <p:nvPr/>
          </p:nvSpPr>
          <p:spPr>
            <a:xfrm>
              <a:off x="12727261" y="3293361"/>
              <a:ext cx="719455" cy="84455"/>
            </a:xfrm>
            <a:custGeom>
              <a:avLst/>
              <a:gdLst/>
              <a:ahLst/>
              <a:cxnLst/>
              <a:rect l="l" t="t" r="r" b="b"/>
              <a:pathLst>
                <a:path w="719455" h="84454">
                  <a:moveTo>
                    <a:pt x="95244" y="0"/>
                  </a:moveTo>
                  <a:lnTo>
                    <a:pt x="0" y="42257"/>
                  </a:lnTo>
                  <a:lnTo>
                    <a:pt x="95522" y="83881"/>
                  </a:lnTo>
                  <a:lnTo>
                    <a:pt x="95452" y="62911"/>
                  </a:lnTo>
                  <a:lnTo>
                    <a:pt x="719025" y="60842"/>
                  </a:lnTo>
                  <a:lnTo>
                    <a:pt x="718885" y="18902"/>
                  </a:lnTo>
                  <a:lnTo>
                    <a:pt x="95313" y="20970"/>
                  </a:lnTo>
                  <a:lnTo>
                    <a:pt x="95244" y="0"/>
                  </a:lnTo>
                  <a:close/>
                </a:path>
              </a:pathLst>
            </a:custGeom>
            <a:solidFill>
              <a:srgbClr val="B6A7D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5" name="object 25"/>
            <p:cNvSpPr/>
            <p:nvPr/>
          </p:nvSpPr>
          <p:spPr>
            <a:xfrm>
              <a:off x="4537672" y="5964328"/>
              <a:ext cx="11784965" cy="917575"/>
            </a:xfrm>
            <a:custGeom>
              <a:avLst/>
              <a:gdLst/>
              <a:ahLst/>
              <a:cxnLst/>
              <a:rect l="l" t="t" r="r" b="b"/>
              <a:pathLst>
                <a:path w="11784965" h="917575">
                  <a:moveTo>
                    <a:pt x="11784419" y="875309"/>
                  </a:moveTo>
                  <a:lnTo>
                    <a:pt x="9044013" y="875309"/>
                  </a:lnTo>
                  <a:lnTo>
                    <a:pt x="9039784" y="95262"/>
                  </a:lnTo>
                  <a:lnTo>
                    <a:pt x="9060751" y="95148"/>
                  </a:lnTo>
                  <a:lnTo>
                    <a:pt x="9018295" y="0"/>
                  </a:lnTo>
                  <a:lnTo>
                    <a:pt x="8976868" y="95605"/>
                  </a:lnTo>
                  <a:lnTo>
                    <a:pt x="8997836" y="95491"/>
                  </a:lnTo>
                  <a:lnTo>
                    <a:pt x="9002065" y="875309"/>
                  </a:lnTo>
                  <a:lnTo>
                    <a:pt x="5019497" y="875309"/>
                  </a:lnTo>
                  <a:lnTo>
                    <a:pt x="5023942" y="601472"/>
                  </a:lnTo>
                  <a:lnTo>
                    <a:pt x="5044910" y="601814"/>
                  </a:lnTo>
                  <a:lnTo>
                    <a:pt x="5004511" y="505764"/>
                  </a:lnTo>
                  <a:lnTo>
                    <a:pt x="4961039" y="600456"/>
                  </a:lnTo>
                  <a:lnTo>
                    <a:pt x="4982007" y="600798"/>
                  </a:lnTo>
                  <a:lnTo>
                    <a:pt x="4977549" y="875309"/>
                  </a:lnTo>
                  <a:lnTo>
                    <a:pt x="41732" y="875309"/>
                  </a:lnTo>
                  <a:lnTo>
                    <a:pt x="41732" y="386499"/>
                  </a:lnTo>
                  <a:lnTo>
                    <a:pt x="0" y="386499"/>
                  </a:lnTo>
                  <a:lnTo>
                    <a:pt x="0" y="904633"/>
                  </a:lnTo>
                  <a:lnTo>
                    <a:pt x="2133" y="904633"/>
                  </a:lnTo>
                  <a:lnTo>
                    <a:pt x="2133" y="917194"/>
                  </a:lnTo>
                  <a:lnTo>
                    <a:pt x="11784419" y="917194"/>
                  </a:lnTo>
                  <a:lnTo>
                    <a:pt x="11784419" y="8753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108429" y="5168744"/>
            <a:ext cx="627699" cy="192408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182" spc="21">
                <a:latin typeface="宋体"/>
                <a:cs typeface="宋体"/>
              </a:rPr>
              <a:t>动作选择</a:t>
            </a:r>
            <a:endParaRPr sz="1182">
              <a:latin typeface="宋体"/>
              <a:cs typeface="宋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74473" y="1444028"/>
            <a:ext cx="1087114" cy="192408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182" spc="21">
                <a:latin typeface="宋体"/>
                <a:cs typeface="宋体"/>
              </a:rPr>
              <a:t>预测的音频类别</a:t>
            </a:r>
            <a:endParaRPr sz="1182">
              <a:latin typeface="宋体"/>
              <a:cs typeface="宋体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246947" y="3105988"/>
            <a:ext cx="280732" cy="310164"/>
          </a:xfrm>
          <a:prstGeom prst="rect">
            <a:avLst/>
          </a:prstGeom>
        </p:spPr>
        <p:txBody>
          <a:bodyPr vert="horz" wrap="square" lIns="0" tIns="7317" rIns="0" bIns="0" rtlCol="0">
            <a:spAutoFit/>
          </a:bodyPr>
          <a:lstStyle/>
          <a:p>
            <a:pPr marL="7701" marR="3081">
              <a:lnSpc>
                <a:spcPct val="101299"/>
              </a:lnSpc>
              <a:spcBef>
                <a:spcPts val="58"/>
              </a:spcBef>
            </a:pPr>
            <a:r>
              <a:rPr sz="1031" spc="12">
                <a:latin typeface="宋体"/>
                <a:cs typeface="宋体"/>
              </a:rPr>
              <a:t>行为 度量</a:t>
            </a:r>
            <a:endParaRPr sz="1031">
              <a:latin typeface="宋体"/>
              <a:cs typeface="宋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31584" y="3167353"/>
            <a:ext cx="280732" cy="310164"/>
          </a:xfrm>
          <a:prstGeom prst="rect">
            <a:avLst/>
          </a:prstGeom>
        </p:spPr>
        <p:txBody>
          <a:bodyPr vert="horz" wrap="square" lIns="0" tIns="7317" rIns="0" bIns="0" rtlCol="0">
            <a:spAutoFit/>
          </a:bodyPr>
          <a:lstStyle/>
          <a:p>
            <a:pPr marL="7701" marR="3081">
              <a:lnSpc>
                <a:spcPct val="101299"/>
              </a:lnSpc>
              <a:spcBef>
                <a:spcPts val="58"/>
              </a:spcBef>
            </a:pPr>
            <a:r>
              <a:rPr sz="1031" spc="12">
                <a:latin typeface="宋体"/>
                <a:cs typeface="宋体"/>
              </a:rPr>
              <a:t>神经 度量</a:t>
            </a:r>
            <a:endParaRPr sz="1031">
              <a:latin typeface="宋体"/>
              <a:cs typeface="宋体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78122" y="2189429"/>
            <a:ext cx="627699" cy="357288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7701" marR="3081">
              <a:lnSpc>
                <a:spcPct val="101899"/>
              </a:lnSpc>
              <a:spcBef>
                <a:spcPts val="55"/>
              </a:spcBef>
            </a:pPr>
            <a:r>
              <a:rPr sz="1182" spc="21">
                <a:latin typeface="宋体"/>
                <a:cs typeface="宋体"/>
              </a:rPr>
              <a:t>类脑语音 识别网络</a:t>
            </a:r>
            <a:endParaRPr sz="1182">
              <a:latin typeface="宋体"/>
              <a:cs typeface="宋体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69843" y="4509853"/>
            <a:ext cx="505240" cy="288102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7701" marR="3081">
              <a:lnSpc>
                <a:spcPct val="102600"/>
              </a:lnSpc>
              <a:spcBef>
                <a:spcPts val="55"/>
              </a:spcBef>
            </a:pPr>
            <a:r>
              <a:rPr sz="940" spc="21">
                <a:latin typeface="宋体"/>
                <a:cs typeface="宋体"/>
              </a:rPr>
              <a:t>皮层音频 识别通路</a:t>
            </a:r>
            <a:endParaRPr sz="940">
              <a:latin typeface="宋体"/>
              <a:cs typeface="宋体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78303" y="2118587"/>
            <a:ext cx="505240" cy="288102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7701" marR="3081" indent="60840">
              <a:lnSpc>
                <a:spcPct val="102600"/>
              </a:lnSpc>
              <a:spcBef>
                <a:spcPts val="55"/>
              </a:spcBef>
            </a:pPr>
            <a:r>
              <a:rPr sz="940" spc="21">
                <a:latin typeface="宋体"/>
                <a:cs typeface="宋体"/>
              </a:rPr>
              <a:t>计算机 音频识别</a:t>
            </a:r>
            <a:endParaRPr sz="940">
              <a:latin typeface="宋体"/>
              <a:cs typeface="宋体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389499" y="2173330"/>
            <a:ext cx="264943" cy="515638"/>
            <a:chOff x="5589142" y="1469577"/>
            <a:chExt cx="436880" cy="850265"/>
          </a:xfrm>
        </p:grpSpPr>
        <p:sp>
          <p:nvSpPr>
            <p:cNvPr id="34" name="object 34"/>
            <p:cNvSpPr/>
            <p:nvPr/>
          </p:nvSpPr>
          <p:spPr>
            <a:xfrm>
              <a:off x="5589142" y="1469577"/>
              <a:ext cx="436880" cy="170180"/>
            </a:xfrm>
            <a:custGeom>
              <a:avLst/>
              <a:gdLst/>
              <a:ahLst/>
              <a:cxnLst/>
              <a:rect l="l" t="t" r="r" b="b"/>
              <a:pathLst>
                <a:path w="436879" h="170180">
                  <a:moveTo>
                    <a:pt x="436882" y="0"/>
                  </a:moveTo>
                  <a:lnTo>
                    <a:pt x="170009" y="0"/>
                  </a:lnTo>
                  <a:lnTo>
                    <a:pt x="0" y="170009"/>
                  </a:lnTo>
                  <a:lnTo>
                    <a:pt x="266873" y="170009"/>
                  </a:lnTo>
                  <a:lnTo>
                    <a:pt x="436882" y="0"/>
                  </a:lnTo>
                  <a:close/>
                </a:path>
              </a:pathLst>
            </a:custGeom>
            <a:solidFill>
              <a:srgbClr val="F9D2B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5" name="object 35"/>
            <p:cNvSpPr/>
            <p:nvPr/>
          </p:nvSpPr>
          <p:spPr>
            <a:xfrm>
              <a:off x="5856016" y="1469577"/>
              <a:ext cx="170180" cy="850265"/>
            </a:xfrm>
            <a:custGeom>
              <a:avLst/>
              <a:gdLst/>
              <a:ahLst/>
              <a:cxnLst/>
              <a:rect l="l" t="t" r="r" b="b"/>
              <a:pathLst>
                <a:path w="170179" h="850264">
                  <a:moveTo>
                    <a:pt x="170009" y="0"/>
                  </a:moveTo>
                  <a:lnTo>
                    <a:pt x="0" y="170009"/>
                  </a:lnTo>
                  <a:lnTo>
                    <a:pt x="0" y="850045"/>
                  </a:lnTo>
                  <a:lnTo>
                    <a:pt x="170009" y="680036"/>
                  </a:lnTo>
                  <a:lnTo>
                    <a:pt x="170009" y="0"/>
                  </a:lnTo>
                  <a:close/>
                </a:path>
              </a:pathLst>
            </a:custGeom>
            <a:solidFill>
              <a:srgbClr val="EF915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3389499" y="2276431"/>
          <a:ext cx="161738" cy="613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4779">
                <a:tc>
                  <a:txBody>
                    <a:bodyPr/>
                    <a:lstStyle/>
                    <a:p>
                      <a:pPr marL="12065">
                        <a:lnSpc>
                          <a:spcPts val="1270"/>
                        </a:lnSpc>
                        <a:spcBef>
                          <a:spcPts val="380"/>
                        </a:spcBef>
                      </a:pPr>
                      <a:r>
                        <a:rPr sz="700">
                          <a:latin typeface="宋体"/>
                          <a:cs typeface="宋体"/>
                        </a:rPr>
                        <a:t>循</a:t>
                      </a:r>
                    </a:p>
                  </a:txBody>
                  <a:tcPr marL="0" marR="0" marT="29267" marB="0"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28">
                <a:tc>
                  <a:txBody>
                    <a:bodyPr/>
                    <a:lstStyle/>
                    <a:p>
                      <a:pPr marL="12065">
                        <a:lnSpc>
                          <a:spcPts val="1090"/>
                        </a:lnSpc>
                      </a:pPr>
                      <a:r>
                        <a:rPr sz="700">
                          <a:latin typeface="宋体"/>
                          <a:cs typeface="宋体"/>
                        </a:rPr>
                        <a:t>环</a:t>
                      </a:r>
                    </a:p>
                  </a:txBody>
                  <a:tcPr marL="0" marR="0" marT="0" marB="0"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28">
                <a:tc>
                  <a:txBody>
                    <a:bodyPr/>
                    <a:lstStyle/>
                    <a:p>
                      <a:pPr marL="12065">
                        <a:lnSpc>
                          <a:spcPts val="1090"/>
                        </a:lnSpc>
                      </a:pPr>
                      <a:r>
                        <a:rPr sz="700">
                          <a:latin typeface="宋体"/>
                          <a:cs typeface="宋体"/>
                        </a:rPr>
                        <a:t>网</a:t>
                      </a:r>
                    </a:p>
                  </a:txBody>
                  <a:tcPr marL="0" marR="0" marT="0" marB="0"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966">
                <a:tc>
                  <a:txBody>
                    <a:bodyPr/>
                    <a:lstStyle/>
                    <a:p>
                      <a:pPr marL="12065">
                        <a:lnSpc>
                          <a:spcPts val="1120"/>
                        </a:lnSpc>
                      </a:pPr>
                      <a:r>
                        <a:rPr sz="700">
                          <a:latin typeface="宋体"/>
                          <a:cs typeface="宋体"/>
                        </a:rPr>
                        <a:t>络</a:t>
                      </a:r>
                    </a:p>
                  </a:txBody>
                  <a:tcPr marL="0" marR="0" marT="0" marB="0"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7" name="object 37"/>
          <p:cNvGrpSpPr/>
          <p:nvPr/>
        </p:nvGrpSpPr>
        <p:grpSpPr>
          <a:xfrm>
            <a:off x="1659927" y="2424732"/>
            <a:ext cx="2785368" cy="2813479"/>
            <a:chOff x="2737151" y="1884128"/>
            <a:chExt cx="4592955" cy="4639310"/>
          </a:xfrm>
        </p:grpSpPr>
        <p:sp>
          <p:nvSpPr>
            <p:cNvPr id="38" name="object 38"/>
            <p:cNvSpPr/>
            <p:nvPr/>
          </p:nvSpPr>
          <p:spPr>
            <a:xfrm>
              <a:off x="4406036" y="1884135"/>
              <a:ext cx="1179830" cy="110489"/>
            </a:xfrm>
            <a:custGeom>
              <a:avLst/>
              <a:gdLst/>
              <a:ahLst/>
              <a:cxnLst/>
              <a:rect l="l" t="t" r="r" b="b"/>
              <a:pathLst>
                <a:path w="1179829" h="110489">
                  <a:moveTo>
                    <a:pt x="336994" y="38036"/>
                  </a:moveTo>
                  <a:lnTo>
                    <a:pt x="289356" y="13919"/>
                  </a:lnTo>
                  <a:lnTo>
                    <a:pt x="289306" y="37922"/>
                  </a:lnTo>
                  <a:lnTo>
                    <a:pt x="336994" y="38036"/>
                  </a:lnTo>
                  <a:close/>
                </a:path>
                <a:path w="1179829" h="110489">
                  <a:moveTo>
                    <a:pt x="384632" y="62153"/>
                  </a:moveTo>
                  <a:lnTo>
                    <a:pt x="336994" y="38036"/>
                  </a:lnTo>
                  <a:lnTo>
                    <a:pt x="95440" y="37503"/>
                  </a:lnTo>
                  <a:lnTo>
                    <a:pt x="95491" y="13487"/>
                  </a:lnTo>
                  <a:lnTo>
                    <a:pt x="0" y="61302"/>
                  </a:lnTo>
                  <a:lnTo>
                    <a:pt x="95288" y="109537"/>
                  </a:lnTo>
                  <a:lnTo>
                    <a:pt x="95338" y="85521"/>
                  </a:lnTo>
                  <a:lnTo>
                    <a:pt x="289191" y="85953"/>
                  </a:lnTo>
                  <a:lnTo>
                    <a:pt x="289140" y="109969"/>
                  </a:lnTo>
                  <a:lnTo>
                    <a:pt x="336892" y="86055"/>
                  </a:lnTo>
                  <a:lnTo>
                    <a:pt x="384632" y="62153"/>
                  </a:lnTo>
                  <a:close/>
                </a:path>
                <a:path w="1179829" h="110489">
                  <a:moveTo>
                    <a:pt x="1179423" y="47840"/>
                  </a:moveTo>
                  <a:lnTo>
                    <a:pt x="1131684" y="23914"/>
                  </a:lnTo>
                  <a:lnTo>
                    <a:pt x="1083945" y="0"/>
                  </a:lnTo>
                  <a:lnTo>
                    <a:pt x="1083970" y="24015"/>
                  </a:lnTo>
                  <a:lnTo>
                    <a:pt x="934237" y="24307"/>
                  </a:lnTo>
                  <a:lnTo>
                    <a:pt x="934199" y="292"/>
                  </a:lnTo>
                  <a:lnTo>
                    <a:pt x="838911" y="48501"/>
                  </a:lnTo>
                  <a:lnTo>
                    <a:pt x="934377" y="96342"/>
                  </a:lnTo>
                  <a:lnTo>
                    <a:pt x="934339" y="72326"/>
                  </a:lnTo>
                  <a:lnTo>
                    <a:pt x="1084084" y="72047"/>
                  </a:lnTo>
                  <a:lnTo>
                    <a:pt x="1084122" y="96050"/>
                  </a:lnTo>
                  <a:lnTo>
                    <a:pt x="1131773" y="71945"/>
                  </a:lnTo>
                  <a:lnTo>
                    <a:pt x="1179423" y="478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7151" y="3584089"/>
              <a:ext cx="4592336" cy="2938818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2660157" y="3945539"/>
            <a:ext cx="400880" cy="565794"/>
          </a:xfrm>
          <a:prstGeom prst="rect">
            <a:avLst/>
          </a:prstGeom>
        </p:spPr>
        <p:txBody>
          <a:bodyPr vert="horz" wrap="square" lIns="0" tIns="41590" rIns="0" bIns="0" rtlCol="0">
            <a:spAutoFit/>
          </a:bodyPr>
          <a:lstStyle/>
          <a:p>
            <a:pPr marL="7701">
              <a:spcBef>
                <a:spcPts val="327"/>
              </a:spcBef>
            </a:pPr>
            <a:r>
              <a:rPr sz="728" spc="-3">
                <a:latin typeface="宋体"/>
                <a:cs typeface="宋体"/>
              </a:rPr>
              <a:t>Belt</a:t>
            </a:r>
            <a:endParaRPr sz="728">
              <a:latin typeface="宋体"/>
              <a:cs typeface="宋体"/>
            </a:endParaRPr>
          </a:p>
          <a:p>
            <a:pPr marL="300734">
              <a:spcBef>
                <a:spcPts val="263"/>
              </a:spcBef>
            </a:pPr>
            <a:r>
              <a:rPr sz="728" spc="-3">
                <a:latin typeface="宋体"/>
                <a:cs typeface="宋体"/>
              </a:rPr>
              <a:t>A1</a:t>
            </a:r>
            <a:endParaRPr sz="728">
              <a:latin typeface="宋体"/>
              <a:cs typeface="宋体"/>
            </a:endParaRPr>
          </a:p>
          <a:p>
            <a:pPr>
              <a:spcBef>
                <a:spcPts val="12"/>
              </a:spcBef>
            </a:pPr>
            <a:endParaRPr sz="970">
              <a:latin typeface="宋体"/>
              <a:cs typeface="宋体"/>
            </a:endParaRPr>
          </a:p>
          <a:p>
            <a:pPr marL="300734"/>
            <a:r>
              <a:rPr sz="728" spc="-3">
                <a:latin typeface="宋体"/>
                <a:cs typeface="宋体"/>
              </a:rPr>
              <a:t>PB</a:t>
            </a:r>
            <a:endParaRPr sz="728">
              <a:latin typeface="宋体"/>
              <a:cs typeface="宋体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02482" y="4649739"/>
            <a:ext cx="291129" cy="119018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728" spc="-3">
                <a:latin typeface="宋体"/>
                <a:cs typeface="宋体"/>
              </a:rPr>
              <a:t>T2/TT3</a:t>
            </a:r>
            <a:endParaRPr sz="728">
              <a:latin typeface="宋体"/>
              <a:cs typeface="宋体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3104" y="2481547"/>
            <a:ext cx="7579758" cy="2705654"/>
            <a:chOff x="153524" y="1977815"/>
            <a:chExt cx="12498705" cy="4461510"/>
          </a:xfrm>
        </p:grpSpPr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524" y="2797484"/>
              <a:ext cx="2343914" cy="112664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552905" y="1977823"/>
              <a:ext cx="82550" cy="3319145"/>
            </a:xfrm>
            <a:custGeom>
              <a:avLst/>
              <a:gdLst/>
              <a:ahLst/>
              <a:cxnLst/>
              <a:rect l="l" t="t" r="r" b="b"/>
              <a:pathLst>
                <a:path w="82550" h="3319145">
                  <a:moveTo>
                    <a:pt x="48031" y="2297633"/>
                  </a:moveTo>
                  <a:lnTo>
                    <a:pt x="0" y="2297633"/>
                  </a:lnTo>
                  <a:lnTo>
                    <a:pt x="0" y="3318814"/>
                  </a:lnTo>
                  <a:lnTo>
                    <a:pt x="48031" y="3318814"/>
                  </a:lnTo>
                  <a:lnTo>
                    <a:pt x="48031" y="2297633"/>
                  </a:lnTo>
                  <a:close/>
                </a:path>
                <a:path w="82550" h="3319145">
                  <a:moveTo>
                    <a:pt x="82537" y="0"/>
                  </a:moveTo>
                  <a:lnTo>
                    <a:pt x="34505" y="0"/>
                  </a:lnTo>
                  <a:lnTo>
                    <a:pt x="34505" y="800201"/>
                  </a:lnTo>
                  <a:lnTo>
                    <a:pt x="82537" y="800201"/>
                  </a:lnTo>
                  <a:lnTo>
                    <a:pt x="825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0417" y="3771900"/>
              <a:ext cx="3669417" cy="2667188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0514021" y="2952916"/>
              <a:ext cx="2129790" cy="879475"/>
            </a:xfrm>
            <a:custGeom>
              <a:avLst/>
              <a:gdLst/>
              <a:ahLst/>
              <a:cxnLst/>
              <a:rect l="l" t="t" r="r" b="b"/>
              <a:pathLst>
                <a:path w="2129790" h="879475">
                  <a:moveTo>
                    <a:pt x="1372645" y="793256"/>
                  </a:moveTo>
                  <a:lnTo>
                    <a:pt x="821879" y="793256"/>
                  </a:lnTo>
                  <a:lnTo>
                    <a:pt x="862467" y="820541"/>
                  </a:lnTo>
                  <a:lnTo>
                    <a:pt x="908306" y="843086"/>
                  </a:lnTo>
                  <a:lnTo>
                    <a:pt x="958544" y="860537"/>
                  </a:lnTo>
                  <a:lnTo>
                    <a:pt x="1012327" y="872537"/>
                  </a:lnTo>
                  <a:lnTo>
                    <a:pt x="1063454" y="878407"/>
                  </a:lnTo>
                  <a:lnTo>
                    <a:pt x="1115013" y="879250"/>
                  </a:lnTo>
                  <a:lnTo>
                    <a:pt x="1166237" y="875090"/>
                  </a:lnTo>
                  <a:lnTo>
                    <a:pt x="1216360" y="865953"/>
                  </a:lnTo>
                  <a:lnTo>
                    <a:pt x="1269750" y="850015"/>
                  </a:lnTo>
                  <a:lnTo>
                    <a:pt x="1318458" y="828661"/>
                  </a:lnTo>
                  <a:lnTo>
                    <a:pt x="1361673" y="802383"/>
                  </a:lnTo>
                  <a:lnTo>
                    <a:pt x="1372645" y="793256"/>
                  </a:lnTo>
                  <a:close/>
                </a:path>
                <a:path w="2129790" h="879475">
                  <a:moveTo>
                    <a:pt x="1428384" y="737029"/>
                  </a:moveTo>
                  <a:lnTo>
                    <a:pt x="296170" y="737029"/>
                  </a:lnTo>
                  <a:lnTo>
                    <a:pt x="334075" y="759417"/>
                  </a:lnTo>
                  <a:lnTo>
                    <a:pt x="374960" y="778781"/>
                  </a:lnTo>
                  <a:lnTo>
                    <a:pt x="418444" y="794997"/>
                  </a:lnTo>
                  <a:lnTo>
                    <a:pt x="464147" y="807939"/>
                  </a:lnTo>
                  <a:lnTo>
                    <a:pt x="511689" y="817483"/>
                  </a:lnTo>
                  <a:lnTo>
                    <a:pt x="560689" y="823506"/>
                  </a:lnTo>
                  <a:lnTo>
                    <a:pt x="614415" y="825908"/>
                  </a:lnTo>
                  <a:lnTo>
                    <a:pt x="667925" y="824023"/>
                  </a:lnTo>
                  <a:lnTo>
                    <a:pt x="720690" y="817912"/>
                  </a:lnTo>
                  <a:lnTo>
                    <a:pt x="772183" y="807636"/>
                  </a:lnTo>
                  <a:lnTo>
                    <a:pt x="821879" y="793256"/>
                  </a:lnTo>
                  <a:lnTo>
                    <a:pt x="1372645" y="793256"/>
                  </a:lnTo>
                  <a:lnTo>
                    <a:pt x="1398585" y="771675"/>
                  </a:lnTo>
                  <a:lnTo>
                    <a:pt x="1428384" y="737029"/>
                  </a:lnTo>
                  <a:close/>
                </a:path>
                <a:path w="2129790" h="879475">
                  <a:moveTo>
                    <a:pt x="1710660" y="737029"/>
                  </a:moveTo>
                  <a:lnTo>
                    <a:pt x="1428384" y="737029"/>
                  </a:lnTo>
                  <a:lnTo>
                    <a:pt x="1453189" y="744848"/>
                  </a:lnTo>
                  <a:lnTo>
                    <a:pt x="1478830" y="751127"/>
                  </a:lnTo>
                  <a:lnTo>
                    <a:pt x="1505160" y="755837"/>
                  </a:lnTo>
                  <a:lnTo>
                    <a:pt x="1532030" y="758944"/>
                  </a:lnTo>
                  <a:lnTo>
                    <a:pt x="1576961" y="760489"/>
                  </a:lnTo>
                  <a:lnTo>
                    <a:pt x="1621525" y="757567"/>
                  </a:lnTo>
                  <a:lnTo>
                    <a:pt x="1665031" y="750258"/>
                  </a:lnTo>
                  <a:lnTo>
                    <a:pt x="1706791" y="738642"/>
                  </a:lnTo>
                  <a:lnTo>
                    <a:pt x="1710660" y="737029"/>
                  </a:lnTo>
                  <a:close/>
                </a:path>
                <a:path w="2129790" h="879475">
                  <a:moveTo>
                    <a:pt x="173065" y="294317"/>
                  </a:moveTo>
                  <a:lnTo>
                    <a:pt x="109595" y="301425"/>
                  </a:lnTo>
                  <a:lnTo>
                    <a:pt x="59712" y="321440"/>
                  </a:lnTo>
                  <a:lnTo>
                    <a:pt x="14942" y="361951"/>
                  </a:lnTo>
                  <a:lnTo>
                    <a:pt x="0" y="421837"/>
                  </a:lnTo>
                  <a:lnTo>
                    <a:pt x="9993" y="452196"/>
                  </a:lnTo>
                  <a:lnTo>
                    <a:pt x="25534" y="473850"/>
                  </a:lnTo>
                  <a:lnTo>
                    <a:pt x="46918" y="492645"/>
                  </a:lnTo>
                  <a:lnTo>
                    <a:pt x="73364" y="508023"/>
                  </a:lnTo>
                  <a:lnTo>
                    <a:pt x="104093" y="519426"/>
                  </a:lnTo>
                  <a:lnTo>
                    <a:pt x="79353" y="534564"/>
                  </a:lnTo>
                  <a:lnTo>
                    <a:pt x="59030" y="552374"/>
                  </a:lnTo>
                  <a:lnTo>
                    <a:pt x="43556" y="572397"/>
                  </a:lnTo>
                  <a:lnTo>
                    <a:pt x="33368" y="594173"/>
                  </a:lnTo>
                  <a:lnTo>
                    <a:pt x="28865" y="627229"/>
                  </a:lnTo>
                  <a:lnTo>
                    <a:pt x="36548" y="659497"/>
                  </a:lnTo>
                  <a:lnTo>
                    <a:pt x="85694" y="715239"/>
                  </a:lnTo>
                  <a:lnTo>
                    <a:pt x="135201" y="738743"/>
                  </a:lnTo>
                  <a:lnTo>
                    <a:pt x="192949" y="749975"/>
                  </a:lnTo>
                  <a:lnTo>
                    <a:pt x="219564" y="750666"/>
                  </a:lnTo>
                  <a:lnTo>
                    <a:pt x="245913" y="748705"/>
                  </a:lnTo>
                  <a:lnTo>
                    <a:pt x="271585" y="744142"/>
                  </a:lnTo>
                  <a:lnTo>
                    <a:pt x="296170" y="737029"/>
                  </a:lnTo>
                  <a:lnTo>
                    <a:pt x="1428384" y="737029"/>
                  </a:lnTo>
                  <a:lnTo>
                    <a:pt x="1710660" y="737029"/>
                  </a:lnTo>
                  <a:lnTo>
                    <a:pt x="1753708" y="719083"/>
                  </a:lnTo>
                  <a:lnTo>
                    <a:pt x="1794584" y="694434"/>
                  </a:lnTo>
                  <a:lnTo>
                    <a:pt x="1828630" y="665370"/>
                  </a:lnTo>
                  <a:lnTo>
                    <a:pt x="1855060" y="632562"/>
                  </a:lnTo>
                  <a:lnTo>
                    <a:pt x="1873084" y="596683"/>
                  </a:lnTo>
                  <a:lnTo>
                    <a:pt x="1898825" y="596475"/>
                  </a:lnTo>
                  <a:lnTo>
                    <a:pt x="1949392" y="590550"/>
                  </a:lnTo>
                  <a:lnTo>
                    <a:pt x="2018903" y="568683"/>
                  </a:lnTo>
                  <a:lnTo>
                    <a:pt x="2057947" y="546688"/>
                  </a:lnTo>
                  <a:lnTo>
                    <a:pt x="2089804" y="519680"/>
                  </a:lnTo>
                  <a:lnTo>
                    <a:pt x="2113342" y="488442"/>
                  </a:lnTo>
                  <a:lnTo>
                    <a:pt x="2129414" y="443824"/>
                  </a:lnTo>
                  <a:lnTo>
                    <a:pt x="2128051" y="398568"/>
                  </a:lnTo>
                  <a:lnTo>
                    <a:pt x="2109794" y="355114"/>
                  </a:lnTo>
                  <a:lnTo>
                    <a:pt x="2075181" y="315902"/>
                  </a:lnTo>
                  <a:lnTo>
                    <a:pt x="2079651" y="308653"/>
                  </a:lnTo>
                  <a:lnTo>
                    <a:pt x="2083519" y="301245"/>
                  </a:lnTo>
                  <a:lnTo>
                    <a:pt x="2086269" y="294872"/>
                  </a:lnTo>
                  <a:lnTo>
                    <a:pt x="184889" y="294872"/>
                  </a:lnTo>
                  <a:lnTo>
                    <a:pt x="173065" y="294317"/>
                  </a:lnTo>
                  <a:close/>
                </a:path>
                <a:path w="2129790" h="879475">
                  <a:moveTo>
                    <a:pt x="539886" y="79566"/>
                  </a:moveTo>
                  <a:lnTo>
                    <a:pt x="489215" y="80635"/>
                  </a:lnTo>
                  <a:lnTo>
                    <a:pt x="439591" y="86855"/>
                  </a:lnTo>
                  <a:lnTo>
                    <a:pt x="391828" y="98082"/>
                  </a:lnTo>
                  <a:lnTo>
                    <a:pt x="346737" y="114170"/>
                  </a:lnTo>
                  <a:lnTo>
                    <a:pt x="295531" y="140806"/>
                  </a:lnTo>
                  <a:lnTo>
                    <a:pt x="252859" y="173181"/>
                  </a:lnTo>
                  <a:lnTo>
                    <a:pt x="219606" y="210308"/>
                  </a:lnTo>
                  <a:lnTo>
                    <a:pt x="196654" y="251201"/>
                  </a:lnTo>
                  <a:lnTo>
                    <a:pt x="184889" y="294872"/>
                  </a:lnTo>
                  <a:lnTo>
                    <a:pt x="2086269" y="294872"/>
                  </a:lnTo>
                  <a:lnTo>
                    <a:pt x="2086776" y="293698"/>
                  </a:lnTo>
                  <a:lnTo>
                    <a:pt x="2089414" y="286028"/>
                  </a:lnTo>
                  <a:lnTo>
                    <a:pt x="2093356" y="250265"/>
                  </a:lnTo>
                  <a:lnTo>
                    <a:pt x="2084216" y="215507"/>
                  </a:lnTo>
                  <a:lnTo>
                    <a:pt x="2062778" y="183462"/>
                  </a:lnTo>
                  <a:lnTo>
                    <a:pt x="2029824" y="155843"/>
                  </a:lnTo>
                  <a:lnTo>
                    <a:pt x="1976008" y="130983"/>
                  </a:lnTo>
                  <a:lnTo>
                    <a:pt x="1913588" y="119328"/>
                  </a:lnTo>
                  <a:lnTo>
                    <a:pt x="1903100" y="105338"/>
                  </a:lnTo>
                  <a:lnTo>
                    <a:pt x="680326" y="105338"/>
                  </a:lnTo>
                  <a:lnTo>
                    <a:pt x="646866" y="94988"/>
                  </a:lnTo>
                  <a:lnTo>
                    <a:pt x="612103" y="87205"/>
                  </a:lnTo>
                  <a:lnTo>
                    <a:pt x="576341" y="82046"/>
                  </a:lnTo>
                  <a:lnTo>
                    <a:pt x="539886" y="79566"/>
                  </a:lnTo>
                  <a:close/>
                </a:path>
                <a:path w="2129790" h="879475">
                  <a:moveTo>
                    <a:pt x="958085" y="37979"/>
                  </a:moveTo>
                  <a:lnTo>
                    <a:pt x="907300" y="38548"/>
                  </a:lnTo>
                  <a:lnTo>
                    <a:pt x="857512" y="43604"/>
                  </a:lnTo>
                  <a:lnTo>
                    <a:pt x="809351" y="52979"/>
                  </a:lnTo>
                  <a:lnTo>
                    <a:pt x="763385" y="66505"/>
                  </a:lnTo>
                  <a:lnTo>
                    <a:pt x="720187" y="84014"/>
                  </a:lnTo>
                  <a:lnTo>
                    <a:pt x="680326" y="105338"/>
                  </a:lnTo>
                  <a:lnTo>
                    <a:pt x="1903100" y="105338"/>
                  </a:lnTo>
                  <a:lnTo>
                    <a:pt x="1891516" y="89886"/>
                  </a:lnTo>
                  <a:lnTo>
                    <a:pt x="1862775" y="63653"/>
                  </a:lnTo>
                  <a:lnTo>
                    <a:pt x="1862060" y="63190"/>
                  </a:lnTo>
                  <a:lnTo>
                    <a:pt x="1104773" y="63190"/>
                  </a:lnTo>
                  <a:lnTo>
                    <a:pt x="1057451" y="50378"/>
                  </a:lnTo>
                  <a:lnTo>
                    <a:pt x="1008345" y="41948"/>
                  </a:lnTo>
                  <a:lnTo>
                    <a:pt x="958085" y="37979"/>
                  </a:lnTo>
                  <a:close/>
                </a:path>
                <a:path w="2129790" h="879475">
                  <a:moveTo>
                    <a:pt x="1283364" y="63"/>
                  </a:moveTo>
                  <a:lnTo>
                    <a:pt x="1207545" y="11249"/>
                  </a:lnTo>
                  <a:lnTo>
                    <a:pt x="1169185" y="24270"/>
                  </a:lnTo>
                  <a:lnTo>
                    <a:pt x="1134645" y="41701"/>
                  </a:lnTo>
                  <a:lnTo>
                    <a:pt x="1104773" y="63190"/>
                  </a:lnTo>
                  <a:lnTo>
                    <a:pt x="1862060" y="63190"/>
                  </a:lnTo>
                  <a:lnTo>
                    <a:pt x="1840327" y="49111"/>
                  </a:lnTo>
                  <a:lnTo>
                    <a:pt x="1468676" y="49111"/>
                  </a:lnTo>
                  <a:lnTo>
                    <a:pt x="1449974" y="37528"/>
                  </a:lnTo>
                  <a:lnTo>
                    <a:pt x="1408093" y="18654"/>
                  </a:lnTo>
                  <a:lnTo>
                    <a:pt x="1352063" y="4355"/>
                  </a:lnTo>
                  <a:lnTo>
                    <a:pt x="1317932" y="528"/>
                  </a:lnTo>
                  <a:lnTo>
                    <a:pt x="1283364" y="63"/>
                  </a:lnTo>
                  <a:close/>
                </a:path>
                <a:path w="2129790" h="879475">
                  <a:moveTo>
                    <a:pt x="1671656" y="0"/>
                  </a:moveTo>
                  <a:lnTo>
                    <a:pt x="1630888" y="397"/>
                  </a:lnTo>
                  <a:lnTo>
                    <a:pt x="1586475" y="5613"/>
                  </a:lnTo>
                  <a:lnTo>
                    <a:pt x="1544100" y="15631"/>
                  </a:lnTo>
                  <a:lnTo>
                    <a:pt x="1504566" y="30211"/>
                  </a:lnTo>
                  <a:lnTo>
                    <a:pt x="1468676" y="49111"/>
                  </a:lnTo>
                  <a:lnTo>
                    <a:pt x="1840327" y="49111"/>
                  </a:lnTo>
                  <a:lnTo>
                    <a:pt x="1788091" y="22970"/>
                  </a:lnTo>
                  <a:lnTo>
                    <a:pt x="1750893" y="11377"/>
                  </a:lnTo>
                  <a:lnTo>
                    <a:pt x="1711869" y="3690"/>
                  </a:lnTo>
                  <a:lnTo>
                    <a:pt x="1671656" y="0"/>
                  </a:lnTo>
                  <a:close/>
                </a:path>
              </a:pathLst>
            </a:custGeom>
            <a:solidFill>
              <a:srgbClr val="759FCC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10514021" y="2952916"/>
              <a:ext cx="2129790" cy="879475"/>
            </a:xfrm>
            <a:custGeom>
              <a:avLst/>
              <a:gdLst/>
              <a:ahLst/>
              <a:cxnLst/>
              <a:rect l="l" t="t" r="r" b="b"/>
              <a:pathLst>
                <a:path w="2129790" h="879475">
                  <a:moveTo>
                    <a:pt x="104093" y="519426"/>
                  </a:moveTo>
                  <a:lnTo>
                    <a:pt x="73364" y="508023"/>
                  </a:lnTo>
                  <a:lnTo>
                    <a:pt x="46917" y="492645"/>
                  </a:lnTo>
                  <a:lnTo>
                    <a:pt x="25534" y="473850"/>
                  </a:lnTo>
                  <a:lnTo>
                    <a:pt x="9993" y="452196"/>
                  </a:lnTo>
                  <a:lnTo>
                    <a:pt x="0" y="421837"/>
                  </a:lnTo>
                  <a:lnTo>
                    <a:pt x="1785" y="391210"/>
                  </a:lnTo>
                  <a:lnTo>
                    <a:pt x="14942" y="361951"/>
                  </a:lnTo>
                  <a:lnTo>
                    <a:pt x="39061" y="335696"/>
                  </a:lnTo>
                  <a:lnTo>
                    <a:pt x="59712" y="321440"/>
                  </a:lnTo>
                  <a:lnTo>
                    <a:pt x="83412" y="309940"/>
                  </a:lnTo>
                  <a:lnTo>
                    <a:pt x="109595" y="301425"/>
                  </a:lnTo>
                  <a:lnTo>
                    <a:pt x="137694" y="296120"/>
                  </a:lnTo>
                  <a:lnTo>
                    <a:pt x="149423" y="294942"/>
                  </a:lnTo>
                  <a:lnTo>
                    <a:pt x="161228" y="294341"/>
                  </a:lnTo>
                  <a:lnTo>
                    <a:pt x="173065" y="294317"/>
                  </a:lnTo>
                  <a:lnTo>
                    <a:pt x="184889" y="294872"/>
                  </a:lnTo>
                  <a:lnTo>
                    <a:pt x="196654" y="251201"/>
                  </a:lnTo>
                  <a:lnTo>
                    <a:pt x="219606" y="210308"/>
                  </a:lnTo>
                  <a:lnTo>
                    <a:pt x="252859" y="173181"/>
                  </a:lnTo>
                  <a:lnTo>
                    <a:pt x="295531" y="140806"/>
                  </a:lnTo>
                  <a:lnTo>
                    <a:pt x="346737" y="114170"/>
                  </a:lnTo>
                  <a:lnTo>
                    <a:pt x="391828" y="98082"/>
                  </a:lnTo>
                  <a:lnTo>
                    <a:pt x="439591" y="86855"/>
                  </a:lnTo>
                  <a:lnTo>
                    <a:pt x="489215" y="80635"/>
                  </a:lnTo>
                  <a:lnTo>
                    <a:pt x="539886" y="79566"/>
                  </a:lnTo>
                  <a:lnTo>
                    <a:pt x="576341" y="82046"/>
                  </a:lnTo>
                  <a:lnTo>
                    <a:pt x="612103" y="87205"/>
                  </a:lnTo>
                  <a:lnTo>
                    <a:pt x="646866" y="94988"/>
                  </a:lnTo>
                  <a:lnTo>
                    <a:pt x="680326" y="105338"/>
                  </a:lnTo>
                  <a:lnTo>
                    <a:pt x="720187" y="84014"/>
                  </a:lnTo>
                  <a:lnTo>
                    <a:pt x="763385" y="66505"/>
                  </a:lnTo>
                  <a:lnTo>
                    <a:pt x="809351" y="52979"/>
                  </a:lnTo>
                  <a:lnTo>
                    <a:pt x="857512" y="43604"/>
                  </a:lnTo>
                  <a:lnTo>
                    <a:pt x="907300" y="38548"/>
                  </a:lnTo>
                  <a:lnTo>
                    <a:pt x="958085" y="37979"/>
                  </a:lnTo>
                  <a:lnTo>
                    <a:pt x="1008345" y="41948"/>
                  </a:lnTo>
                  <a:lnTo>
                    <a:pt x="1057451" y="50378"/>
                  </a:lnTo>
                  <a:lnTo>
                    <a:pt x="1104773" y="63190"/>
                  </a:lnTo>
                  <a:lnTo>
                    <a:pt x="1134645" y="41701"/>
                  </a:lnTo>
                  <a:lnTo>
                    <a:pt x="1169185" y="24270"/>
                  </a:lnTo>
                  <a:lnTo>
                    <a:pt x="1207545" y="11249"/>
                  </a:lnTo>
                  <a:lnTo>
                    <a:pt x="1248880" y="2993"/>
                  </a:lnTo>
                  <a:lnTo>
                    <a:pt x="1283364" y="63"/>
                  </a:lnTo>
                  <a:lnTo>
                    <a:pt x="1317931" y="528"/>
                  </a:lnTo>
                  <a:lnTo>
                    <a:pt x="1352063" y="4355"/>
                  </a:lnTo>
                  <a:lnTo>
                    <a:pt x="1385241" y="11512"/>
                  </a:lnTo>
                  <a:lnTo>
                    <a:pt x="1408093" y="18654"/>
                  </a:lnTo>
                  <a:lnTo>
                    <a:pt x="1429725" y="27351"/>
                  </a:lnTo>
                  <a:lnTo>
                    <a:pt x="1449974" y="37528"/>
                  </a:lnTo>
                  <a:lnTo>
                    <a:pt x="1468676" y="49111"/>
                  </a:lnTo>
                  <a:lnTo>
                    <a:pt x="1504566" y="30211"/>
                  </a:lnTo>
                  <a:lnTo>
                    <a:pt x="1544100" y="15631"/>
                  </a:lnTo>
                  <a:lnTo>
                    <a:pt x="1586475" y="5613"/>
                  </a:lnTo>
                  <a:lnTo>
                    <a:pt x="1630888" y="397"/>
                  </a:lnTo>
                  <a:lnTo>
                    <a:pt x="1671656" y="0"/>
                  </a:lnTo>
                  <a:lnTo>
                    <a:pt x="1711869" y="3690"/>
                  </a:lnTo>
                  <a:lnTo>
                    <a:pt x="1750893" y="11377"/>
                  </a:lnTo>
                  <a:lnTo>
                    <a:pt x="1788091" y="22970"/>
                  </a:lnTo>
                  <a:lnTo>
                    <a:pt x="1828066" y="41168"/>
                  </a:lnTo>
                  <a:lnTo>
                    <a:pt x="1862775" y="63653"/>
                  </a:lnTo>
                  <a:lnTo>
                    <a:pt x="1891516" y="89886"/>
                  </a:lnTo>
                  <a:lnTo>
                    <a:pt x="1913588" y="119328"/>
                  </a:lnTo>
                  <a:lnTo>
                    <a:pt x="1945580" y="123413"/>
                  </a:lnTo>
                  <a:lnTo>
                    <a:pt x="1976008" y="130983"/>
                  </a:lnTo>
                  <a:lnTo>
                    <a:pt x="2004285" y="141855"/>
                  </a:lnTo>
                  <a:lnTo>
                    <a:pt x="2029824" y="155843"/>
                  </a:lnTo>
                  <a:lnTo>
                    <a:pt x="2062778" y="183462"/>
                  </a:lnTo>
                  <a:lnTo>
                    <a:pt x="2084216" y="215507"/>
                  </a:lnTo>
                  <a:lnTo>
                    <a:pt x="2093356" y="250265"/>
                  </a:lnTo>
                  <a:lnTo>
                    <a:pt x="2089414" y="286028"/>
                  </a:lnTo>
                  <a:lnTo>
                    <a:pt x="2086776" y="293698"/>
                  </a:lnTo>
                  <a:lnTo>
                    <a:pt x="2083519" y="301245"/>
                  </a:lnTo>
                  <a:lnTo>
                    <a:pt x="2079651" y="308653"/>
                  </a:lnTo>
                  <a:lnTo>
                    <a:pt x="2075181" y="315902"/>
                  </a:lnTo>
                  <a:lnTo>
                    <a:pt x="2109794" y="355114"/>
                  </a:lnTo>
                  <a:lnTo>
                    <a:pt x="2128051" y="398568"/>
                  </a:lnTo>
                  <a:lnTo>
                    <a:pt x="2129414" y="443824"/>
                  </a:lnTo>
                  <a:lnTo>
                    <a:pt x="2113342" y="488442"/>
                  </a:lnTo>
                  <a:lnTo>
                    <a:pt x="2089804" y="519680"/>
                  </a:lnTo>
                  <a:lnTo>
                    <a:pt x="2057947" y="546688"/>
                  </a:lnTo>
                  <a:lnTo>
                    <a:pt x="2018903" y="568683"/>
                  </a:lnTo>
                  <a:lnTo>
                    <a:pt x="1973807" y="584881"/>
                  </a:lnTo>
                  <a:lnTo>
                    <a:pt x="1949392" y="590550"/>
                  </a:lnTo>
                  <a:lnTo>
                    <a:pt x="1924330" y="594423"/>
                  </a:lnTo>
                  <a:lnTo>
                    <a:pt x="1898825" y="596475"/>
                  </a:lnTo>
                  <a:lnTo>
                    <a:pt x="1873084" y="596683"/>
                  </a:lnTo>
                  <a:lnTo>
                    <a:pt x="1855060" y="632561"/>
                  </a:lnTo>
                  <a:lnTo>
                    <a:pt x="1828630" y="665370"/>
                  </a:lnTo>
                  <a:lnTo>
                    <a:pt x="1794584" y="694434"/>
                  </a:lnTo>
                  <a:lnTo>
                    <a:pt x="1753708" y="719083"/>
                  </a:lnTo>
                  <a:lnTo>
                    <a:pt x="1706791" y="738642"/>
                  </a:lnTo>
                  <a:lnTo>
                    <a:pt x="1665031" y="750258"/>
                  </a:lnTo>
                  <a:lnTo>
                    <a:pt x="1621525" y="757567"/>
                  </a:lnTo>
                  <a:lnTo>
                    <a:pt x="1576961" y="760489"/>
                  </a:lnTo>
                  <a:lnTo>
                    <a:pt x="1532030" y="758944"/>
                  </a:lnTo>
                  <a:lnTo>
                    <a:pt x="1505160" y="755837"/>
                  </a:lnTo>
                  <a:lnTo>
                    <a:pt x="1478830" y="751127"/>
                  </a:lnTo>
                  <a:lnTo>
                    <a:pt x="1453189" y="744848"/>
                  </a:lnTo>
                  <a:lnTo>
                    <a:pt x="1428384" y="737029"/>
                  </a:lnTo>
                  <a:lnTo>
                    <a:pt x="1398585" y="771675"/>
                  </a:lnTo>
                  <a:lnTo>
                    <a:pt x="1361673" y="802383"/>
                  </a:lnTo>
                  <a:lnTo>
                    <a:pt x="1318458" y="828661"/>
                  </a:lnTo>
                  <a:lnTo>
                    <a:pt x="1269750" y="850015"/>
                  </a:lnTo>
                  <a:lnTo>
                    <a:pt x="1216359" y="865953"/>
                  </a:lnTo>
                  <a:lnTo>
                    <a:pt x="1166237" y="875090"/>
                  </a:lnTo>
                  <a:lnTo>
                    <a:pt x="1115013" y="879250"/>
                  </a:lnTo>
                  <a:lnTo>
                    <a:pt x="1063454" y="878407"/>
                  </a:lnTo>
                  <a:lnTo>
                    <a:pt x="1012327" y="872537"/>
                  </a:lnTo>
                  <a:lnTo>
                    <a:pt x="958544" y="860537"/>
                  </a:lnTo>
                  <a:lnTo>
                    <a:pt x="908306" y="843086"/>
                  </a:lnTo>
                  <a:lnTo>
                    <a:pt x="862467" y="820541"/>
                  </a:lnTo>
                  <a:lnTo>
                    <a:pt x="821879" y="793256"/>
                  </a:lnTo>
                  <a:lnTo>
                    <a:pt x="772183" y="807636"/>
                  </a:lnTo>
                  <a:lnTo>
                    <a:pt x="720690" y="817912"/>
                  </a:lnTo>
                  <a:lnTo>
                    <a:pt x="667925" y="824023"/>
                  </a:lnTo>
                  <a:lnTo>
                    <a:pt x="614415" y="825908"/>
                  </a:lnTo>
                  <a:lnTo>
                    <a:pt x="560689" y="823506"/>
                  </a:lnTo>
                  <a:lnTo>
                    <a:pt x="511689" y="817483"/>
                  </a:lnTo>
                  <a:lnTo>
                    <a:pt x="464147" y="807939"/>
                  </a:lnTo>
                  <a:lnTo>
                    <a:pt x="418444" y="794997"/>
                  </a:lnTo>
                  <a:lnTo>
                    <a:pt x="374959" y="778781"/>
                  </a:lnTo>
                  <a:lnTo>
                    <a:pt x="334075" y="759417"/>
                  </a:lnTo>
                  <a:lnTo>
                    <a:pt x="296170" y="737029"/>
                  </a:lnTo>
                  <a:lnTo>
                    <a:pt x="271585" y="744142"/>
                  </a:lnTo>
                  <a:lnTo>
                    <a:pt x="245913" y="748705"/>
                  </a:lnTo>
                  <a:lnTo>
                    <a:pt x="219564" y="750666"/>
                  </a:lnTo>
                  <a:lnTo>
                    <a:pt x="192949" y="749975"/>
                  </a:lnTo>
                  <a:lnTo>
                    <a:pt x="163319" y="745982"/>
                  </a:lnTo>
                  <a:lnTo>
                    <a:pt x="135200" y="738743"/>
                  </a:lnTo>
                  <a:lnTo>
                    <a:pt x="109142" y="728436"/>
                  </a:lnTo>
                  <a:lnTo>
                    <a:pt x="85694" y="715239"/>
                  </a:lnTo>
                  <a:lnTo>
                    <a:pt x="55722" y="689369"/>
                  </a:lnTo>
                  <a:lnTo>
                    <a:pt x="36548" y="659497"/>
                  </a:lnTo>
                  <a:lnTo>
                    <a:pt x="28865" y="627229"/>
                  </a:lnTo>
                  <a:lnTo>
                    <a:pt x="33368" y="594173"/>
                  </a:lnTo>
                  <a:lnTo>
                    <a:pt x="43556" y="572397"/>
                  </a:lnTo>
                  <a:lnTo>
                    <a:pt x="59030" y="552374"/>
                  </a:lnTo>
                  <a:lnTo>
                    <a:pt x="79353" y="534564"/>
                  </a:lnTo>
                  <a:lnTo>
                    <a:pt x="104093" y="519426"/>
                  </a:lnTo>
                  <a:close/>
                </a:path>
                <a:path w="2129790" h="879475">
                  <a:moveTo>
                    <a:pt x="215161" y="526465"/>
                  </a:moveTo>
                  <a:lnTo>
                    <a:pt x="191959" y="529352"/>
                  </a:lnTo>
                  <a:lnTo>
                    <a:pt x="168516" y="529957"/>
                  </a:lnTo>
                  <a:lnTo>
                    <a:pt x="145180" y="528287"/>
                  </a:lnTo>
                  <a:lnTo>
                    <a:pt x="122300" y="524350"/>
                  </a:lnTo>
                  <a:lnTo>
                    <a:pt x="116098" y="522956"/>
                  </a:lnTo>
                  <a:lnTo>
                    <a:pt x="110019" y="521311"/>
                  </a:lnTo>
                  <a:lnTo>
                    <a:pt x="104093" y="519426"/>
                  </a:lnTo>
                </a:path>
                <a:path w="2129790" h="879475">
                  <a:moveTo>
                    <a:pt x="791394" y="758147"/>
                  </a:moveTo>
                  <a:lnTo>
                    <a:pt x="797321" y="767599"/>
                  </a:lnTo>
                  <a:lnTo>
                    <a:pt x="804407" y="776635"/>
                  </a:lnTo>
                  <a:lnTo>
                    <a:pt x="812608" y="785205"/>
                  </a:lnTo>
                  <a:lnTo>
                    <a:pt x="821879" y="793256"/>
                  </a:lnTo>
                </a:path>
                <a:path w="2129790" h="879475">
                  <a:moveTo>
                    <a:pt x="1443520" y="694969"/>
                  </a:moveTo>
                  <a:lnTo>
                    <a:pt x="1442395" y="705889"/>
                  </a:lnTo>
                  <a:lnTo>
                    <a:pt x="1439471" y="716610"/>
                  </a:lnTo>
                  <a:lnTo>
                    <a:pt x="1434788" y="727026"/>
                  </a:lnTo>
                  <a:lnTo>
                    <a:pt x="1428384" y="737029"/>
                  </a:lnTo>
                </a:path>
              </a:pathLst>
            </a:custGeom>
            <a:ln w="16824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57391" y="3428822"/>
              <a:ext cx="139081" cy="129189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1194347" y="3058255"/>
              <a:ext cx="1395095" cy="252729"/>
            </a:xfrm>
            <a:custGeom>
              <a:avLst/>
              <a:gdLst/>
              <a:ahLst/>
              <a:cxnLst/>
              <a:rect l="l" t="t" r="r" b="b"/>
              <a:pathLst>
                <a:path w="1395095" h="252729">
                  <a:moveTo>
                    <a:pt x="1334311" y="252711"/>
                  </a:moveTo>
                  <a:lnTo>
                    <a:pt x="1353130" y="244953"/>
                  </a:lnTo>
                  <a:lnTo>
                    <a:pt x="1369712" y="235190"/>
                  </a:lnTo>
                  <a:lnTo>
                    <a:pt x="1383729" y="223651"/>
                  </a:lnTo>
                  <a:lnTo>
                    <a:pt x="1394854" y="210563"/>
                  </a:lnTo>
                </a:path>
                <a:path w="1395095" h="252729">
                  <a:moveTo>
                    <a:pt x="60543" y="28069"/>
                  </a:moveTo>
                  <a:lnTo>
                    <a:pt x="46838" y="19635"/>
                  </a:lnTo>
                  <a:lnTo>
                    <a:pt x="32116" y="12116"/>
                  </a:lnTo>
                  <a:lnTo>
                    <a:pt x="16471" y="5556"/>
                  </a:lnTo>
                  <a:lnTo>
                    <a:pt x="0" y="0"/>
                  </a:lnTo>
                </a:path>
              </a:pathLst>
            </a:custGeom>
            <a:ln w="16824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483827" y="3238943"/>
            <a:ext cx="1076716" cy="16796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1031" spc="12">
                <a:latin typeface="宋体"/>
                <a:cs typeface="宋体"/>
              </a:rPr>
              <a:t>类脑音频识别分数</a:t>
            </a:r>
            <a:endParaRPr sz="1031">
              <a:latin typeface="宋体"/>
              <a:cs typeface="宋体"/>
            </a:endParaRPr>
          </a:p>
        </p:txBody>
      </p:sp>
      <p:pic>
        <p:nvPicPr>
          <p:cNvPr id="51" name="object 51"/>
          <p:cNvPicPr/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4832" y="1842936"/>
            <a:ext cx="1401907" cy="1069376"/>
          </a:xfrm>
          <a:prstGeom prst="rect">
            <a:avLst/>
          </a:prstGeom>
        </p:spPr>
      </p:pic>
      <p:sp>
        <p:nvSpPr>
          <p:cNvPr id="52" name="object 52"/>
          <p:cNvSpPr txBox="1"/>
          <p:nvPr/>
        </p:nvSpPr>
        <p:spPr>
          <a:xfrm>
            <a:off x="5479841" y="2914697"/>
            <a:ext cx="168670" cy="69212"/>
          </a:xfrm>
          <a:prstGeom prst="rect">
            <a:avLst/>
          </a:prstGeom>
        </p:spPr>
        <p:txBody>
          <a:bodyPr vert="horz" wrap="square" lIns="0" tIns="8472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394" spc="6">
                <a:latin typeface="宋体"/>
                <a:cs typeface="宋体"/>
              </a:rPr>
              <a:t>时间步</a:t>
            </a:r>
            <a:endParaRPr sz="394">
              <a:latin typeface="宋体"/>
              <a:cs typeface="宋体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810660" y="2153891"/>
            <a:ext cx="66621" cy="247967"/>
          </a:xfrm>
          <a:prstGeom prst="rect">
            <a:avLst/>
          </a:prstGeom>
        </p:spPr>
        <p:txBody>
          <a:bodyPr vert="horz" wrap="square" lIns="0" tIns="7317" rIns="0" bIns="0" rtlCol="0">
            <a:spAutoFit/>
          </a:bodyPr>
          <a:lstStyle/>
          <a:p>
            <a:pPr marL="7701" marR="3081" algn="just">
              <a:lnSpc>
                <a:spcPct val="101899"/>
              </a:lnSpc>
              <a:spcBef>
                <a:spcPts val="58"/>
              </a:spcBef>
            </a:pPr>
            <a:r>
              <a:rPr sz="394" spc="3">
                <a:latin typeface="宋体"/>
                <a:cs typeface="宋体"/>
              </a:rPr>
              <a:t>隐 藏 单 元</a:t>
            </a:r>
            <a:endParaRPr sz="394">
              <a:latin typeface="宋体"/>
              <a:cs typeface="宋体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7467987" y="1893763"/>
            <a:ext cx="3054547" cy="2902820"/>
            <a:chOff x="12314400" y="1008582"/>
            <a:chExt cx="5036820" cy="4786630"/>
          </a:xfrm>
        </p:grpSpPr>
        <p:pic>
          <p:nvPicPr>
            <p:cNvPr id="55" name="object 55"/>
            <p:cNvPicPr/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496979" y="1008582"/>
              <a:ext cx="2643030" cy="1635492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314400" y="4072344"/>
              <a:ext cx="2791316" cy="1722654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212676" y="2914512"/>
              <a:ext cx="2129790" cy="879475"/>
            </a:xfrm>
            <a:custGeom>
              <a:avLst/>
              <a:gdLst/>
              <a:ahLst/>
              <a:cxnLst/>
              <a:rect l="l" t="t" r="r" b="b"/>
              <a:pathLst>
                <a:path w="2129790" h="879475">
                  <a:moveTo>
                    <a:pt x="1372645" y="793256"/>
                  </a:moveTo>
                  <a:lnTo>
                    <a:pt x="821879" y="793256"/>
                  </a:lnTo>
                  <a:lnTo>
                    <a:pt x="862467" y="820541"/>
                  </a:lnTo>
                  <a:lnTo>
                    <a:pt x="908306" y="843086"/>
                  </a:lnTo>
                  <a:lnTo>
                    <a:pt x="958544" y="860537"/>
                  </a:lnTo>
                  <a:lnTo>
                    <a:pt x="1012327" y="872537"/>
                  </a:lnTo>
                  <a:lnTo>
                    <a:pt x="1063454" y="878407"/>
                  </a:lnTo>
                  <a:lnTo>
                    <a:pt x="1115013" y="879250"/>
                  </a:lnTo>
                  <a:lnTo>
                    <a:pt x="1166237" y="875090"/>
                  </a:lnTo>
                  <a:lnTo>
                    <a:pt x="1216360" y="865953"/>
                  </a:lnTo>
                  <a:lnTo>
                    <a:pt x="1269750" y="850015"/>
                  </a:lnTo>
                  <a:lnTo>
                    <a:pt x="1318458" y="828661"/>
                  </a:lnTo>
                  <a:lnTo>
                    <a:pt x="1361673" y="802383"/>
                  </a:lnTo>
                  <a:lnTo>
                    <a:pt x="1372645" y="793256"/>
                  </a:lnTo>
                  <a:close/>
                </a:path>
                <a:path w="2129790" h="879475">
                  <a:moveTo>
                    <a:pt x="1428384" y="737029"/>
                  </a:moveTo>
                  <a:lnTo>
                    <a:pt x="296170" y="737029"/>
                  </a:lnTo>
                  <a:lnTo>
                    <a:pt x="334075" y="759417"/>
                  </a:lnTo>
                  <a:lnTo>
                    <a:pt x="374960" y="778781"/>
                  </a:lnTo>
                  <a:lnTo>
                    <a:pt x="418444" y="794997"/>
                  </a:lnTo>
                  <a:lnTo>
                    <a:pt x="464147" y="807939"/>
                  </a:lnTo>
                  <a:lnTo>
                    <a:pt x="511689" y="817483"/>
                  </a:lnTo>
                  <a:lnTo>
                    <a:pt x="560689" y="823506"/>
                  </a:lnTo>
                  <a:lnTo>
                    <a:pt x="614415" y="825908"/>
                  </a:lnTo>
                  <a:lnTo>
                    <a:pt x="667925" y="824023"/>
                  </a:lnTo>
                  <a:lnTo>
                    <a:pt x="720690" y="817912"/>
                  </a:lnTo>
                  <a:lnTo>
                    <a:pt x="772183" y="807636"/>
                  </a:lnTo>
                  <a:lnTo>
                    <a:pt x="821879" y="793256"/>
                  </a:lnTo>
                  <a:lnTo>
                    <a:pt x="1372645" y="793256"/>
                  </a:lnTo>
                  <a:lnTo>
                    <a:pt x="1398585" y="771675"/>
                  </a:lnTo>
                  <a:lnTo>
                    <a:pt x="1428384" y="737029"/>
                  </a:lnTo>
                  <a:close/>
                </a:path>
                <a:path w="2129790" h="879475">
                  <a:moveTo>
                    <a:pt x="1710660" y="737029"/>
                  </a:moveTo>
                  <a:lnTo>
                    <a:pt x="1428384" y="737029"/>
                  </a:lnTo>
                  <a:lnTo>
                    <a:pt x="1453189" y="744848"/>
                  </a:lnTo>
                  <a:lnTo>
                    <a:pt x="1478830" y="751127"/>
                  </a:lnTo>
                  <a:lnTo>
                    <a:pt x="1505160" y="755837"/>
                  </a:lnTo>
                  <a:lnTo>
                    <a:pt x="1532030" y="758944"/>
                  </a:lnTo>
                  <a:lnTo>
                    <a:pt x="1576961" y="760489"/>
                  </a:lnTo>
                  <a:lnTo>
                    <a:pt x="1621525" y="757567"/>
                  </a:lnTo>
                  <a:lnTo>
                    <a:pt x="1665031" y="750258"/>
                  </a:lnTo>
                  <a:lnTo>
                    <a:pt x="1706791" y="738642"/>
                  </a:lnTo>
                  <a:lnTo>
                    <a:pt x="1710660" y="737029"/>
                  </a:lnTo>
                  <a:close/>
                </a:path>
                <a:path w="2129790" h="879475">
                  <a:moveTo>
                    <a:pt x="173065" y="294317"/>
                  </a:moveTo>
                  <a:lnTo>
                    <a:pt x="109595" y="301425"/>
                  </a:lnTo>
                  <a:lnTo>
                    <a:pt x="59712" y="321440"/>
                  </a:lnTo>
                  <a:lnTo>
                    <a:pt x="14942" y="361951"/>
                  </a:lnTo>
                  <a:lnTo>
                    <a:pt x="0" y="421837"/>
                  </a:lnTo>
                  <a:lnTo>
                    <a:pt x="9993" y="452196"/>
                  </a:lnTo>
                  <a:lnTo>
                    <a:pt x="25534" y="473850"/>
                  </a:lnTo>
                  <a:lnTo>
                    <a:pt x="46918" y="492645"/>
                  </a:lnTo>
                  <a:lnTo>
                    <a:pt x="73364" y="508023"/>
                  </a:lnTo>
                  <a:lnTo>
                    <a:pt x="104093" y="519426"/>
                  </a:lnTo>
                  <a:lnTo>
                    <a:pt x="79353" y="534564"/>
                  </a:lnTo>
                  <a:lnTo>
                    <a:pt x="59030" y="552374"/>
                  </a:lnTo>
                  <a:lnTo>
                    <a:pt x="43556" y="572397"/>
                  </a:lnTo>
                  <a:lnTo>
                    <a:pt x="33368" y="594173"/>
                  </a:lnTo>
                  <a:lnTo>
                    <a:pt x="28865" y="627229"/>
                  </a:lnTo>
                  <a:lnTo>
                    <a:pt x="36548" y="659497"/>
                  </a:lnTo>
                  <a:lnTo>
                    <a:pt x="85694" y="715239"/>
                  </a:lnTo>
                  <a:lnTo>
                    <a:pt x="135201" y="738743"/>
                  </a:lnTo>
                  <a:lnTo>
                    <a:pt x="192949" y="749975"/>
                  </a:lnTo>
                  <a:lnTo>
                    <a:pt x="219564" y="750666"/>
                  </a:lnTo>
                  <a:lnTo>
                    <a:pt x="245913" y="748705"/>
                  </a:lnTo>
                  <a:lnTo>
                    <a:pt x="271585" y="744142"/>
                  </a:lnTo>
                  <a:lnTo>
                    <a:pt x="296170" y="737029"/>
                  </a:lnTo>
                  <a:lnTo>
                    <a:pt x="1428384" y="737029"/>
                  </a:lnTo>
                  <a:lnTo>
                    <a:pt x="1710660" y="737029"/>
                  </a:lnTo>
                  <a:lnTo>
                    <a:pt x="1753708" y="719083"/>
                  </a:lnTo>
                  <a:lnTo>
                    <a:pt x="1794584" y="694434"/>
                  </a:lnTo>
                  <a:lnTo>
                    <a:pt x="1828630" y="665370"/>
                  </a:lnTo>
                  <a:lnTo>
                    <a:pt x="1855060" y="632562"/>
                  </a:lnTo>
                  <a:lnTo>
                    <a:pt x="1873084" y="596683"/>
                  </a:lnTo>
                  <a:lnTo>
                    <a:pt x="1898825" y="596475"/>
                  </a:lnTo>
                  <a:lnTo>
                    <a:pt x="1949392" y="590550"/>
                  </a:lnTo>
                  <a:lnTo>
                    <a:pt x="2018903" y="568683"/>
                  </a:lnTo>
                  <a:lnTo>
                    <a:pt x="2057947" y="546688"/>
                  </a:lnTo>
                  <a:lnTo>
                    <a:pt x="2089804" y="519680"/>
                  </a:lnTo>
                  <a:lnTo>
                    <a:pt x="2113342" y="488442"/>
                  </a:lnTo>
                  <a:lnTo>
                    <a:pt x="2129414" y="443824"/>
                  </a:lnTo>
                  <a:lnTo>
                    <a:pt x="2128051" y="398568"/>
                  </a:lnTo>
                  <a:lnTo>
                    <a:pt x="2109794" y="355114"/>
                  </a:lnTo>
                  <a:lnTo>
                    <a:pt x="2075181" y="315902"/>
                  </a:lnTo>
                  <a:lnTo>
                    <a:pt x="2079651" y="308653"/>
                  </a:lnTo>
                  <a:lnTo>
                    <a:pt x="2083519" y="301245"/>
                  </a:lnTo>
                  <a:lnTo>
                    <a:pt x="2086269" y="294872"/>
                  </a:lnTo>
                  <a:lnTo>
                    <a:pt x="184889" y="294872"/>
                  </a:lnTo>
                  <a:lnTo>
                    <a:pt x="173065" y="294317"/>
                  </a:lnTo>
                  <a:close/>
                </a:path>
                <a:path w="2129790" h="879475">
                  <a:moveTo>
                    <a:pt x="539886" y="79566"/>
                  </a:moveTo>
                  <a:lnTo>
                    <a:pt x="489215" y="80635"/>
                  </a:lnTo>
                  <a:lnTo>
                    <a:pt x="439591" y="86855"/>
                  </a:lnTo>
                  <a:lnTo>
                    <a:pt x="391828" y="98082"/>
                  </a:lnTo>
                  <a:lnTo>
                    <a:pt x="346737" y="114170"/>
                  </a:lnTo>
                  <a:lnTo>
                    <a:pt x="295531" y="140806"/>
                  </a:lnTo>
                  <a:lnTo>
                    <a:pt x="252859" y="173181"/>
                  </a:lnTo>
                  <a:lnTo>
                    <a:pt x="219606" y="210308"/>
                  </a:lnTo>
                  <a:lnTo>
                    <a:pt x="196654" y="251201"/>
                  </a:lnTo>
                  <a:lnTo>
                    <a:pt x="184889" y="294872"/>
                  </a:lnTo>
                  <a:lnTo>
                    <a:pt x="2086269" y="294872"/>
                  </a:lnTo>
                  <a:lnTo>
                    <a:pt x="2086776" y="293698"/>
                  </a:lnTo>
                  <a:lnTo>
                    <a:pt x="2089414" y="286028"/>
                  </a:lnTo>
                  <a:lnTo>
                    <a:pt x="2093356" y="250265"/>
                  </a:lnTo>
                  <a:lnTo>
                    <a:pt x="2084216" y="215507"/>
                  </a:lnTo>
                  <a:lnTo>
                    <a:pt x="2062778" y="183462"/>
                  </a:lnTo>
                  <a:lnTo>
                    <a:pt x="2029824" y="155843"/>
                  </a:lnTo>
                  <a:lnTo>
                    <a:pt x="1976008" y="130983"/>
                  </a:lnTo>
                  <a:lnTo>
                    <a:pt x="1913588" y="119328"/>
                  </a:lnTo>
                  <a:lnTo>
                    <a:pt x="1903100" y="105338"/>
                  </a:lnTo>
                  <a:lnTo>
                    <a:pt x="680326" y="105338"/>
                  </a:lnTo>
                  <a:lnTo>
                    <a:pt x="646866" y="94988"/>
                  </a:lnTo>
                  <a:lnTo>
                    <a:pt x="612103" y="87205"/>
                  </a:lnTo>
                  <a:lnTo>
                    <a:pt x="576341" y="82046"/>
                  </a:lnTo>
                  <a:lnTo>
                    <a:pt x="539886" y="79566"/>
                  </a:lnTo>
                  <a:close/>
                </a:path>
                <a:path w="2129790" h="879475">
                  <a:moveTo>
                    <a:pt x="958085" y="37979"/>
                  </a:moveTo>
                  <a:lnTo>
                    <a:pt x="907300" y="38548"/>
                  </a:lnTo>
                  <a:lnTo>
                    <a:pt x="857512" y="43604"/>
                  </a:lnTo>
                  <a:lnTo>
                    <a:pt x="809351" y="52979"/>
                  </a:lnTo>
                  <a:lnTo>
                    <a:pt x="763385" y="66505"/>
                  </a:lnTo>
                  <a:lnTo>
                    <a:pt x="720187" y="84014"/>
                  </a:lnTo>
                  <a:lnTo>
                    <a:pt x="680326" y="105338"/>
                  </a:lnTo>
                  <a:lnTo>
                    <a:pt x="1903100" y="105338"/>
                  </a:lnTo>
                  <a:lnTo>
                    <a:pt x="1891516" y="89886"/>
                  </a:lnTo>
                  <a:lnTo>
                    <a:pt x="1862775" y="63653"/>
                  </a:lnTo>
                  <a:lnTo>
                    <a:pt x="1862060" y="63190"/>
                  </a:lnTo>
                  <a:lnTo>
                    <a:pt x="1104773" y="63190"/>
                  </a:lnTo>
                  <a:lnTo>
                    <a:pt x="1057451" y="50378"/>
                  </a:lnTo>
                  <a:lnTo>
                    <a:pt x="1008345" y="41948"/>
                  </a:lnTo>
                  <a:lnTo>
                    <a:pt x="958085" y="37979"/>
                  </a:lnTo>
                  <a:close/>
                </a:path>
                <a:path w="2129790" h="879475">
                  <a:moveTo>
                    <a:pt x="1283364" y="63"/>
                  </a:moveTo>
                  <a:lnTo>
                    <a:pt x="1207545" y="11249"/>
                  </a:lnTo>
                  <a:lnTo>
                    <a:pt x="1169185" y="24270"/>
                  </a:lnTo>
                  <a:lnTo>
                    <a:pt x="1134645" y="41701"/>
                  </a:lnTo>
                  <a:lnTo>
                    <a:pt x="1104773" y="63190"/>
                  </a:lnTo>
                  <a:lnTo>
                    <a:pt x="1862060" y="63190"/>
                  </a:lnTo>
                  <a:lnTo>
                    <a:pt x="1840327" y="49111"/>
                  </a:lnTo>
                  <a:lnTo>
                    <a:pt x="1468676" y="49111"/>
                  </a:lnTo>
                  <a:lnTo>
                    <a:pt x="1449974" y="37528"/>
                  </a:lnTo>
                  <a:lnTo>
                    <a:pt x="1408093" y="18654"/>
                  </a:lnTo>
                  <a:lnTo>
                    <a:pt x="1352063" y="4355"/>
                  </a:lnTo>
                  <a:lnTo>
                    <a:pt x="1317932" y="528"/>
                  </a:lnTo>
                  <a:lnTo>
                    <a:pt x="1283364" y="63"/>
                  </a:lnTo>
                  <a:close/>
                </a:path>
                <a:path w="2129790" h="879475">
                  <a:moveTo>
                    <a:pt x="1671656" y="0"/>
                  </a:moveTo>
                  <a:lnTo>
                    <a:pt x="1630888" y="397"/>
                  </a:lnTo>
                  <a:lnTo>
                    <a:pt x="1586475" y="5613"/>
                  </a:lnTo>
                  <a:lnTo>
                    <a:pt x="1544100" y="15631"/>
                  </a:lnTo>
                  <a:lnTo>
                    <a:pt x="1504566" y="30211"/>
                  </a:lnTo>
                  <a:lnTo>
                    <a:pt x="1468676" y="49111"/>
                  </a:lnTo>
                  <a:lnTo>
                    <a:pt x="1840327" y="49111"/>
                  </a:lnTo>
                  <a:lnTo>
                    <a:pt x="1788091" y="22970"/>
                  </a:lnTo>
                  <a:lnTo>
                    <a:pt x="1750893" y="11377"/>
                  </a:lnTo>
                  <a:lnTo>
                    <a:pt x="1711869" y="3690"/>
                  </a:lnTo>
                  <a:lnTo>
                    <a:pt x="1671656" y="0"/>
                  </a:lnTo>
                  <a:close/>
                </a:path>
              </a:pathLst>
            </a:custGeom>
            <a:solidFill>
              <a:srgbClr val="759FCC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5212676" y="2914512"/>
              <a:ext cx="2129790" cy="879475"/>
            </a:xfrm>
            <a:custGeom>
              <a:avLst/>
              <a:gdLst/>
              <a:ahLst/>
              <a:cxnLst/>
              <a:rect l="l" t="t" r="r" b="b"/>
              <a:pathLst>
                <a:path w="2129790" h="879475">
                  <a:moveTo>
                    <a:pt x="104093" y="519426"/>
                  </a:moveTo>
                  <a:lnTo>
                    <a:pt x="73364" y="508023"/>
                  </a:lnTo>
                  <a:lnTo>
                    <a:pt x="46917" y="492645"/>
                  </a:lnTo>
                  <a:lnTo>
                    <a:pt x="25534" y="473850"/>
                  </a:lnTo>
                  <a:lnTo>
                    <a:pt x="9993" y="452196"/>
                  </a:lnTo>
                  <a:lnTo>
                    <a:pt x="0" y="421837"/>
                  </a:lnTo>
                  <a:lnTo>
                    <a:pt x="1785" y="391210"/>
                  </a:lnTo>
                  <a:lnTo>
                    <a:pt x="14942" y="361951"/>
                  </a:lnTo>
                  <a:lnTo>
                    <a:pt x="39061" y="335696"/>
                  </a:lnTo>
                  <a:lnTo>
                    <a:pt x="59712" y="321440"/>
                  </a:lnTo>
                  <a:lnTo>
                    <a:pt x="83412" y="309940"/>
                  </a:lnTo>
                  <a:lnTo>
                    <a:pt x="109595" y="301425"/>
                  </a:lnTo>
                  <a:lnTo>
                    <a:pt x="137694" y="296120"/>
                  </a:lnTo>
                  <a:lnTo>
                    <a:pt x="149423" y="294942"/>
                  </a:lnTo>
                  <a:lnTo>
                    <a:pt x="161228" y="294341"/>
                  </a:lnTo>
                  <a:lnTo>
                    <a:pt x="173065" y="294317"/>
                  </a:lnTo>
                  <a:lnTo>
                    <a:pt x="184889" y="294872"/>
                  </a:lnTo>
                  <a:lnTo>
                    <a:pt x="196654" y="251201"/>
                  </a:lnTo>
                  <a:lnTo>
                    <a:pt x="219606" y="210308"/>
                  </a:lnTo>
                  <a:lnTo>
                    <a:pt x="252859" y="173181"/>
                  </a:lnTo>
                  <a:lnTo>
                    <a:pt x="295531" y="140806"/>
                  </a:lnTo>
                  <a:lnTo>
                    <a:pt x="346737" y="114170"/>
                  </a:lnTo>
                  <a:lnTo>
                    <a:pt x="391828" y="98082"/>
                  </a:lnTo>
                  <a:lnTo>
                    <a:pt x="439591" y="86855"/>
                  </a:lnTo>
                  <a:lnTo>
                    <a:pt x="489215" y="80635"/>
                  </a:lnTo>
                  <a:lnTo>
                    <a:pt x="539886" y="79566"/>
                  </a:lnTo>
                  <a:lnTo>
                    <a:pt x="576341" y="82046"/>
                  </a:lnTo>
                  <a:lnTo>
                    <a:pt x="612103" y="87205"/>
                  </a:lnTo>
                  <a:lnTo>
                    <a:pt x="646866" y="94988"/>
                  </a:lnTo>
                  <a:lnTo>
                    <a:pt x="680326" y="105338"/>
                  </a:lnTo>
                  <a:lnTo>
                    <a:pt x="720187" y="84014"/>
                  </a:lnTo>
                  <a:lnTo>
                    <a:pt x="763385" y="66505"/>
                  </a:lnTo>
                  <a:lnTo>
                    <a:pt x="809351" y="52979"/>
                  </a:lnTo>
                  <a:lnTo>
                    <a:pt x="857512" y="43604"/>
                  </a:lnTo>
                  <a:lnTo>
                    <a:pt x="907300" y="38548"/>
                  </a:lnTo>
                  <a:lnTo>
                    <a:pt x="958085" y="37979"/>
                  </a:lnTo>
                  <a:lnTo>
                    <a:pt x="1008345" y="41948"/>
                  </a:lnTo>
                  <a:lnTo>
                    <a:pt x="1057451" y="50378"/>
                  </a:lnTo>
                  <a:lnTo>
                    <a:pt x="1104773" y="63190"/>
                  </a:lnTo>
                  <a:lnTo>
                    <a:pt x="1134645" y="41701"/>
                  </a:lnTo>
                  <a:lnTo>
                    <a:pt x="1169185" y="24270"/>
                  </a:lnTo>
                  <a:lnTo>
                    <a:pt x="1207545" y="11249"/>
                  </a:lnTo>
                  <a:lnTo>
                    <a:pt x="1248880" y="2993"/>
                  </a:lnTo>
                  <a:lnTo>
                    <a:pt x="1283364" y="63"/>
                  </a:lnTo>
                  <a:lnTo>
                    <a:pt x="1317931" y="528"/>
                  </a:lnTo>
                  <a:lnTo>
                    <a:pt x="1352063" y="4355"/>
                  </a:lnTo>
                  <a:lnTo>
                    <a:pt x="1385241" y="11512"/>
                  </a:lnTo>
                  <a:lnTo>
                    <a:pt x="1408093" y="18654"/>
                  </a:lnTo>
                  <a:lnTo>
                    <a:pt x="1429725" y="27351"/>
                  </a:lnTo>
                  <a:lnTo>
                    <a:pt x="1449974" y="37528"/>
                  </a:lnTo>
                  <a:lnTo>
                    <a:pt x="1468676" y="49111"/>
                  </a:lnTo>
                  <a:lnTo>
                    <a:pt x="1504566" y="30211"/>
                  </a:lnTo>
                  <a:lnTo>
                    <a:pt x="1544100" y="15631"/>
                  </a:lnTo>
                  <a:lnTo>
                    <a:pt x="1586475" y="5613"/>
                  </a:lnTo>
                  <a:lnTo>
                    <a:pt x="1630888" y="397"/>
                  </a:lnTo>
                  <a:lnTo>
                    <a:pt x="1671656" y="0"/>
                  </a:lnTo>
                  <a:lnTo>
                    <a:pt x="1711869" y="3690"/>
                  </a:lnTo>
                  <a:lnTo>
                    <a:pt x="1750893" y="11377"/>
                  </a:lnTo>
                  <a:lnTo>
                    <a:pt x="1788091" y="22970"/>
                  </a:lnTo>
                  <a:lnTo>
                    <a:pt x="1828066" y="41168"/>
                  </a:lnTo>
                  <a:lnTo>
                    <a:pt x="1862775" y="63653"/>
                  </a:lnTo>
                  <a:lnTo>
                    <a:pt x="1891516" y="89886"/>
                  </a:lnTo>
                  <a:lnTo>
                    <a:pt x="1913588" y="119328"/>
                  </a:lnTo>
                  <a:lnTo>
                    <a:pt x="1945580" y="123413"/>
                  </a:lnTo>
                  <a:lnTo>
                    <a:pt x="1976008" y="130983"/>
                  </a:lnTo>
                  <a:lnTo>
                    <a:pt x="2004285" y="141855"/>
                  </a:lnTo>
                  <a:lnTo>
                    <a:pt x="2029824" y="155843"/>
                  </a:lnTo>
                  <a:lnTo>
                    <a:pt x="2062778" y="183462"/>
                  </a:lnTo>
                  <a:lnTo>
                    <a:pt x="2084216" y="215507"/>
                  </a:lnTo>
                  <a:lnTo>
                    <a:pt x="2093356" y="250265"/>
                  </a:lnTo>
                  <a:lnTo>
                    <a:pt x="2089414" y="286028"/>
                  </a:lnTo>
                  <a:lnTo>
                    <a:pt x="2086776" y="293698"/>
                  </a:lnTo>
                  <a:lnTo>
                    <a:pt x="2083519" y="301245"/>
                  </a:lnTo>
                  <a:lnTo>
                    <a:pt x="2079651" y="308653"/>
                  </a:lnTo>
                  <a:lnTo>
                    <a:pt x="2075181" y="315902"/>
                  </a:lnTo>
                  <a:lnTo>
                    <a:pt x="2109794" y="355114"/>
                  </a:lnTo>
                  <a:lnTo>
                    <a:pt x="2128051" y="398568"/>
                  </a:lnTo>
                  <a:lnTo>
                    <a:pt x="2129414" y="443824"/>
                  </a:lnTo>
                  <a:lnTo>
                    <a:pt x="2113342" y="488442"/>
                  </a:lnTo>
                  <a:lnTo>
                    <a:pt x="2089804" y="519680"/>
                  </a:lnTo>
                  <a:lnTo>
                    <a:pt x="2057947" y="546688"/>
                  </a:lnTo>
                  <a:lnTo>
                    <a:pt x="2018903" y="568683"/>
                  </a:lnTo>
                  <a:lnTo>
                    <a:pt x="1973807" y="584881"/>
                  </a:lnTo>
                  <a:lnTo>
                    <a:pt x="1949392" y="590550"/>
                  </a:lnTo>
                  <a:lnTo>
                    <a:pt x="1924330" y="594423"/>
                  </a:lnTo>
                  <a:lnTo>
                    <a:pt x="1898825" y="596475"/>
                  </a:lnTo>
                  <a:lnTo>
                    <a:pt x="1873084" y="596683"/>
                  </a:lnTo>
                  <a:lnTo>
                    <a:pt x="1855060" y="632561"/>
                  </a:lnTo>
                  <a:lnTo>
                    <a:pt x="1828630" y="665370"/>
                  </a:lnTo>
                  <a:lnTo>
                    <a:pt x="1794584" y="694434"/>
                  </a:lnTo>
                  <a:lnTo>
                    <a:pt x="1753708" y="719083"/>
                  </a:lnTo>
                  <a:lnTo>
                    <a:pt x="1706791" y="738642"/>
                  </a:lnTo>
                  <a:lnTo>
                    <a:pt x="1665031" y="750258"/>
                  </a:lnTo>
                  <a:lnTo>
                    <a:pt x="1621525" y="757567"/>
                  </a:lnTo>
                  <a:lnTo>
                    <a:pt x="1576961" y="760489"/>
                  </a:lnTo>
                  <a:lnTo>
                    <a:pt x="1532030" y="758944"/>
                  </a:lnTo>
                  <a:lnTo>
                    <a:pt x="1505160" y="755837"/>
                  </a:lnTo>
                  <a:lnTo>
                    <a:pt x="1478830" y="751127"/>
                  </a:lnTo>
                  <a:lnTo>
                    <a:pt x="1453189" y="744848"/>
                  </a:lnTo>
                  <a:lnTo>
                    <a:pt x="1428384" y="737029"/>
                  </a:lnTo>
                  <a:lnTo>
                    <a:pt x="1398585" y="771675"/>
                  </a:lnTo>
                  <a:lnTo>
                    <a:pt x="1361673" y="802383"/>
                  </a:lnTo>
                  <a:lnTo>
                    <a:pt x="1318458" y="828661"/>
                  </a:lnTo>
                  <a:lnTo>
                    <a:pt x="1269750" y="850015"/>
                  </a:lnTo>
                  <a:lnTo>
                    <a:pt x="1216359" y="865953"/>
                  </a:lnTo>
                  <a:lnTo>
                    <a:pt x="1166237" y="875090"/>
                  </a:lnTo>
                  <a:lnTo>
                    <a:pt x="1115013" y="879250"/>
                  </a:lnTo>
                  <a:lnTo>
                    <a:pt x="1063454" y="878407"/>
                  </a:lnTo>
                  <a:lnTo>
                    <a:pt x="1012327" y="872537"/>
                  </a:lnTo>
                  <a:lnTo>
                    <a:pt x="958544" y="860537"/>
                  </a:lnTo>
                  <a:lnTo>
                    <a:pt x="908306" y="843086"/>
                  </a:lnTo>
                  <a:lnTo>
                    <a:pt x="862467" y="820541"/>
                  </a:lnTo>
                  <a:lnTo>
                    <a:pt x="821879" y="793256"/>
                  </a:lnTo>
                  <a:lnTo>
                    <a:pt x="772183" y="807636"/>
                  </a:lnTo>
                  <a:lnTo>
                    <a:pt x="720690" y="817912"/>
                  </a:lnTo>
                  <a:lnTo>
                    <a:pt x="667925" y="824023"/>
                  </a:lnTo>
                  <a:lnTo>
                    <a:pt x="614415" y="825908"/>
                  </a:lnTo>
                  <a:lnTo>
                    <a:pt x="560689" y="823506"/>
                  </a:lnTo>
                  <a:lnTo>
                    <a:pt x="511689" y="817483"/>
                  </a:lnTo>
                  <a:lnTo>
                    <a:pt x="464147" y="807939"/>
                  </a:lnTo>
                  <a:lnTo>
                    <a:pt x="418444" y="794997"/>
                  </a:lnTo>
                  <a:lnTo>
                    <a:pt x="374959" y="778781"/>
                  </a:lnTo>
                  <a:lnTo>
                    <a:pt x="334075" y="759417"/>
                  </a:lnTo>
                  <a:lnTo>
                    <a:pt x="296170" y="737029"/>
                  </a:lnTo>
                  <a:lnTo>
                    <a:pt x="271585" y="744142"/>
                  </a:lnTo>
                  <a:lnTo>
                    <a:pt x="245913" y="748705"/>
                  </a:lnTo>
                  <a:lnTo>
                    <a:pt x="219564" y="750666"/>
                  </a:lnTo>
                  <a:lnTo>
                    <a:pt x="192949" y="749975"/>
                  </a:lnTo>
                  <a:lnTo>
                    <a:pt x="163319" y="745982"/>
                  </a:lnTo>
                  <a:lnTo>
                    <a:pt x="135200" y="738743"/>
                  </a:lnTo>
                  <a:lnTo>
                    <a:pt x="109142" y="728436"/>
                  </a:lnTo>
                  <a:lnTo>
                    <a:pt x="85694" y="715239"/>
                  </a:lnTo>
                  <a:lnTo>
                    <a:pt x="55722" y="689369"/>
                  </a:lnTo>
                  <a:lnTo>
                    <a:pt x="36548" y="659497"/>
                  </a:lnTo>
                  <a:lnTo>
                    <a:pt x="28865" y="627229"/>
                  </a:lnTo>
                  <a:lnTo>
                    <a:pt x="33368" y="594173"/>
                  </a:lnTo>
                  <a:lnTo>
                    <a:pt x="43556" y="572397"/>
                  </a:lnTo>
                  <a:lnTo>
                    <a:pt x="59030" y="552374"/>
                  </a:lnTo>
                  <a:lnTo>
                    <a:pt x="79353" y="534564"/>
                  </a:lnTo>
                  <a:lnTo>
                    <a:pt x="104093" y="519426"/>
                  </a:lnTo>
                  <a:close/>
                </a:path>
                <a:path w="2129790" h="879475">
                  <a:moveTo>
                    <a:pt x="215161" y="526465"/>
                  </a:moveTo>
                  <a:lnTo>
                    <a:pt x="191959" y="529352"/>
                  </a:lnTo>
                  <a:lnTo>
                    <a:pt x="168516" y="529957"/>
                  </a:lnTo>
                  <a:lnTo>
                    <a:pt x="145180" y="528287"/>
                  </a:lnTo>
                  <a:lnTo>
                    <a:pt x="122300" y="524350"/>
                  </a:lnTo>
                  <a:lnTo>
                    <a:pt x="116098" y="522956"/>
                  </a:lnTo>
                  <a:lnTo>
                    <a:pt x="110019" y="521311"/>
                  </a:lnTo>
                  <a:lnTo>
                    <a:pt x="104093" y="519426"/>
                  </a:lnTo>
                </a:path>
                <a:path w="2129790" h="879475">
                  <a:moveTo>
                    <a:pt x="791394" y="758147"/>
                  </a:moveTo>
                  <a:lnTo>
                    <a:pt x="797321" y="767599"/>
                  </a:lnTo>
                  <a:lnTo>
                    <a:pt x="804407" y="776635"/>
                  </a:lnTo>
                  <a:lnTo>
                    <a:pt x="812608" y="785205"/>
                  </a:lnTo>
                  <a:lnTo>
                    <a:pt x="821879" y="793256"/>
                  </a:lnTo>
                </a:path>
                <a:path w="2129790" h="879475">
                  <a:moveTo>
                    <a:pt x="1443520" y="694969"/>
                  </a:moveTo>
                  <a:lnTo>
                    <a:pt x="1442395" y="705889"/>
                  </a:lnTo>
                  <a:lnTo>
                    <a:pt x="1439471" y="716610"/>
                  </a:lnTo>
                  <a:lnTo>
                    <a:pt x="1434788" y="727026"/>
                  </a:lnTo>
                  <a:lnTo>
                    <a:pt x="1428384" y="737029"/>
                  </a:lnTo>
                </a:path>
              </a:pathLst>
            </a:custGeom>
            <a:ln w="16824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956047" y="3390417"/>
              <a:ext cx="139081" cy="129189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5893002" y="3019850"/>
              <a:ext cx="1395095" cy="252729"/>
            </a:xfrm>
            <a:custGeom>
              <a:avLst/>
              <a:gdLst/>
              <a:ahLst/>
              <a:cxnLst/>
              <a:rect l="l" t="t" r="r" b="b"/>
              <a:pathLst>
                <a:path w="1395094" h="252729">
                  <a:moveTo>
                    <a:pt x="1334311" y="252711"/>
                  </a:moveTo>
                  <a:lnTo>
                    <a:pt x="1353130" y="244953"/>
                  </a:lnTo>
                  <a:lnTo>
                    <a:pt x="1369712" y="235190"/>
                  </a:lnTo>
                  <a:lnTo>
                    <a:pt x="1383729" y="223651"/>
                  </a:lnTo>
                  <a:lnTo>
                    <a:pt x="1394854" y="210563"/>
                  </a:lnTo>
                </a:path>
                <a:path w="1395094" h="252729">
                  <a:moveTo>
                    <a:pt x="60543" y="28069"/>
                  </a:moveTo>
                  <a:lnTo>
                    <a:pt x="46838" y="19635"/>
                  </a:lnTo>
                  <a:lnTo>
                    <a:pt x="32116" y="12116"/>
                  </a:lnTo>
                  <a:lnTo>
                    <a:pt x="16471" y="5556"/>
                  </a:lnTo>
                  <a:lnTo>
                    <a:pt x="0" y="0"/>
                  </a:lnTo>
                </a:path>
              </a:pathLst>
            </a:custGeom>
            <a:ln w="16824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9404718" y="3201369"/>
            <a:ext cx="933847" cy="192408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182" b="1" spc="21">
                <a:solidFill>
                  <a:srgbClr val="FDFFFF"/>
                </a:solidFill>
                <a:latin typeface="微软雅黑"/>
                <a:cs typeface="微软雅黑"/>
              </a:rPr>
              <a:t>全局工作空间</a:t>
            </a:r>
            <a:endParaRPr sz="1182">
              <a:latin typeface="微软雅黑"/>
              <a:cs typeface="微软雅黑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11002353" y="1693542"/>
            <a:ext cx="482905" cy="995462"/>
            <a:chOff x="18142422" y="678426"/>
            <a:chExt cx="796290" cy="1641475"/>
          </a:xfrm>
        </p:grpSpPr>
        <p:sp>
          <p:nvSpPr>
            <p:cNvPr id="63" name="object 63"/>
            <p:cNvSpPr/>
            <p:nvPr/>
          </p:nvSpPr>
          <p:spPr>
            <a:xfrm>
              <a:off x="18142422" y="678426"/>
              <a:ext cx="796290" cy="328295"/>
            </a:xfrm>
            <a:custGeom>
              <a:avLst/>
              <a:gdLst/>
              <a:ahLst/>
              <a:cxnLst/>
              <a:rect l="l" t="t" r="r" b="b"/>
              <a:pathLst>
                <a:path w="796290" h="328294">
                  <a:moveTo>
                    <a:pt x="795701" y="0"/>
                  </a:moveTo>
                  <a:lnTo>
                    <a:pt x="328195" y="0"/>
                  </a:lnTo>
                  <a:lnTo>
                    <a:pt x="0" y="328195"/>
                  </a:lnTo>
                  <a:lnTo>
                    <a:pt x="467506" y="328195"/>
                  </a:lnTo>
                  <a:lnTo>
                    <a:pt x="795701" y="0"/>
                  </a:lnTo>
                  <a:close/>
                </a:path>
              </a:pathLst>
            </a:custGeom>
            <a:solidFill>
              <a:srgbClr val="F9D2B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4" name="object 64"/>
            <p:cNvSpPr/>
            <p:nvPr/>
          </p:nvSpPr>
          <p:spPr>
            <a:xfrm>
              <a:off x="18609928" y="678426"/>
              <a:ext cx="328295" cy="1641475"/>
            </a:xfrm>
            <a:custGeom>
              <a:avLst/>
              <a:gdLst/>
              <a:ahLst/>
              <a:cxnLst/>
              <a:rect l="l" t="t" r="r" b="b"/>
              <a:pathLst>
                <a:path w="328294" h="1641475">
                  <a:moveTo>
                    <a:pt x="328195" y="0"/>
                  </a:moveTo>
                  <a:lnTo>
                    <a:pt x="0" y="328195"/>
                  </a:lnTo>
                  <a:lnTo>
                    <a:pt x="0" y="1640977"/>
                  </a:lnTo>
                  <a:lnTo>
                    <a:pt x="328195" y="1312782"/>
                  </a:lnTo>
                  <a:lnTo>
                    <a:pt x="328195" y="0"/>
                  </a:lnTo>
                  <a:close/>
                </a:path>
              </a:pathLst>
            </a:custGeom>
            <a:solidFill>
              <a:srgbClr val="EF915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11002353" y="1892573"/>
            <a:ext cx="283813" cy="781544"/>
          </a:xfrm>
          <a:prstGeom prst="rect">
            <a:avLst/>
          </a:prstGeom>
          <a:solidFill>
            <a:srgbClr val="F4B183"/>
          </a:solidFill>
        </p:spPr>
        <p:txBody>
          <a:bodyPr vert="horz" wrap="square" lIns="0" tIns="88186" rIns="0" bIns="0" rtlCol="0">
            <a:spAutoFit/>
          </a:bodyPr>
          <a:lstStyle/>
          <a:p>
            <a:pPr marL="51599" marR="114364" algn="just">
              <a:lnSpc>
                <a:spcPts val="885"/>
              </a:lnSpc>
              <a:spcBef>
                <a:spcPts val="694"/>
              </a:spcBef>
            </a:pPr>
            <a:r>
              <a:rPr sz="879" spc="3">
                <a:latin typeface="宋体"/>
                <a:cs typeface="宋体"/>
              </a:rPr>
              <a:t>类 脑 识 别 网 络</a:t>
            </a:r>
            <a:endParaRPr sz="879">
              <a:latin typeface="宋体"/>
              <a:cs typeface="宋体"/>
            </a:endParaRPr>
          </a:p>
        </p:txBody>
      </p:sp>
      <p:pic>
        <p:nvPicPr>
          <p:cNvPr id="66" name="object 66"/>
          <p:cNvPicPr/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7378" y="4109888"/>
            <a:ext cx="1761517" cy="1113181"/>
          </a:xfrm>
          <a:prstGeom prst="rect">
            <a:avLst/>
          </a:prstGeom>
        </p:spPr>
      </p:pic>
      <p:sp>
        <p:nvSpPr>
          <p:cNvPr id="67" name="object 67"/>
          <p:cNvSpPr txBox="1"/>
          <p:nvPr/>
        </p:nvSpPr>
        <p:spPr>
          <a:xfrm>
            <a:off x="10390029" y="4689968"/>
            <a:ext cx="107441" cy="119018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728" spc="-3">
                <a:latin typeface="宋体"/>
                <a:cs typeface="宋体"/>
              </a:rPr>
              <a:t>V1</a:t>
            </a:r>
            <a:endParaRPr sz="728">
              <a:latin typeface="宋体"/>
              <a:cs typeface="宋体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0611326" y="4584784"/>
            <a:ext cx="107441" cy="119018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728" spc="-3">
                <a:latin typeface="宋体"/>
                <a:cs typeface="宋体"/>
              </a:rPr>
              <a:t>V2</a:t>
            </a:r>
            <a:endParaRPr sz="728">
              <a:latin typeface="宋体"/>
              <a:cs typeface="宋体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0813499" y="4647622"/>
            <a:ext cx="107441" cy="119018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728" spc="-3">
                <a:latin typeface="宋体"/>
                <a:cs typeface="宋体"/>
              </a:rPr>
              <a:t>V4</a:t>
            </a:r>
            <a:endParaRPr sz="728">
              <a:latin typeface="宋体"/>
              <a:cs typeface="宋体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1007741" y="4756904"/>
            <a:ext cx="153266" cy="119018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728" spc="-3">
                <a:latin typeface="宋体"/>
                <a:cs typeface="宋体"/>
              </a:rPr>
              <a:t>TEO</a:t>
            </a:r>
            <a:endParaRPr sz="728">
              <a:latin typeface="宋体"/>
              <a:cs typeface="宋体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1286146" y="4938586"/>
            <a:ext cx="107441" cy="119018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728" spc="-3">
                <a:latin typeface="宋体"/>
                <a:cs typeface="宋体"/>
              </a:rPr>
              <a:t>IT</a:t>
            </a:r>
            <a:endParaRPr sz="728">
              <a:latin typeface="宋体"/>
              <a:cs typeface="宋体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9863666" y="1383268"/>
            <a:ext cx="1683235" cy="4058480"/>
            <a:chOff x="16264774" y="166797"/>
            <a:chExt cx="2775585" cy="6692265"/>
          </a:xfrm>
        </p:grpSpPr>
        <p:pic>
          <p:nvPicPr>
            <p:cNvPr id="73" name="object 73"/>
            <p:cNvPicPr/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882002" y="2768135"/>
              <a:ext cx="1157892" cy="1160853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6264763" y="166803"/>
              <a:ext cx="2186940" cy="6692265"/>
            </a:xfrm>
            <a:custGeom>
              <a:avLst/>
              <a:gdLst/>
              <a:ahLst/>
              <a:cxnLst/>
              <a:rect l="l" t="t" r="r" b="b"/>
              <a:pathLst>
                <a:path w="2186940" h="6692265">
                  <a:moveTo>
                    <a:pt x="87401" y="2542159"/>
                  </a:moveTo>
                  <a:lnTo>
                    <a:pt x="65976" y="2542362"/>
                  </a:lnTo>
                  <a:lnTo>
                    <a:pt x="42875" y="0"/>
                  </a:lnTo>
                  <a:lnTo>
                    <a:pt x="0" y="393"/>
                  </a:lnTo>
                  <a:lnTo>
                    <a:pt x="23114" y="2542743"/>
                  </a:lnTo>
                  <a:lnTo>
                    <a:pt x="1676" y="2542946"/>
                  </a:lnTo>
                  <a:lnTo>
                    <a:pt x="45402" y="2637929"/>
                  </a:lnTo>
                  <a:lnTo>
                    <a:pt x="87401" y="2542159"/>
                  </a:lnTo>
                  <a:close/>
                </a:path>
                <a:path w="2186940" h="6692265">
                  <a:moveTo>
                    <a:pt x="102603" y="6691579"/>
                  </a:moveTo>
                  <a:lnTo>
                    <a:pt x="79514" y="3782364"/>
                  </a:lnTo>
                  <a:lnTo>
                    <a:pt x="100952" y="3782199"/>
                  </a:lnTo>
                  <a:lnTo>
                    <a:pt x="57327" y="3687153"/>
                  </a:lnTo>
                  <a:lnTo>
                    <a:pt x="15227" y="3782872"/>
                  </a:lnTo>
                  <a:lnTo>
                    <a:pt x="36652" y="3782707"/>
                  </a:lnTo>
                  <a:lnTo>
                    <a:pt x="59740" y="6691922"/>
                  </a:lnTo>
                  <a:lnTo>
                    <a:pt x="102603" y="6691579"/>
                  </a:lnTo>
                  <a:close/>
                </a:path>
                <a:path w="2186940" h="6692265">
                  <a:moveTo>
                    <a:pt x="745388" y="3522611"/>
                  </a:moveTo>
                  <a:lnTo>
                    <a:pt x="694664" y="3505924"/>
                  </a:lnTo>
                  <a:lnTo>
                    <a:pt x="728421" y="3539604"/>
                  </a:lnTo>
                  <a:lnTo>
                    <a:pt x="745388" y="3522611"/>
                  </a:lnTo>
                  <a:close/>
                </a:path>
                <a:path w="2186940" h="6692265">
                  <a:moveTo>
                    <a:pt x="1702701" y="4545609"/>
                  </a:moveTo>
                  <a:lnTo>
                    <a:pt x="1669097" y="4444238"/>
                  </a:lnTo>
                  <a:lnTo>
                    <a:pt x="1652143" y="4461243"/>
                  </a:lnTo>
                  <a:lnTo>
                    <a:pt x="694664" y="3505924"/>
                  </a:lnTo>
                  <a:lnTo>
                    <a:pt x="643940" y="3489236"/>
                  </a:lnTo>
                  <a:lnTo>
                    <a:pt x="660742" y="3539921"/>
                  </a:lnTo>
                  <a:lnTo>
                    <a:pt x="677545" y="3590607"/>
                  </a:lnTo>
                  <a:lnTo>
                    <a:pt x="694486" y="3573615"/>
                  </a:lnTo>
                  <a:lnTo>
                    <a:pt x="1618221" y="4495241"/>
                  </a:lnTo>
                  <a:lnTo>
                    <a:pt x="1601254" y="4512234"/>
                  </a:lnTo>
                  <a:lnTo>
                    <a:pt x="1702701" y="4545609"/>
                  </a:lnTo>
                  <a:close/>
                </a:path>
                <a:path w="2186940" h="6692265">
                  <a:moveTo>
                    <a:pt x="1833854" y="1660245"/>
                  </a:moveTo>
                  <a:lnTo>
                    <a:pt x="1783067" y="1676730"/>
                  </a:lnTo>
                  <a:lnTo>
                    <a:pt x="1732267" y="1693202"/>
                  </a:lnTo>
                  <a:lnTo>
                    <a:pt x="1749158" y="1710270"/>
                  </a:lnTo>
                  <a:lnTo>
                    <a:pt x="752081" y="2696845"/>
                  </a:lnTo>
                  <a:lnTo>
                    <a:pt x="735190" y="2679776"/>
                  </a:lnTo>
                  <a:lnTo>
                    <a:pt x="701167" y="2781008"/>
                  </a:lnTo>
                  <a:lnTo>
                    <a:pt x="802754" y="2748064"/>
                  </a:lnTo>
                  <a:lnTo>
                    <a:pt x="785863" y="2730995"/>
                  </a:lnTo>
                  <a:lnTo>
                    <a:pt x="1782940" y="1744408"/>
                  </a:lnTo>
                  <a:lnTo>
                    <a:pt x="1799831" y="1761477"/>
                  </a:lnTo>
                  <a:lnTo>
                    <a:pt x="1816836" y="1710867"/>
                  </a:lnTo>
                  <a:lnTo>
                    <a:pt x="1833854" y="1660245"/>
                  </a:lnTo>
                  <a:close/>
                </a:path>
                <a:path w="2186940" h="6692265">
                  <a:moveTo>
                    <a:pt x="2175243" y="4343120"/>
                  </a:moveTo>
                  <a:lnTo>
                    <a:pt x="2153805" y="4343019"/>
                  </a:lnTo>
                  <a:lnTo>
                    <a:pt x="2156371" y="3790543"/>
                  </a:lnTo>
                  <a:lnTo>
                    <a:pt x="2113508" y="3790353"/>
                  </a:lnTo>
                  <a:lnTo>
                    <a:pt x="2110943" y="4342816"/>
                  </a:lnTo>
                  <a:lnTo>
                    <a:pt x="2089505" y="4342727"/>
                  </a:lnTo>
                  <a:lnTo>
                    <a:pt x="2131923" y="4438307"/>
                  </a:lnTo>
                  <a:lnTo>
                    <a:pt x="2175243" y="4343120"/>
                  </a:lnTo>
                  <a:close/>
                </a:path>
                <a:path w="2186940" h="6692265">
                  <a:moveTo>
                    <a:pt x="2186711" y="2256396"/>
                  </a:moveTo>
                  <a:lnTo>
                    <a:pt x="2143849" y="2161019"/>
                  </a:lnTo>
                  <a:lnTo>
                    <a:pt x="2100986" y="2256396"/>
                  </a:lnTo>
                  <a:lnTo>
                    <a:pt x="2122424" y="2256396"/>
                  </a:lnTo>
                  <a:lnTo>
                    <a:pt x="2122424" y="2602166"/>
                  </a:lnTo>
                  <a:lnTo>
                    <a:pt x="2165286" y="2602166"/>
                  </a:lnTo>
                  <a:lnTo>
                    <a:pt x="2165286" y="2256396"/>
                  </a:lnTo>
                  <a:lnTo>
                    <a:pt x="2186711" y="22563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11577645" y="3149501"/>
            <a:ext cx="321551" cy="357288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7701" marR="3081">
              <a:lnSpc>
                <a:spcPct val="101899"/>
              </a:lnSpc>
              <a:spcBef>
                <a:spcPts val="55"/>
              </a:spcBef>
            </a:pPr>
            <a:r>
              <a:rPr sz="1182" spc="18">
                <a:latin typeface="宋体"/>
                <a:cs typeface="宋体"/>
              </a:rPr>
              <a:t>输入 图像</a:t>
            </a:r>
            <a:endParaRPr sz="1182">
              <a:latin typeface="宋体"/>
              <a:cs typeface="宋体"/>
            </a:endParaRPr>
          </a:p>
        </p:txBody>
      </p:sp>
      <p:pic>
        <p:nvPicPr>
          <p:cNvPr id="77" name="图片 76">
            <a:extLst>
              <a:ext uri="{FF2B5EF4-FFF2-40B4-BE49-F238E27FC236}">
                <a16:creationId xmlns:a16="http://schemas.microsoft.com/office/drawing/2014/main" id="{2C5D7715-1B3E-7702-65FE-A42746007C0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98744" y="1905995"/>
            <a:ext cx="2059649" cy="11082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矩形 244"/>
          <p:cNvSpPr/>
          <p:nvPr/>
        </p:nvSpPr>
        <p:spPr>
          <a:xfrm>
            <a:off x="5915898" y="1200725"/>
            <a:ext cx="2092032" cy="4151809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矩形 248"/>
          <p:cNvSpPr/>
          <p:nvPr/>
        </p:nvSpPr>
        <p:spPr>
          <a:xfrm>
            <a:off x="8342853" y="1200725"/>
            <a:ext cx="3821439" cy="4151809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166892" y="1200725"/>
            <a:ext cx="3495001" cy="4119418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2318331" y="3186542"/>
            <a:ext cx="1533236" cy="711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RoadRunner R2022b </a:t>
            </a:r>
            <a:r>
              <a:rPr lang="zh-CN" altLang="en-US" smtClean="0">
                <a:solidFill>
                  <a:schemeClr val="tx1"/>
                </a:solidFill>
              </a:rPr>
              <a:t>场景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71643" y="1856506"/>
            <a:ext cx="1450109" cy="93287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</a:rPr>
              <a:t>导出到</a:t>
            </a:r>
            <a:endParaRPr lang="en-US" altLang="zh-CN" smtClean="0">
              <a:solidFill>
                <a:schemeClr val="bg1"/>
              </a:solidFill>
            </a:endParaRPr>
          </a:p>
          <a:p>
            <a:pPr algn="ctr"/>
            <a:r>
              <a:rPr lang="zh-CN" altLang="en-US" smtClean="0">
                <a:solidFill>
                  <a:schemeClr val="bg1"/>
                </a:solidFill>
              </a:rPr>
              <a:t>虚幻引擎</a:t>
            </a:r>
            <a:endParaRPr lang="en-US" altLang="zh-CN" smtClean="0">
              <a:solidFill>
                <a:schemeClr val="bg1"/>
              </a:solidFill>
            </a:endParaRPr>
          </a:p>
          <a:p>
            <a:pPr algn="ctr"/>
            <a:r>
              <a:rPr lang="en-US" altLang="zh-CN" smtClean="0">
                <a:solidFill>
                  <a:schemeClr val="bg1"/>
                </a:solidFill>
              </a:rPr>
              <a:t>(.FBX, .XML)</a:t>
            </a:r>
          </a:p>
        </p:txBody>
      </p:sp>
      <p:cxnSp>
        <p:nvCxnSpPr>
          <p:cNvPr id="5" name="肘形连接符 4"/>
          <p:cNvCxnSpPr>
            <a:stCxn id="2" idx="0"/>
            <a:endCxn id="3" idx="1"/>
          </p:cNvCxnSpPr>
          <p:nvPr/>
        </p:nvCxnSpPr>
        <p:spPr>
          <a:xfrm rot="5400000" flipH="1" flipV="1">
            <a:off x="3096497" y="2311396"/>
            <a:ext cx="863599" cy="886694"/>
          </a:xfrm>
          <a:prstGeom prst="bentConnector2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3971643" y="4184070"/>
            <a:ext cx="1450109" cy="93287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</a:rPr>
              <a:t>导出到</a:t>
            </a:r>
            <a:endParaRPr lang="en-US" altLang="zh-CN" smtClean="0">
              <a:solidFill>
                <a:schemeClr val="bg1"/>
              </a:solidFill>
            </a:endParaRPr>
          </a:p>
          <a:p>
            <a:pPr algn="ctr"/>
            <a:r>
              <a:rPr lang="en-US" altLang="zh-CN" smtClean="0">
                <a:solidFill>
                  <a:schemeClr val="bg1"/>
                </a:solidFill>
              </a:rPr>
              <a:t>OpenDRIVE</a:t>
            </a:r>
          </a:p>
          <a:p>
            <a:pPr algn="ctr"/>
            <a:r>
              <a:rPr lang="en-US" altLang="zh-CN" smtClean="0">
                <a:solidFill>
                  <a:schemeClr val="bg1"/>
                </a:solidFill>
              </a:rPr>
              <a:t>(.XODR)</a:t>
            </a:r>
          </a:p>
        </p:txBody>
      </p:sp>
      <p:cxnSp>
        <p:nvCxnSpPr>
          <p:cNvPr id="7" name="肘形连接符 6"/>
          <p:cNvCxnSpPr>
            <a:stCxn id="2" idx="2"/>
            <a:endCxn id="219" idx="1"/>
          </p:cNvCxnSpPr>
          <p:nvPr/>
        </p:nvCxnSpPr>
        <p:spPr>
          <a:xfrm rot="16200000" flipH="1">
            <a:off x="3151914" y="3830777"/>
            <a:ext cx="752765" cy="886694"/>
          </a:xfrm>
          <a:prstGeom prst="bentConnector2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矩形 221"/>
          <p:cNvSpPr/>
          <p:nvPr/>
        </p:nvSpPr>
        <p:spPr>
          <a:xfrm>
            <a:off x="6072914" y="1856506"/>
            <a:ext cx="1805709" cy="93287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</a:rPr>
              <a:t>导入和配置</a:t>
            </a:r>
            <a:endParaRPr lang="en-US" altLang="zh-CN" smtClean="0">
              <a:solidFill>
                <a:schemeClr val="bg1"/>
              </a:solidFill>
            </a:endParaRPr>
          </a:p>
          <a:p>
            <a:pPr algn="ctr"/>
            <a:r>
              <a:rPr lang="en-US" altLang="zh-CN" smtClean="0">
                <a:solidFill>
                  <a:schemeClr val="bg1"/>
                </a:solidFill>
              </a:rPr>
              <a:t>UE4.26</a:t>
            </a:r>
            <a:r>
              <a:rPr lang="zh-CN" altLang="en-US" smtClean="0">
                <a:solidFill>
                  <a:schemeClr val="bg1"/>
                </a:solidFill>
              </a:rPr>
              <a:t>场景工程</a:t>
            </a:r>
            <a:endParaRPr lang="en-US" altLang="zh-CN" smtClean="0">
              <a:solidFill>
                <a:schemeClr val="bg1"/>
              </a:solidFill>
            </a:endParaRPr>
          </a:p>
        </p:txBody>
      </p:sp>
      <p:sp>
        <p:nvSpPr>
          <p:cNvPr id="232" name="矩形 231"/>
          <p:cNvSpPr/>
          <p:nvPr/>
        </p:nvSpPr>
        <p:spPr>
          <a:xfrm>
            <a:off x="6072914" y="4184070"/>
            <a:ext cx="1805709" cy="93287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</a:rPr>
              <a:t>导入到</a:t>
            </a:r>
            <a:r>
              <a:rPr lang="en-US" altLang="zh-CN" smtClean="0">
                <a:solidFill>
                  <a:schemeClr val="bg1"/>
                </a:solidFill>
              </a:rPr>
              <a:t>Driving Scenario</a:t>
            </a:r>
            <a:r>
              <a:rPr lang="zh-CN" altLang="en-US" smtClean="0">
                <a:solidFill>
                  <a:schemeClr val="bg1"/>
                </a:solidFill>
              </a:rPr>
              <a:t>和 </a:t>
            </a:r>
            <a:r>
              <a:rPr lang="en-US" altLang="zh-CN" smtClean="0">
                <a:solidFill>
                  <a:schemeClr val="bg1"/>
                </a:solidFill>
              </a:rPr>
              <a:t>Carla</a:t>
            </a:r>
            <a:r>
              <a:rPr lang="zh-CN" altLang="en-US" smtClean="0">
                <a:solidFill>
                  <a:schemeClr val="bg1"/>
                </a:solidFill>
              </a:rPr>
              <a:t>协同仿真</a:t>
            </a:r>
            <a:endParaRPr lang="en-US" altLang="zh-CN" smtClean="0">
              <a:solidFill>
                <a:schemeClr val="bg1"/>
              </a:solidFill>
            </a:endParaRPr>
          </a:p>
        </p:txBody>
      </p:sp>
      <p:cxnSp>
        <p:nvCxnSpPr>
          <p:cNvPr id="12" name="直接箭头连接符 11"/>
          <p:cNvCxnSpPr>
            <a:stCxn id="3" idx="3"/>
            <a:endCxn id="222" idx="1"/>
          </p:cNvCxnSpPr>
          <p:nvPr/>
        </p:nvCxnSpPr>
        <p:spPr>
          <a:xfrm>
            <a:off x="5421752" y="2322943"/>
            <a:ext cx="65116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19" idx="3"/>
            <a:endCxn id="232" idx="1"/>
          </p:cNvCxnSpPr>
          <p:nvPr/>
        </p:nvCxnSpPr>
        <p:spPr>
          <a:xfrm>
            <a:off x="5421752" y="4650507"/>
            <a:ext cx="65116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矩形 233"/>
          <p:cNvSpPr/>
          <p:nvPr/>
        </p:nvSpPr>
        <p:spPr>
          <a:xfrm>
            <a:off x="8483605" y="1856506"/>
            <a:ext cx="1417779" cy="93287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</a:rPr>
              <a:t>连接到</a:t>
            </a:r>
            <a:endParaRPr lang="en-US" altLang="zh-CN" smtClean="0">
              <a:solidFill>
                <a:schemeClr val="bg1"/>
              </a:solidFill>
            </a:endParaRPr>
          </a:p>
          <a:p>
            <a:pPr algn="ctr"/>
            <a:r>
              <a:rPr lang="zh-CN" altLang="en-US" smtClean="0">
                <a:solidFill>
                  <a:schemeClr val="bg1"/>
                </a:solidFill>
              </a:rPr>
              <a:t>场景工程</a:t>
            </a:r>
            <a:endParaRPr lang="en-US" altLang="zh-CN" smtClean="0">
              <a:solidFill>
                <a:schemeClr val="bg1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8483604" y="4184069"/>
            <a:ext cx="1417779" cy="93287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</a:rPr>
              <a:t>添加车辆</a:t>
            </a:r>
            <a:endParaRPr lang="en-US" altLang="zh-CN" smtClean="0">
              <a:solidFill>
                <a:schemeClr val="bg1"/>
              </a:solidFill>
            </a:endParaRPr>
          </a:p>
        </p:txBody>
      </p:sp>
      <p:sp>
        <p:nvSpPr>
          <p:cNvPr id="243" name="圆角矩形 242"/>
          <p:cNvSpPr/>
          <p:nvPr/>
        </p:nvSpPr>
        <p:spPr>
          <a:xfrm>
            <a:off x="10049166" y="3011053"/>
            <a:ext cx="2013528" cy="105294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Python 3.7 &amp; Simulink R2022b </a:t>
            </a:r>
          </a:p>
          <a:p>
            <a:pPr algn="ctr"/>
            <a:r>
              <a:rPr lang="zh-CN" altLang="en-US" smtClean="0">
                <a:solidFill>
                  <a:schemeClr val="tx1"/>
                </a:solidFill>
              </a:rPr>
              <a:t>控制模型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222" idx="3"/>
            <a:endCxn id="234" idx="1"/>
          </p:cNvCxnSpPr>
          <p:nvPr/>
        </p:nvCxnSpPr>
        <p:spPr>
          <a:xfrm>
            <a:off x="7878623" y="2322943"/>
            <a:ext cx="60498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32" idx="3"/>
            <a:endCxn id="240" idx="1"/>
          </p:cNvCxnSpPr>
          <p:nvPr/>
        </p:nvCxnSpPr>
        <p:spPr>
          <a:xfrm flipV="1">
            <a:off x="7878623" y="4650506"/>
            <a:ext cx="604981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34" idx="3"/>
            <a:endCxn id="243" idx="0"/>
          </p:cNvCxnSpPr>
          <p:nvPr/>
        </p:nvCxnSpPr>
        <p:spPr>
          <a:xfrm>
            <a:off x="9901384" y="2322943"/>
            <a:ext cx="1154546" cy="688110"/>
          </a:xfrm>
          <a:prstGeom prst="bentConnector2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40" idx="3"/>
            <a:endCxn id="243" idx="2"/>
          </p:cNvCxnSpPr>
          <p:nvPr/>
        </p:nvCxnSpPr>
        <p:spPr>
          <a:xfrm flipV="1">
            <a:off x="9901383" y="4063998"/>
            <a:ext cx="1154547" cy="586508"/>
          </a:xfrm>
          <a:prstGeom prst="bentConnector2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997211" y="131906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场景编辑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文本框 245"/>
          <p:cNvSpPr txBox="1"/>
          <p:nvPr/>
        </p:nvSpPr>
        <p:spPr>
          <a:xfrm>
            <a:off x="6250822" y="1293240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虚幻引擎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文本框 254"/>
          <p:cNvSpPr txBox="1"/>
          <p:nvPr/>
        </p:nvSpPr>
        <p:spPr>
          <a:xfrm>
            <a:off x="9174021" y="131906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422457" y="418406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路网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仿真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60110" y="216945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智驾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仿真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5421" y="1200725"/>
            <a:ext cx="1905855" cy="4151809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42741" y="1856506"/>
            <a:ext cx="1734768" cy="93287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bg1"/>
                </a:solidFill>
              </a:rPr>
              <a:t>OpenStreetMap</a:t>
            </a:r>
            <a:r>
              <a:rPr lang="zh-CN" altLang="en-US" smtClean="0">
                <a:solidFill>
                  <a:schemeClr val="bg1"/>
                </a:solidFill>
              </a:rPr>
              <a:t>路网数据</a:t>
            </a:r>
            <a:endParaRPr lang="en-US" altLang="zh-CN" smtClean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42741" y="4147120"/>
            <a:ext cx="1734768" cy="93287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</a:rPr>
              <a:t>百度地图</a:t>
            </a:r>
            <a:endParaRPr lang="en-US" altLang="zh-CN" smtClean="0">
              <a:solidFill>
                <a:schemeClr val="bg1"/>
              </a:solidFill>
            </a:endParaRPr>
          </a:p>
          <a:p>
            <a:pPr algn="ctr"/>
            <a:r>
              <a:rPr lang="zh-CN" altLang="en-US" smtClean="0">
                <a:solidFill>
                  <a:schemeClr val="bg1"/>
                </a:solidFill>
              </a:rPr>
              <a:t>路网数据</a:t>
            </a:r>
            <a:endParaRPr lang="en-US" altLang="zh-CN" smtClean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97256" y="1293239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场景数据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肘形连接符 5"/>
          <p:cNvCxnSpPr>
            <a:stCxn id="29" idx="3"/>
            <a:endCxn id="2" idx="1"/>
          </p:cNvCxnSpPr>
          <p:nvPr/>
        </p:nvCxnSpPr>
        <p:spPr>
          <a:xfrm>
            <a:off x="1877509" y="2322943"/>
            <a:ext cx="440822" cy="1219199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30" idx="3"/>
            <a:endCxn id="2" idx="1"/>
          </p:cNvCxnSpPr>
          <p:nvPr/>
        </p:nvCxnSpPr>
        <p:spPr>
          <a:xfrm flipV="1">
            <a:off x="1877509" y="3542142"/>
            <a:ext cx="440822" cy="1071415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12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4034662" y="847725"/>
            <a:ext cx="1583341" cy="4504757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矩形 248"/>
          <p:cNvSpPr/>
          <p:nvPr/>
        </p:nvSpPr>
        <p:spPr>
          <a:xfrm>
            <a:off x="5784088" y="847725"/>
            <a:ext cx="3263171" cy="4504757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3714668" y="2196036"/>
            <a:ext cx="2211906" cy="598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文本框 254"/>
          <p:cNvSpPr txBox="1"/>
          <p:nvPr/>
        </p:nvSpPr>
        <p:spPr>
          <a:xfrm>
            <a:off x="5818049" y="1110199"/>
            <a:ext cx="3201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速度动作跟随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器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56138" y="847725"/>
            <a:ext cx="1791665" cy="4504757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296889" y="1856454"/>
            <a:ext cx="1417779" cy="314036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 smtClean="0">
                <a:solidFill>
                  <a:schemeClr val="bg1"/>
                </a:solidFill>
              </a:rPr>
              <a:t>RoadRunner</a:t>
            </a:r>
            <a:endParaRPr lang="en-US" altLang="zh-CN" smtClean="0">
              <a:solidFill>
                <a:schemeClr val="bg1"/>
              </a:solidFill>
            </a:endParaRPr>
          </a:p>
          <a:p>
            <a:pPr algn="ctr"/>
            <a:r>
              <a:rPr lang="zh-CN" altLang="en-US" smtClean="0">
                <a:solidFill>
                  <a:schemeClr val="bg1"/>
                </a:solidFill>
              </a:rPr>
              <a:t>动态场景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182180" y="1053884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RoadRunner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223825" y="1776927"/>
            <a:ext cx="121058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路径动作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3714668" y="2979881"/>
            <a:ext cx="2211906" cy="598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216188" y="2566758"/>
            <a:ext cx="121058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速度动作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143020" y="3191450"/>
            <a:ext cx="1467068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所有行动者</a:t>
            </a:r>
            <a:endParaRPr lang="en-US" altLang="zh-CN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运行状态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3714668" y="3885170"/>
            <a:ext cx="2211906" cy="598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251994" y="4072223"/>
            <a:ext cx="1210588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智能车</a:t>
            </a:r>
            <a:endParaRPr lang="en-US" altLang="zh-CN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运行状态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肘形连接符 18"/>
          <p:cNvCxnSpPr>
            <a:endCxn id="49" idx="2"/>
          </p:cNvCxnSpPr>
          <p:nvPr/>
        </p:nvCxnSpPr>
        <p:spPr>
          <a:xfrm flipV="1">
            <a:off x="3714668" y="4072223"/>
            <a:ext cx="2946181" cy="707887"/>
          </a:xfrm>
          <a:prstGeom prst="bentConnector2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677150" y="1996032"/>
            <a:ext cx="1047750" cy="19033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折线</a:t>
            </a:r>
            <a:endParaRPr lang="zh-CN" altLang="en-US"/>
          </a:p>
          <a:p>
            <a:pPr algn="ctr"/>
            <a:r>
              <a:rPr lang="zh-CN" altLang="en-US"/>
              <a:t>评估者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5977345" y="1843221"/>
            <a:ext cx="1367007" cy="73705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路径动作</a:t>
            </a:r>
            <a:endParaRPr lang="en-US" altLang="zh-CN">
              <a:solidFill>
                <a:schemeClr val="bg1"/>
              </a:solidFill>
            </a:endParaRPr>
          </a:p>
          <a:p>
            <a:pPr algn="ctr"/>
            <a:r>
              <a:rPr lang="zh-CN" altLang="en-US" smtClean="0">
                <a:solidFill>
                  <a:schemeClr val="bg1"/>
                </a:solidFill>
              </a:rPr>
              <a:t>适配器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977345" y="2860796"/>
            <a:ext cx="1367007" cy="121142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速度动作</a:t>
            </a:r>
            <a:endParaRPr lang="en-US" altLang="zh-CN">
              <a:solidFill>
                <a:schemeClr val="bg1"/>
              </a:solidFill>
            </a:endParaRPr>
          </a:p>
          <a:p>
            <a:pPr algn="ctr"/>
            <a:r>
              <a:rPr lang="zh-CN" altLang="en-US" smtClean="0">
                <a:solidFill>
                  <a:schemeClr val="bg1"/>
                </a:solidFill>
              </a:rPr>
              <a:t>适配器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7" name="直接箭头连接符 26"/>
          <p:cNvCxnSpPr>
            <a:stCxn id="48" idx="3"/>
          </p:cNvCxnSpPr>
          <p:nvPr/>
        </p:nvCxnSpPr>
        <p:spPr>
          <a:xfrm flipV="1">
            <a:off x="7344352" y="2211748"/>
            <a:ext cx="342323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7344352" y="3448050"/>
            <a:ext cx="34232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9215176" y="847725"/>
            <a:ext cx="1522898" cy="4592625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182347" y="1091019"/>
            <a:ext cx="1433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场景消息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304249" y="1329812"/>
            <a:ext cx="1433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场景消息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315185" y="2599326"/>
            <a:ext cx="1210588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智能车</a:t>
            </a:r>
            <a:endParaRPr lang="en-US" altLang="zh-CN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运行状态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接箭头连接符 49"/>
          <p:cNvCxnSpPr>
            <a:stCxn id="20" idx="3"/>
            <a:endCxn id="63" idx="1"/>
          </p:cNvCxnSpPr>
          <p:nvPr/>
        </p:nvCxnSpPr>
        <p:spPr>
          <a:xfrm>
            <a:off x="8724900" y="2947684"/>
            <a:ext cx="590285" cy="558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08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文本框 108"/>
          <p:cNvSpPr txBox="1"/>
          <p:nvPr/>
        </p:nvSpPr>
        <p:spPr>
          <a:xfrm>
            <a:off x="424815" y="834390"/>
            <a:ext cx="3188335" cy="581469"/>
          </a:xfrm>
          <a:prstGeom prst="round2Same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fontAlgn="auto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技术挑战</a:t>
            </a:r>
          </a:p>
          <a:p>
            <a:pPr marL="0" marR="0" lvl="0" indent="0" algn="ctr" defTabSz="914400" rtl="0" fontAlgn="auto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45135" y="1387475"/>
            <a:ext cx="3145790" cy="437007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37965" y="834390"/>
            <a:ext cx="4065270" cy="581469"/>
          </a:xfrm>
          <a:prstGeom prst="round2Same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fontAlgn="auto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研究内容</a:t>
            </a:r>
          </a:p>
          <a:p>
            <a:pPr marL="0" marR="0" lvl="0" indent="0" algn="ctr" defTabSz="914400" rtl="0" fontAlgn="auto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037965" y="1387475"/>
            <a:ext cx="4039870" cy="437007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4985" y="1798320"/>
            <a:ext cx="1195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模型可解释性问题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14985" y="3150235"/>
            <a:ext cx="1195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环境和目标动态变化挑战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39115" y="4530725"/>
            <a:ext cx="11188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单一模态信息感知能力不足问题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568055" y="834390"/>
            <a:ext cx="3159125" cy="581469"/>
          </a:xfrm>
          <a:prstGeom prst="round2Same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fontAlgn="auto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关键科学问题</a:t>
            </a:r>
          </a:p>
          <a:p>
            <a:pPr marL="0" marR="0" lvl="0" indent="0" algn="ctr" defTabSz="914400" rtl="0" fontAlgn="auto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589010" y="1379855"/>
            <a:ext cx="3117215" cy="437007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76394" y="1612265"/>
            <a:ext cx="1919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基于腹侧流解剖对齐的类脑精细化识别模型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183062" y="3093810"/>
            <a:ext cx="1795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基于背侧流解剖对齐的类脑平滑跟踪模型</a:t>
            </a:r>
            <a:endParaRPr lang="zh-CN" altLang="en-US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73122" y="4560897"/>
            <a:ext cx="1991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基于腹侧流和背侧流融合的类脑视觉跟踪模型</a:t>
            </a:r>
            <a:endParaRPr lang="zh-CN" altLang="en-US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758362" y="1728116"/>
            <a:ext cx="2882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跟踪模型复杂度过高和解释能力不足所引起</a:t>
            </a:r>
            <a:r>
              <a:rPr lang="zh-CN" altLang="en-US" sz="1600" b="1" kern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的适应性</a:t>
            </a:r>
            <a:r>
              <a:rPr lang="zh-CN" altLang="en-US" sz="1600" b="1" ker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endParaRPr lang="zh-CN" altLang="en-US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758362" y="3073389"/>
            <a:ext cx="2882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开放</a:t>
            </a:r>
            <a:r>
              <a:rPr lang="zh-CN" altLang="en-US" sz="1600" b="1" ker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场景</a:t>
            </a:r>
            <a:r>
              <a:rPr lang="zh-CN" altLang="en-US" sz="1600" b="1" kern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下</a:t>
            </a:r>
            <a:r>
              <a:rPr lang="zh-CN" altLang="en-US" sz="1600" b="1" ker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目标所出现的复杂外观</a:t>
            </a:r>
            <a:r>
              <a:rPr lang="zh-CN" altLang="en-US" sz="1600" b="1" kern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变化时跟踪准确性问题</a:t>
            </a:r>
            <a:endParaRPr lang="zh-CN" altLang="en-US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745852" y="4560897"/>
            <a:ext cx="2882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视觉感知过程中单一模态信息感知能力</a:t>
            </a:r>
            <a:r>
              <a:rPr lang="zh-CN" altLang="en-US" sz="1600" b="1" kern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不足所引起的感知鲁棒性</a:t>
            </a:r>
            <a:r>
              <a:rPr lang="zh-CN" altLang="en-US" sz="1600" b="1" ker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的问题</a:t>
            </a:r>
            <a:endParaRPr lang="zh-CN" altLang="en-US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矩形: 圆角 5"/>
          <p:cNvSpPr/>
          <p:nvPr/>
        </p:nvSpPr>
        <p:spPr>
          <a:xfrm>
            <a:off x="445135" y="5864860"/>
            <a:ext cx="11255375" cy="769683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920750" marR="0" lvl="0" indent="-920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zh-CN" altLang="en-US" sz="20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目标：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创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新</a:t>
            </a:r>
            <a:r>
              <a:rPr lang="zh-CN" altLang="en-US" sz="2000" b="1" ker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基于大脑皮层解剖对齐的识别、跟踪和融合等类脑模型设计等方面的理论和方法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，突破</a:t>
            </a:r>
            <a:r>
              <a:rPr lang="zh-CN" altLang="en-US" sz="2000" b="1" ker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开放场景下类脑鲁棒视觉感知的关键科学技术</a:t>
            </a:r>
            <a:r>
              <a:rPr lang="zh-CN" altLang="en-US" sz="2000" b="1" ker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推动</a:t>
            </a:r>
            <a:r>
              <a:rPr lang="zh-CN" altLang="en-US" sz="2000" b="1" ker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类脑感知方法在实际问题中的应用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3" name="箭头: 右 9"/>
          <p:cNvSpPr/>
          <p:nvPr/>
        </p:nvSpPr>
        <p:spPr bwMode="auto">
          <a:xfrm>
            <a:off x="8134985" y="3209925"/>
            <a:ext cx="433705" cy="450215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739900" y="1594485"/>
            <a:ext cx="18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b="1" kern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日益复杂的深度模型时间复杂度高、训练和推理速度慢，无法用于实际场景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734985" y="2240816"/>
            <a:ext cx="18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b="1" kern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凭借经验设计深度网络模型导致模型的可解释性能力差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750555" y="3110845"/>
            <a:ext cx="18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b="1" kern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开放场景下环境的动态改变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713619" y="4986327"/>
            <a:ext cx="18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b="1" kern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实际应用中纯视觉信息不足以应对复杂的环境变化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767005" y="4417347"/>
            <a:ext cx="18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b="1" kern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多种模态信息不能有效的综合利用</a:t>
            </a:r>
          </a:p>
        </p:txBody>
      </p:sp>
      <p:sp>
        <p:nvSpPr>
          <p:cNvPr id="35" name="左大括号 34"/>
          <p:cNvSpPr/>
          <p:nvPr/>
        </p:nvSpPr>
        <p:spPr>
          <a:xfrm>
            <a:off x="1635125" y="1903095"/>
            <a:ext cx="146685" cy="4400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左大括号 36"/>
          <p:cNvSpPr/>
          <p:nvPr/>
        </p:nvSpPr>
        <p:spPr>
          <a:xfrm>
            <a:off x="1635125" y="4625340"/>
            <a:ext cx="146685" cy="5994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右 104"/>
          <p:cNvSpPr/>
          <p:nvPr/>
        </p:nvSpPr>
        <p:spPr>
          <a:xfrm rot="5400000">
            <a:off x="4899659" y="2513862"/>
            <a:ext cx="202565" cy="576580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箭头: 右 104"/>
          <p:cNvSpPr/>
          <p:nvPr/>
        </p:nvSpPr>
        <p:spPr>
          <a:xfrm rot="5400000">
            <a:off x="4892992" y="3861371"/>
            <a:ext cx="202565" cy="576580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箭头: 右 104"/>
          <p:cNvSpPr/>
          <p:nvPr/>
        </p:nvSpPr>
        <p:spPr>
          <a:xfrm rot="5400000">
            <a:off x="10085703" y="2376974"/>
            <a:ext cx="202565" cy="576580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箭头: 右 104"/>
          <p:cNvSpPr/>
          <p:nvPr/>
        </p:nvSpPr>
        <p:spPr>
          <a:xfrm rot="5400000">
            <a:off x="10073639" y="3945280"/>
            <a:ext cx="202565" cy="576580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箭头: 右 9"/>
          <p:cNvSpPr/>
          <p:nvPr/>
        </p:nvSpPr>
        <p:spPr bwMode="auto">
          <a:xfrm>
            <a:off x="3629025" y="3223895"/>
            <a:ext cx="396000" cy="450215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1609090" y="3304540"/>
            <a:ext cx="146685" cy="5994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/>
          <p:cNvSpPr txBox="1"/>
          <p:nvPr/>
        </p:nvSpPr>
        <p:spPr bwMode="auto">
          <a:xfrm>
            <a:off x="375285" y="65405"/>
            <a:ext cx="11325225" cy="566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84391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基于神经解剖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对齐的类脑鲁棒视觉感知方法研究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0D2CDAC-8573-EC22-6BE7-CF03958576AA}"/>
              </a:ext>
            </a:extLst>
          </p:cNvPr>
          <p:cNvSpPr txBox="1"/>
          <p:nvPr/>
        </p:nvSpPr>
        <p:spPr>
          <a:xfrm>
            <a:off x="1757025" y="3630384"/>
            <a:ext cx="18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b="1" kern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所关注的目标经历复杂的外观变化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9178EA9C-24B8-FAC6-5AE1-91B701E8E27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847" y="1460477"/>
            <a:ext cx="1287900" cy="148648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F11674C9-553C-C0DC-2FD2-5566CF0AF27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5062" y="3118673"/>
            <a:ext cx="1104930" cy="1043373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7AE43287-EF11-BA71-C8AD-15415FE0EBA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847" y="4435475"/>
            <a:ext cx="1372583" cy="94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4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文本框 108"/>
          <p:cNvSpPr txBox="1"/>
          <p:nvPr/>
        </p:nvSpPr>
        <p:spPr>
          <a:xfrm>
            <a:off x="424815" y="834390"/>
            <a:ext cx="3188335" cy="581469"/>
          </a:xfrm>
          <a:prstGeom prst="round2Same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fontAlgn="auto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技术挑战</a:t>
            </a:r>
          </a:p>
          <a:p>
            <a:pPr marL="0" marR="0" lvl="0" indent="0" algn="ctr" defTabSz="914400" rtl="0" fontAlgn="auto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45135" y="1387475"/>
            <a:ext cx="3145790" cy="437007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37965" y="834390"/>
            <a:ext cx="4065270" cy="581469"/>
          </a:xfrm>
          <a:prstGeom prst="round2Same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fontAlgn="auto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研究内容</a:t>
            </a:r>
          </a:p>
          <a:p>
            <a:pPr marL="0" marR="0" lvl="0" indent="0" algn="ctr" defTabSz="914400" rtl="0" fontAlgn="auto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037965" y="1387475"/>
            <a:ext cx="4039870" cy="437007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1141" y="3096318"/>
            <a:ext cx="1195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其他模态信息感知欠缺</a:t>
            </a:r>
            <a:endParaRPr lang="zh-CN" altLang="en-US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9555" y="1687765"/>
            <a:ext cx="1195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环境和目标动态变化挑战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39115" y="4530725"/>
            <a:ext cx="11188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单一模态信息感知能力不足问题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568055" y="834390"/>
            <a:ext cx="3159125" cy="581469"/>
          </a:xfrm>
          <a:prstGeom prst="round2Same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fontAlgn="auto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关键科学问题</a:t>
            </a:r>
          </a:p>
          <a:p>
            <a:pPr marL="0" marR="0" lvl="0" indent="0" algn="ctr" defTabSz="914400" rtl="0" fontAlgn="auto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589010" y="1379855"/>
            <a:ext cx="3117215" cy="437007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76394" y="1612265"/>
            <a:ext cx="1919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基于腹侧流和背侧流融合的类脑</a:t>
            </a:r>
            <a:r>
              <a:rPr lang="zh-CN" altLang="en-US" sz="1600" b="1" kern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视觉感知模型</a:t>
            </a:r>
            <a:endParaRPr lang="zh-CN" altLang="en-US" sz="1600" b="1" ker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83062" y="3093810"/>
            <a:ext cx="1795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基于大脑解剖对齐的的</a:t>
            </a: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类</a:t>
            </a: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脑音频识别模型</a:t>
            </a:r>
            <a:endParaRPr lang="zh-CN" altLang="en-US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83061" y="4477892"/>
            <a:ext cx="1991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基于全局工作空间理论的</a:t>
            </a: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多模态</a:t>
            </a: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融合框架</a:t>
            </a:r>
            <a:endParaRPr lang="zh-CN" altLang="en-US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686800" y="1589405"/>
            <a:ext cx="2882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背</a:t>
            </a:r>
            <a:r>
              <a:rPr lang="zh-CN" altLang="en-US" sz="1600" b="1" ker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侧流和腹侧流融合的视觉目标跟踪模型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733788" y="2931303"/>
            <a:ext cx="2882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基于音频腹侧感知通路的类脑音频感知模型</a:t>
            </a:r>
            <a:endParaRPr lang="zh-CN" altLang="en-US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745854" y="4458995"/>
            <a:ext cx="2882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听觉感知通路的类脑感知模型</a:t>
            </a:r>
          </a:p>
        </p:txBody>
      </p:sp>
      <p:sp>
        <p:nvSpPr>
          <p:cNvPr id="78" name="矩形: 圆角 5"/>
          <p:cNvSpPr/>
          <p:nvPr/>
        </p:nvSpPr>
        <p:spPr>
          <a:xfrm>
            <a:off x="445135" y="5864860"/>
            <a:ext cx="11255375" cy="769683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920750" marR="0" lvl="0" indent="-920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zh-CN" altLang="en-US" sz="20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目标：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创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新</a:t>
            </a:r>
            <a:r>
              <a:rPr lang="zh-CN" altLang="en-US" sz="2000" b="1" ker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基于大脑皮层解剖对齐</a:t>
            </a:r>
            <a:r>
              <a:rPr lang="zh-CN" altLang="en-US" sz="2000" b="1" kern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的视觉感知、音频感知和多模态融合等</a:t>
            </a:r>
            <a:r>
              <a:rPr lang="zh-CN" altLang="en-US" sz="2000" b="1" ker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类脑模型</a:t>
            </a:r>
            <a:r>
              <a:rPr lang="zh-CN" altLang="en-US" sz="2000" b="1" kern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设计方面</a:t>
            </a:r>
            <a:r>
              <a:rPr lang="zh-CN" altLang="en-US" sz="2000" b="1" ker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的理论和方法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突破</a:t>
            </a:r>
            <a:r>
              <a:rPr lang="zh-CN" altLang="en-US" sz="2000" b="1" kern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类脑多模态感知的</a:t>
            </a:r>
            <a:r>
              <a:rPr lang="zh-CN" altLang="en-US" sz="2000" b="1" ker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关键科学技术</a:t>
            </a:r>
            <a:r>
              <a:rPr lang="zh-CN" altLang="en-US" sz="2000" b="1" ker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推动</a:t>
            </a:r>
            <a:r>
              <a:rPr lang="zh-CN" altLang="en-US" sz="2000" b="1" ker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类脑感知方法在实际问题中的应用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3" name="箭头: 右 9"/>
          <p:cNvSpPr/>
          <p:nvPr/>
        </p:nvSpPr>
        <p:spPr bwMode="auto">
          <a:xfrm>
            <a:off x="8134985" y="3209925"/>
            <a:ext cx="433705" cy="450215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626056" y="2892483"/>
            <a:ext cx="18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b="1" kern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其他模态信息感知模型的可解释性差</a:t>
            </a:r>
            <a:endParaRPr lang="zh-CN" altLang="en-US" sz="1200" b="1" kern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621141" y="3538814"/>
            <a:ext cx="18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b="1" kern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缺乏有效手段进行模型类脑相似性度量</a:t>
            </a:r>
            <a:endParaRPr lang="zh-CN" altLang="en-US" sz="1200" b="1" kern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635125" y="1648375"/>
            <a:ext cx="18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b="1" kern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开放场景下环境的动态改变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713619" y="4986327"/>
            <a:ext cx="18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b="1" kern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实际应用中纯视觉信息不足以应对复杂的环境变化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767005" y="4417347"/>
            <a:ext cx="18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b="1" kern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多种模态信息不能有效的综合利用</a:t>
            </a:r>
          </a:p>
        </p:txBody>
      </p:sp>
      <p:sp>
        <p:nvSpPr>
          <p:cNvPr id="35" name="左大括号 34"/>
          <p:cNvSpPr/>
          <p:nvPr/>
        </p:nvSpPr>
        <p:spPr>
          <a:xfrm>
            <a:off x="1521281" y="3201093"/>
            <a:ext cx="146685" cy="4400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左大括号 36"/>
          <p:cNvSpPr/>
          <p:nvPr/>
        </p:nvSpPr>
        <p:spPr>
          <a:xfrm>
            <a:off x="1635125" y="4625340"/>
            <a:ext cx="146685" cy="5994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右 104"/>
          <p:cNvSpPr/>
          <p:nvPr/>
        </p:nvSpPr>
        <p:spPr>
          <a:xfrm rot="5400000">
            <a:off x="4899659" y="2513862"/>
            <a:ext cx="202565" cy="576580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箭头: 右 104"/>
          <p:cNvSpPr/>
          <p:nvPr/>
        </p:nvSpPr>
        <p:spPr>
          <a:xfrm rot="5400000">
            <a:off x="4892992" y="3861371"/>
            <a:ext cx="202565" cy="576580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箭头: 右 104"/>
          <p:cNvSpPr/>
          <p:nvPr/>
        </p:nvSpPr>
        <p:spPr>
          <a:xfrm rot="5400000">
            <a:off x="10068285" y="2481482"/>
            <a:ext cx="202565" cy="576580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箭头: 右 104"/>
          <p:cNvSpPr/>
          <p:nvPr/>
        </p:nvSpPr>
        <p:spPr>
          <a:xfrm rot="5400000">
            <a:off x="10073639" y="3945280"/>
            <a:ext cx="202565" cy="576580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箭头: 右 9"/>
          <p:cNvSpPr/>
          <p:nvPr/>
        </p:nvSpPr>
        <p:spPr bwMode="auto">
          <a:xfrm>
            <a:off x="3629025" y="3223895"/>
            <a:ext cx="396000" cy="450215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1493660" y="1842070"/>
            <a:ext cx="146685" cy="5994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/>
          <p:cNvSpPr txBox="1"/>
          <p:nvPr/>
        </p:nvSpPr>
        <p:spPr bwMode="auto">
          <a:xfrm>
            <a:off x="375285" y="65405"/>
            <a:ext cx="11325225" cy="566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84391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基于大脑皮层解剖对齐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的类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脑多模态融合感知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方法研究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0D2CDAC-8573-EC22-6BE7-CF03958576AA}"/>
              </a:ext>
            </a:extLst>
          </p:cNvPr>
          <p:cNvSpPr txBox="1"/>
          <p:nvPr/>
        </p:nvSpPr>
        <p:spPr>
          <a:xfrm>
            <a:off x="1641595" y="2167914"/>
            <a:ext cx="18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b="1" kern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所关注的目标经历复杂的外观变化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9178EA9C-24B8-FAC6-5AE1-91B701E8E27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847" y="1460477"/>
            <a:ext cx="1287900" cy="148648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F11674C9-553C-C0DC-2FD2-5566CF0AF27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5062" y="3118673"/>
            <a:ext cx="1104930" cy="1043373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7AE43287-EF11-BA71-C8AD-15415FE0EBA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847" y="4435475"/>
            <a:ext cx="1372583" cy="94551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0A3F870-2F9B-96DA-AAEC-736996200D10}"/>
              </a:ext>
            </a:extLst>
          </p:cNvPr>
          <p:cNvSpPr txBox="1"/>
          <p:nvPr/>
        </p:nvSpPr>
        <p:spPr>
          <a:xfrm>
            <a:off x="8706484" y="3638712"/>
            <a:ext cx="2882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基于激活和行为的相似性度量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F49123D-A53F-12C7-D233-2016FDAC1DF1}"/>
              </a:ext>
            </a:extLst>
          </p:cNvPr>
          <p:cNvSpPr txBox="1"/>
          <p:nvPr/>
        </p:nvSpPr>
        <p:spPr>
          <a:xfrm>
            <a:off x="8697277" y="2060264"/>
            <a:ext cx="2882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类</a:t>
            </a: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脑跟踪模型对背侧流和腹侧流</a:t>
            </a: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相互作用</a:t>
            </a:r>
            <a:endParaRPr lang="zh-CN" altLang="en-US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F1294FB-345F-BD3B-7B81-819E49270C10}"/>
              </a:ext>
            </a:extLst>
          </p:cNvPr>
          <p:cNvSpPr txBox="1"/>
          <p:nvPr/>
        </p:nvSpPr>
        <p:spPr>
          <a:xfrm>
            <a:off x="8784907" y="5011219"/>
            <a:ext cx="2882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多模态融合的类脑感知框架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文本框 108"/>
          <p:cNvSpPr txBox="1"/>
          <p:nvPr/>
        </p:nvSpPr>
        <p:spPr>
          <a:xfrm>
            <a:off x="582488" y="1716632"/>
            <a:ext cx="3188335" cy="634563"/>
          </a:xfrm>
          <a:prstGeom prst="round2SameRect">
            <a:avLst/>
          </a:prstGeom>
          <a:solidFill>
            <a:srgbClr val="0071C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基于腹侧视觉通路解剖</a:t>
            </a:r>
            <a:r>
              <a: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对齐的</a:t>
            </a:r>
            <a:endParaRPr kumimoji="0" lang="en-US" altLang="zh-CN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类</a:t>
            </a:r>
            <a:r>
              <a:rPr kumimoji="0" lang="zh-CN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脑特征提取模型</a:t>
            </a: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88080" y="2325380"/>
            <a:ext cx="3158490" cy="190911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319" y="2439071"/>
            <a:ext cx="292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视觉腹侧通路识别</a:t>
            </a: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机理和类脑结构的研究和分析</a:t>
            </a:r>
          </a:p>
        </p:txBody>
      </p:sp>
      <p:sp>
        <p:nvSpPr>
          <p:cNvPr id="78" name="矩形: 圆角 5"/>
          <p:cNvSpPr/>
          <p:nvPr/>
        </p:nvSpPr>
        <p:spPr>
          <a:xfrm>
            <a:off x="400580" y="6135936"/>
            <a:ext cx="11004591" cy="52349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920750" marR="0" lvl="0" indent="-920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预期成果：</a:t>
            </a:r>
            <a:r>
              <a:rPr lang="zh-CN" altLang="en-US" sz="20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创新可解释性理论</a:t>
            </a:r>
            <a:r>
              <a:rPr lang="zh-CN" altLang="en-US" sz="20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方法、</a:t>
            </a:r>
            <a:r>
              <a:rPr lang="zh-CN" altLang="en-US" sz="20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突破类脑模型设计技术、实现基于神经通路的目标跟踪模型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3" name="箭头: 右 104"/>
          <p:cNvSpPr/>
          <p:nvPr/>
        </p:nvSpPr>
        <p:spPr>
          <a:xfrm rot="5400000">
            <a:off x="5532388" y="4263673"/>
            <a:ext cx="285895" cy="576580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箭头: 右 9"/>
          <p:cNvSpPr/>
          <p:nvPr/>
        </p:nvSpPr>
        <p:spPr bwMode="auto">
          <a:xfrm>
            <a:off x="3829733" y="3011368"/>
            <a:ext cx="396000" cy="450215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AB6EE0A-6640-9992-7C37-BE1DEE9F0ABA}"/>
              </a:ext>
            </a:extLst>
          </p:cNvPr>
          <p:cNvSpPr txBox="1"/>
          <p:nvPr/>
        </p:nvSpPr>
        <p:spPr>
          <a:xfrm>
            <a:off x="712649" y="3035425"/>
            <a:ext cx="292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600" b="1" ker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. </a:t>
            </a: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大脑皮层解剖对齐的精细化识别模型的设计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0ABEAB4-358F-99F0-6A0B-2254BEA829CE}"/>
              </a:ext>
            </a:extLst>
          </p:cNvPr>
          <p:cNvSpPr txBox="1"/>
          <p:nvPr/>
        </p:nvSpPr>
        <p:spPr>
          <a:xfrm>
            <a:off x="733167" y="3631786"/>
            <a:ext cx="292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3. </a:t>
            </a: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类脑模型激活和大脑皮层激活的相似性度量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7AA5656-122E-2944-F4F8-D880FCD1EDB3}"/>
              </a:ext>
            </a:extLst>
          </p:cNvPr>
          <p:cNvSpPr txBox="1"/>
          <p:nvPr/>
        </p:nvSpPr>
        <p:spPr>
          <a:xfrm>
            <a:off x="4285808" y="1716632"/>
            <a:ext cx="3188335" cy="634563"/>
          </a:xfrm>
          <a:prstGeom prst="round2SameRect">
            <a:avLst/>
          </a:prstGeom>
          <a:solidFill>
            <a:srgbClr val="0071C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基于背</a:t>
            </a:r>
            <a:r>
              <a:rPr kumimoji="0" lang="zh-CN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侧和</a:t>
            </a:r>
            <a:r>
              <a: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腹</a:t>
            </a:r>
            <a:r>
              <a:rPr kumimoji="0" lang="zh-CN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侧视觉通路融合</a:t>
            </a:r>
            <a:r>
              <a: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</a:t>
            </a:r>
            <a:endParaRPr kumimoji="0" lang="en-US" altLang="zh-CN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类</a:t>
            </a:r>
            <a:r>
              <a:rPr kumimoji="0" lang="zh-CN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脑视觉跟踪方法</a:t>
            </a: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4E9ED9-F11F-D4C3-461B-5927CE083D72}"/>
              </a:ext>
            </a:extLst>
          </p:cNvPr>
          <p:cNvSpPr/>
          <p:nvPr/>
        </p:nvSpPr>
        <p:spPr bwMode="auto">
          <a:xfrm>
            <a:off x="4295334" y="2325380"/>
            <a:ext cx="3170432" cy="190911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ECEF6A3-281B-C51A-074E-BADBEA2AE396}"/>
              </a:ext>
            </a:extLst>
          </p:cNvPr>
          <p:cNvSpPr txBox="1"/>
          <p:nvPr/>
        </p:nvSpPr>
        <p:spPr>
          <a:xfrm>
            <a:off x="4415969" y="2479293"/>
            <a:ext cx="292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视觉腹侧通路跟踪</a:t>
            </a: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通路机理的研究和分析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1246EC2-9C05-6223-C99C-FD340DE13A76}"/>
              </a:ext>
            </a:extLst>
          </p:cNvPr>
          <p:cNvSpPr txBox="1"/>
          <p:nvPr/>
        </p:nvSpPr>
        <p:spPr>
          <a:xfrm>
            <a:off x="4438871" y="3058342"/>
            <a:ext cx="292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600" b="1" ker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. </a:t>
            </a: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视觉腹侧通路和背侧通路融合的类脑跟踪机理研究</a:t>
            </a:r>
            <a:endParaRPr lang="zh-CN" altLang="en-US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F2691EF-37EA-6C13-159A-DB1AB1C079AF}"/>
              </a:ext>
            </a:extLst>
          </p:cNvPr>
          <p:cNvSpPr txBox="1"/>
          <p:nvPr/>
        </p:nvSpPr>
        <p:spPr>
          <a:xfrm>
            <a:off x="4406638" y="3649714"/>
            <a:ext cx="292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en-US" altLang="zh-CN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 sz="1600" b="1" ker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大脑皮层解剖对齐的视觉跟踪模型的</a:t>
            </a:r>
            <a:r>
              <a:rPr lang="zh-CN" altLang="en-US" sz="1600" b="1" kern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</a:t>
            </a:r>
            <a:endParaRPr lang="zh-CN" altLang="en-US" sz="1600" b="1" ker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0" name="箭头: 右 9">
            <a:extLst>
              <a:ext uri="{FF2B5EF4-FFF2-40B4-BE49-F238E27FC236}">
                <a16:creationId xmlns:a16="http://schemas.microsoft.com/office/drawing/2014/main" id="{17F387E0-FB23-25BA-0152-3C108209FA5A}"/>
              </a:ext>
            </a:extLst>
          </p:cNvPr>
          <p:cNvSpPr/>
          <p:nvPr/>
        </p:nvSpPr>
        <p:spPr bwMode="auto">
          <a:xfrm>
            <a:off x="7574919" y="3064068"/>
            <a:ext cx="396000" cy="450215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71E6E3C-5CB4-57E2-8382-6B853A9D97FD}"/>
              </a:ext>
            </a:extLst>
          </p:cNvPr>
          <p:cNvSpPr txBox="1"/>
          <p:nvPr/>
        </p:nvSpPr>
        <p:spPr>
          <a:xfrm>
            <a:off x="8049656" y="1769332"/>
            <a:ext cx="3188335" cy="634563"/>
          </a:xfrm>
          <a:prstGeom prst="round2SameRect">
            <a:avLst/>
          </a:prstGeom>
          <a:solidFill>
            <a:srgbClr val="0071C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基于视听通路融合的</a:t>
            </a:r>
            <a:endParaRPr kumimoji="0" lang="en-US" altLang="zh-CN" sz="16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类脑目标跟踪框架</a:t>
            </a: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6E7F7CA-0720-06AE-97E7-01A37CF3125A}"/>
              </a:ext>
            </a:extLst>
          </p:cNvPr>
          <p:cNvSpPr/>
          <p:nvPr/>
        </p:nvSpPr>
        <p:spPr bwMode="auto">
          <a:xfrm>
            <a:off x="8059182" y="2378080"/>
            <a:ext cx="3170432" cy="1856409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1A7D88A-A30D-5F08-7A76-3ADB42BFD442}"/>
              </a:ext>
            </a:extLst>
          </p:cNvPr>
          <p:cNvSpPr txBox="1"/>
          <p:nvPr/>
        </p:nvSpPr>
        <p:spPr>
          <a:xfrm>
            <a:off x="8179817" y="2456786"/>
            <a:ext cx="292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全局工作空间和类脑多模态融合机理的研究和分析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FB25B8C-9FCF-053E-70DA-D84F9F16F214}"/>
              </a:ext>
            </a:extLst>
          </p:cNvPr>
          <p:cNvSpPr txBox="1"/>
          <p:nvPr/>
        </p:nvSpPr>
        <p:spPr>
          <a:xfrm>
            <a:off x="8189563" y="3058097"/>
            <a:ext cx="292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600" b="1" ker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. </a:t>
            </a: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大脑皮层解剖对齐的音视频特征融合模型的设计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5052BBD-0E5F-E537-36A4-A392F3A96067}"/>
              </a:ext>
            </a:extLst>
          </p:cNvPr>
          <p:cNvSpPr txBox="1"/>
          <p:nvPr/>
        </p:nvSpPr>
        <p:spPr>
          <a:xfrm>
            <a:off x="8179817" y="3631700"/>
            <a:ext cx="292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3. </a:t>
            </a: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类</a:t>
            </a: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脑跟踪模型</a:t>
            </a: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在意图识别等方面的研究与探索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4830213-370E-F86E-9A41-B22634B8179C}"/>
              </a:ext>
            </a:extLst>
          </p:cNvPr>
          <p:cNvSpPr txBox="1"/>
          <p:nvPr/>
        </p:nvSpPr>
        <p:spPr>
          <a:xfrm>
            <a:off x="3626052" y="4699988"/>
            <a:ext cx="4064830" cy="349682"/>
          </a:xfrm>
          <a:prstGeom prst="round2SameRect">
            <a:avLst/>
          </a:prstGeom>
          <a:solidFill>
            <a:srgbClr val="0071C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验证测试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489A3CF-2AF1-004D-F430-5A8D01E27D20}"/>
              </a:ext>
            </a:extLst>
          </p:cNvPr>
          <p:cNvSpPr/>
          <p:nvPr/>
        </p:nvSpPr>
        <p:spPr bwMode="auto">
          <a:xfrm>
            <a:off x="3626052" y="5056267"/>
            <a:ext cx="4055304" cy="804590"/>
          </a:xfrm>
          <a:prstGeom prst="rect">
            <a:avLst/>
          </a:prstGeom>
          <a:ln w="317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07034FE-4212-29FE-D981-ED839B0A72CF}"/>
              </a:ext>
            </a:extLst>
          </p:cNvPr>
          <p:cNvSpPr txBox="1"/>
          <p:nvPr/>
        </p:nvSpPr>
        <p:spPr>
          <a:xfrm>
            <a:off x="3698086" y="5192651"/>
            <a:ext cx="1248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基于基准数据集的验证</a:t>
            </a:r>
          </a:p>
        </p:txBody>
      </p:sp>
      <p:sp>
        <p:nvSpPr>
          <p:cNvPr id="74" name="矩形: 圆角 5">
            <a:extLst>
              <a:ext uri="{FF2B5EF4-FFF2-40B4-BE49-F238E27FC236}">
                <a16:creationId xmlns:a16="http://schemas.microsoft.com/office/drawing/2014/main" id="{FA4DEEFF-DC0D-CF4A-41F9-96798EBC049B}"/>
              </a:ext>
            </a:extLst>
          </p:cNvPr>
          <p:cNvSpPr/>
          <p:nvPr/>
        </p:nvSpPr>
        <p:spPr>
          <a:xfrm>
            <a:off x="410105" y="1615112"/>
            <a:ext cx="11004591" cy="2774139"/>
          </a:xfrm>
          <a:prstGeom prst="roundRect">
            <a:avLst>
              <a:gd name="adj" fmla="val 8874"/>
            </a:avLst>
          </a:prstGeom>
          <a:noFill/>
          <a:ln w="31750" cap="sq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920750" marR="0" lvl="0" indent="-920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EC6FC82-EA11-EB9F-FC7E-EA3A5F63F92B}"/>
              </a:ext>
            </a:extLst>
          </p:cNvPr>
          <p:cNvSpPr txBox="1"/>
          <p:nvPr/>
        </p:nvSpPr>
        <p:spPr>
          <a:xfrm>
            <a:off x="5031772" y="5184104"/>
            <a:ext cx="1248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</a:t>
            </a:r>
            <a:r>
              <a:rPr lang="zh-CN" altLang="en-US" sz="1600" b="1" kern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智慧交通系统</a:t>
            </a:r>
            <a:r>
              <a:rPr lang="zh-CN" altLang="en-US" sz="1600" b="1" ker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</a:t>
            </a:r>
            <a:endParaRPr lang="zh-CN" altLang="en-US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448F3A4-7959-D5DC-7EB3-9B000519CD66}"/>
              </a:ext>
            </a:extLst>
          </p:cNvPr>
          <p:cNvSpPr txBox="1"/>
          <p:nvPr/>
        </p:nvSpPr>
        <p:spPr>
          <a:xfrm>
            <a:off x="6403600" y="5184104"/>
            <a:ext cx="1248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基于智能车平台的测试</a:t>
            </a:r>
          </a:p>
        </p:txBody>
      </p:sp>
      <p:sp>
        <p:nvSpPr>
          <p:cNvPr id="81" name="箭头: 右 104">
            <a:extLst>
              <a:ext uri="{FF2B5EF4-FFF2-40B4-BE49-F238E27FC236}">
                <a16:creationId xmlns:a16="http://schemas.microsoft.com/office/drawing/2014/main" id="{0F86898A-D890-FB89-B944-B0A10B6FD90C}"/>
              </a:ext>
            </a:extLst>
          </p:cNvPr>
          <p:cNvSpPr/>
          <p:nvPr/>
        </p:nvSpPr>
        <p:spPr>
          <a:xfrm rot="5400000">
            <a:off x="5546397" y="5705424"/>
            <a:ext cx="247052" cy="576580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A08D458-89E5-06A5-2563-A30D5BC3B4E3}"/>
              </a:ext>
            </a:extLst>
          </p:cNvPr>
          <p:cNvSpPr/>
          <p:nvPr/>
        </p:nvSpPr>
        <p:spPr bwMode="auto">
          <a:xfrm>
            <a:off x="4976603" y="5062400"/>
            <a:ext cx="1397467" cy="804590"/>
          </a:xfrm>
          <a:prstGeom prst="rect">
            <a:avLst/>
          </a:prstGeom>
          <a:noFill/>
          <a:ln w="31750">
            <a:solidFill>
              <a:schemeClr val="tx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40EEFA96-9FA8-0949-C591-792DD7F76291}"/>
              </a:ext>
            </a:extLst>
          </p:cNvPr>
          <p:cNvSpPr txBox="1"/>
          <p:nvPr/>
        </p:nvSpPr>
        <p:spPr>
          <a:xfrm>
            <a:off x="848601" y="137532"/>
            <a:ext cx="4064830" cy="349682"/>
          </a:xfrm>
          <a:prstGeom prst="round2SameRect">
            <a:avLst/>
          </a:prstGeom>
          <a:solidFill>
            <a:srgbClr val="0071C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问题与挑战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0E0F369-1D97-E21E-654B-F2E72A820B94}"/>
              </a:ext>
            </a:extLst>
          </p:cNvPr>
          <p:cNvSpPr/>
          <p:nvPr/>
        </p:nvSpPr>
        <p:spPr bwMode="auto">
          <a:xfrm>
            <a:off x="854951" y="483307"/>
            <a:ext cx="4052130" cy="804590"/>
          </a:xfrm>
          <a:prstGeom prst="rect">
            <a:avLst/>
          </a:prstGeom>
          <a:ln w="317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F676CF61-0951-5151-27F6-0AB8931BE1E5}"/>
              </a:ext>
            </a:extLst>
          </p:cNvPr>
          <p:cNvSpPr txBox="1"/>
          <p:nvPr/>
        </p:nvSpPr>
        <p:spPr>
          <a:xfrm>
            <a:off x="1019000" y="583756"/>
            <a:ext cx="1027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外观特征可解释性</a:t>
            </a:r>
            <a:endParaRPr lang="zh-CN" altLang="en-US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2C9521E6-0C5B-F744-0B2B-1F5A5619B648}"/>
              </a:ext>
            </a:extLst>
          </p:cNvPr>
          <p:cNvSpPr txBox="1"/>
          <p:nvPr/>
        </p:nvSpPr>
        <p:spPr>
          <a:xfrm>
            <a:off x="2379978" y="594507"/>
            <a:ext cx="1035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运动特征可解释性</a:t>
            </a:r>
            <a:endParaRPr lang="zh-CN" altLang="en-US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00D4826-BDEB-2E0F-3A24-BF29C981BA41}"/>
              </a:ext>
            </a:extLst>
          </p:cNvPr>
          <p:cNvSpPr txBox="1"/>
          <p:nvPr/>
        </p:nvSpPr>
        <p:spPr>
          <a:xfrm>
            <a:off x="3764234" y="602939"/>
            <a:ext cx="1014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视听融合可解释性</a:t>
            </a:r>
            <a:endParaRPr lang="zh-CN" altLang="en-US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F43F2F14-D979-6297-ABD3-5B2AC32822E8}"/>
              </a:ext>
            </a:extLst>
          </p:cNvPr>
          <p:cNvSpPr/>
          <p:nvPr/>
        </p:nvSpPr>
        <p:spPr bwMode="auto">
          <a:xfrm>
            <a:off x="2199152" y="481883"/>
            <a:ext cx="1397467" cy="804590"/>
          </a:xfrm>
          <a:prstGeom prst="rect">
            <a:avLst/>
          </a:prstGeom>
          <a:noFill/>
          <a:ln w="31750">
            <a:solidFill>
              <a:schemeClr val="tx1"/>
            </a:solidFill>
            <a:prstDash val="dash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C5D55E86-6769-0842-6B3D-8245043C6E89}"/>
              </a:ext>
            </a:extLst>
          </p:cNvPr>
          <p:cNvSpPr txBox="1"/>
          <p:nvPr/>
        </p:nvSpPr>
        <p:spPr>
          <a:xfrm>
            <a:off x="6812137" y="127219"/>
            <a:ext cx="4063851" cy="349682"/>
          </a:xfrm>
          <a:prstGeom prst="round2SameRect">
            <a:avLst/>
          </a:prstGeom>
          <a:solidFill>
            <a:srgbClr val="0071C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研究基础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C4F6D846-7401-DDD2-F6D4-4B250771ED41}"/>
              </a:ext>
            </a:extLst>
          </p:cNvPr>
          <p:cNvSpPr/>
          <p:nvPr/>
        </p:nvSpPr>
        <p:spPr bwMode="auto">
          <a:xfrm>
            <a:off x="6820684" y="472994"/>
            <a:ext cx="4047684" cy="804590"/>
          </a:xfrm>
          <a:prstGeom prst="rect">
            <a:avLst/>
          </a:prstGeom>
          <a:ln w="317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AC3FC028-BDE2-8B2E-16C2-212CE616E67A}"/>
              </a:ext>
            </a:extLst>
          </p:cNvPr>
          <p:cNvSpPr txBox="1"/>
          <p:nvPr/>
        </p:nvSpPr>
        <p:spPr>
          <a:xfrm>
            <a:off x="7006418" y="600831"/>
            <a:ext cx="1012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理论基础</a:t>
            </a:r>
            <a:endParaRPr lang="en-US" altLang="zh-CN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算法模型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250621F-D4B4-1657-1D39-A062E6D56F9A}"/>
              </a:ext>
            </a:extLst>
          </p:cNvPr>
          <p:cNvSpPr txBox="1"/>
          <p:nvPr/>
        </p:nvSpPr>
        <p:spPr>
          <a:xfrm>
            <a:off x="8359895" y="600831"/>
            <a:ext cx="1020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程序代码</a:t>
            </a:r>
            <a:endParaRPr lang="en-US" altLang="zh-CN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相关数据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1836F49-7DC3-43A1-626E-8D114B8D849B}"/>
              </a:ext>
            </a:extLst>
          </p:cNvPr>
          <p:cNvSpPr txBox="1"/>
          <p:nvPr/>
        </p:nvSpPr>
        <p:spPr>
          <a:xfrm>
            <a:off x="9716547" y="600831"/>
            <a:ext cx="100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计算平台</a:t>
            </a:r>
            <a:endParaRPr lang="en-US" altLang="zh-CN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实验环境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DF47CB30-C4A1-F4C9-189B-4FABCF2C2888}"/>
              </a:ext>
            </a:extLst>
          </p:cNvPr>
          <p:cNvSpPr/>
          <p:nvPr/>
        </p:nvSpPr>
        <p:spPr bwMode="auto">
          <a:xfrm>
            <a:off x="8171235" y="471570"/>
            <a:ext cx="1397467" cy="804590"/>
          </a:xfrm>
          <a:prstGeom prst="rect">
            <a:avLst/>
          </a:prstGeom>
          <a:noFill/>
          <a:ln w="31750">
            <a:solidFill>
              <a:schemeClr val="tx1"/>
            </a:solidFill>
            <a:prstDash val="dash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0" name="箭头: 右 104">
            <a:extLst>
              <a:ext uri="{FF2B5EF4-FFF2-40B4-BE49-F238E27FC236}">
                <a16:creationId xmlns:a16="http://schemas.microsoft.com/office/drawing/2014/main" id="{BCBAE21A-FF68-9431-A125-601CCFCCD4D2}"/>
              </a:ext>
            </a:extLst>
          </p:cNvPr>
          <p:cNvSpPr/>
          <p:nvPr/>
        </p:nvSpPr>
        <p:spPr>
          <a:xfrm rot="5400000">
            <a:off x="2533549" y="1155870"/>
            <a:ext cx="285895" cy="576580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2" name="箭头: 右 104">
            <a:extLst>
              <a:ext uri="{FF2B5EF4-FFF2-40B4-BE49-F238E27FC236}">
                <a16:creationId xmlns:a16="http://schemas.microsoft.com/office/drawing/2014/main" id="{701CA522-6D8A-DE6F-F7D7-0161494E9C40}"/>
              </a:ext>
            </a:extLst>
          </p:cNvPr>
          <p:cNvSpPr/>
          <p:nvPr/>
        </p:nvSpPr>
        <p:spPr>
          <a:xfrm rot="5400000">
            <a:off x="8651641" y="1145982"/>
            <a:ext cx="285895" cy="576580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669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文本框 108"/>
          <p:cNvSpPr txBox="1"/>
          <p:nvPr/>
        </p:nvSpPr>
        <p:spPr>
          <a:xfrm>
            <a:off x="582488" y="1716632"/>
            <a:ext cx="3188335" cy="634563"/>
          </a:xfrm>
          <a:prstGeom prst="round2SameRect">
            <a:avLst/>
          </a:prstGeom>
          <a:solidFill>
            <a:srgbClr val="0071C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基于背侧流解剖对齐的</a:t>
            </a:r>
            <a:endParaRPr kumimoji="0" lang="en-US" altLang="zh-CN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类脑精细化识别模型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588080" y="2325380"/>
            <a:ext cx="3158490" cy="190911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319" y="2439071"/>
            <a:ext cx="292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大脑腹侧流识别机理和类脑结构的研究和分析</a:t>
            </a:r>
          </a:p>
        </p:txBody>
      </p:sp>
      <p:sp>
        <p:nvSpPr>
          <p:cNvPr id="78" name="矩形: 圆角 5"/>
          <p:cNvSpPr/>
          <p:nvPr/>
        </p:nvSpPr>
        <p:spPr>
          <a:xfrm>
            <a:off x="461473" y="6172580"/>
            <a:ext cx="10912979" cy="611416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920750" marR="0" lvl="0" indent="-920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预期成果：创新理论方法、突破关键技术、设计高效算法、实现开放环境下的类脑鲁棒视觉感知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3" name="箭头: 右 104"/>
          <p:cNvSpPr/>
          <p:nvPr/>
        </p:nvSpPr>
        <p:spPr>
          <a:xfrm rot="5400000">
            <a:off x="5450659" y="4272838"/>
            <a:ext cx="285895" cy="576580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箭头: 右 9"/>
          <p:cNvSpPr/>
          <p:nvPr/>
        </p:nvSpPr>
        <p:spPr bwMode="auto">
          <a:xfrm>
            <a:off x="3829733" y="3011368"/>
            <a:ext cx="396000" cy="450215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AB6EE0A-6640-9992-7C37-BE1DEE9F0ABA}"/>
              </a:ext>
            </a:extLst>
          </p:cNvPr>
          <p:cNvSpPr txBox="1"/>
          <p:nvPr/>
        </p:nvSpPr>
        <p:spPr>
          <a:xfrm>
            <a:off x="712649" y="3035425"/>
            <a:ext cx="292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600" b="1" ker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. </a:t>
            </a: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大脑皮层解剖对齐的精细化识别模型的设计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0ABEAB4-358F-99F0-6A0B-2254BEA829CE}"/>
              </a:ext>
            </a:extLst>
          </p:cNvPr>
          <p:cNvSpPr txBox="1"/>
          <p:nvPr/>
        </p:nvSpPr>
        <p:spPr>
          <a:xfrm>
            <a:off x="733167" y="3631786"/>
            <a:ext cx="292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3. </a:t>
            </a: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类脑模型激活和大脑皮层激活的相似性度量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7AA5656-122E-2944-F4F8-D880FCD1EDB3}"/>
              </a:ext>
            </a:extLst>
          </p:cNvPr>
          <p:cNvSpPr txBox="1"/>
          <p:nvPr/>
        </p:nvSpPr>
        <p:spPr>
          <a:xfrm>
            <a:off x="4285808" y="1716632"/>
            <a:ext cx="3188335" cy="618565"/>
          </a:xfrm>
          <a:prstGeom prst="round2SameRect">
            <a:avLst/>
          </a:prstGeom>
          <a:solidFill>
            <a:srgbClr val="0071C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>
              <a:lnSpc>
                <a:spcPts val="2000"/>
              </a:lnSpc>
              <a:defRPr/>
            </a:pPr>
            <a:r>
              <a:rPr lang="zh-CN" altLang="en-US" sz="1600">
                <a:solidFill>
                  <a:srgbClr val="FFFFFF"/>
                </a:solidFill>
              </a:rPr>
              <a:t>基于背侧流解剖对齐的类脑平滑跟踪模型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4E9ED9-F11F-D4C3-461B-5927CE083D72}"/>
              </a:ext>
            </a:extLst>
          </p:cNvPr>
          <p:cNvSpPr/>
          <p:nvPr/>
        </p:nvSpPr>
        <p:spPr bwMode="auto">
          <a:xfrm>
            <a:off x="4295334" y="2325380"/>
            <a:ext cx="3170432" cy="190911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ECEF6A3-281B-C51A-074E-BADBEA2AE396}"/>
              </a:ext>
            </a:extLst>
          </p:cNvPr>
          <p:cNvSpPr txBox="1"/>
          <p:nvPr/>
        </p:nvSpPr>
        <p:spPr>
          <a:xfrm>
            <a:off x="4415969" y="2479293"/>
            <a:ext cx="292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背</a:t>
            </a: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侧流跟踪通路机理的研究和分析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1246EC2-9C05-6223-C99C-FD340DE13A76}"/>
              </a:ext>
            </a:extLst>
          </p:cNvPr>
          <p:cNvSpPr txBox="1"/>
          <p:nvPr/>
        </p:nvSpPr>
        <p:spPr>
          <a:xfrm>
            <a:off x="4438871" y="3058342"/>
            <a:ext cx="292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600" b="1" ker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. </a:t>
            </a: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大脑皮层解剖对齐的视觉跟踪模型的设计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F2691EF-37EA-6C13-159A-DB1AB1C079AF}"/>
              </a:ext>
            </a:extLst>
          </p:cNvPr>
          <p:cNvSpPr txBox="1"/>
          <p:nvPr/>
        </p:nvSpPr>
        <p:spPr>
          <a:xfrm>
            <a:off x="4406638" y="3649714"/>
            <a:ext cx="292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3. </a:t>
            </a: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类脑模型激活和跟踪行为相似性度量</a:t>
            </a:r>
          </a:p>
        </p:txBody>
      </p:sp>
      <p:sp>
        <p:nvSpPr>
          <p:cNvPr id="50" name="箭头: 右 9">
            <a:extLst>
              <a:ext uri="{FF2B5EF4-FFF2-40B4-BE49-F238E27FC236}">
                <a16:creationId xmlns:a16="http://schemas.microsoft.com/office/drawing/2014/main" id="{17F387E0-FB23-25BA-0152-3C108209FA5A}"/>
              </a:ext>
            </a:extLst>
          </p:cNvPr>
          <p:cNvSpPr/>
          <p:nvPr/>
        </p:nvSpPr>
        <p:spPr bwMode="auto">
          <a:xfrm>
            <a:off x="7574919" y="3064068"/>
            <a:ext cx="396000" cy="450215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71E6E3C-5CB4-57E2-8382-6B853A9D97FD}"/>
              </a:ext>
            </a:extLst>
          </p:cNvPr>
          <p:cNvSpPr txBox="1"/>
          <p:nvPr/>
        </p:nvSpPr>
        <p:spPr>
          <a:xfrm>
            <a:off x="8049656" y="1769332"/>
            <a:ext cx="3188335" cy="634563"/>
          </a:xfrm>
          <a:prstGeom prst="round2SameRect">
            <a:avLst/>
          </a:prstGeom>
          <a:solidFill>
            <a:srgbClr val="0071C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>
              <a:lnSpc>
                <a:spcPts val="2000"/>
              </a:lnSpc>
              <a:defRPr/>
            </a:pPr>
            <a:r>
              <a:rPr lang="zh-CN" altLang="en-US" sz="1600">
                <a:solidFill>
                  <a:srgbClr val="FFFFFF"/>
                </a:solidFill>
              </a:rPr>
              <a:t>基于腹侧流和背侧流融合的类脑视觉跟踪模型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6E7F7CA-0720-06AE-97E7-01A37CF3125A}"/>
              </a:ext>
            </a:extLst>
          </p:cNvPr>
          <p:cNvSpPr/>
          <p:nvPr/>
        </p:nvSpPr>
        <p:spPr bwMode="auto">
          <a:xfrm>
            <a:off x="8059182" y="2378080"/>
            <a:ext cx="3170432" cy="1856409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1A7D88A-A30D-5F08-7A76-3ADB42BFD442}"/>
              </a:ext>
            </a:extLst>
          </p:cNvPr>
          <p:cNvSpPr txBox="1"/>
          <p:nvPr/>
        </p:nvSpPr>
        <p:spPr>
          <a:xfrm>
            <a:off x="8179817" y="2456786"/>
            <a:ext cx="292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全局工作空间和类脑多模态融合机理的研究和分析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FB25B8C-9FCF-053E-70DA-D84F9F16F214}"/>
              </a:ext>
            </a:extLst>
          </p:cNvPr>
          <p:cNvSpPr txBox="1"/>
          <p:nvPr/>
        </p:nvSpPr>
        <p:spPr>
          <a:xfrm>
            <a:off x="8189563" y="3058097"/>
            <a:ext cx="292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600" b="1" ker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. </a:t>
            </a: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大脑皮层解剖对齐</a:t>
            </a: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的腹侧</a:t>
            </a:r>
            <a:r>
              <a:rPr lang="en-US" altLang="zh-CN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背侧特征</a:t>
            </a: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融合模型的设计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5052BBD-0E5F-E537-36A4-A392F3A96067}"/>
              </a:ext>
            </a:extLst>
          </p:cNvPr>
          <p:cNvSpPr txBox="1"/>
          <p:nvPr/>
        </p:nvSpPr>
        <p:spPr>
          <a:xfrm>
            <a:off x="8179817" y="3631700"/>
            <a:ext cx="292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3. </a:t>
            </a: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类脑感知模型在意图识别等方面的研究与探索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4830213-370E-F86E-9A41-B22634B8179C}"/>
              </a:ext>
            </a:extLst>
          </p:cNvPr>
          <p:cNvSpPr txBox="1"/>
          <p:nvPr/>
        </p:nvSpPr>
        <p:spPr>
          <a:xfrm>
            <a:off x="3626052" y="4718650"/>
            <a:ext cx="4064830" cy="349682"/>
          </a:xfrm>
          <a:prstGeom prst="round2SameRect">
            <a:avLst/>
          </a:prstGeom>
          <a:solidFill>
            <a:srgbClr val="0071C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验证测试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489A3CF-2AF1-004D-F430-5A8D01E27D20}"/>
              </a:ext>
            </a:extLst>
          </p:cNvPr>
          <p:cNvSpPr/>
          <p:nvPr/>
        </p:nvSpPr>
        <p:spPr bwMode="auto">
          <a:xfrm>
            <a:off x="3626052" y="5074929"/>
            <a:ext cx="4055304" cy="804590"/>
          </a:xfrm>
          <a:prstGeom prst="rect">
            <a:avLst/>
          </a:prstGeom>
          <a:ln w="317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07034FE-4212-29FE-D981-ED839B0A72CF}"/>
              </a:ext>
            </a:extLst>
          </p:cNvPr>
          <p:cNvSpPr txBox="1"/>
          <p:nvPr/>
        </p:nvSpPr>
        <p:spPr>
          <a:xfrm>
            <a:off x="3698086" y="5211313"/>
            <a:ext cx="1248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基于基准数据集的验证</a:t>
            </a:r>
          </a:p>
        </p:txBody>
      </p:sp>
      <p:sp>
        <p:nvSpPr>
          <p:cNvPr id="74" name="矩形: 圆角 5">
            <a:extLst>
              <a:ext uri="{FF2B5EF4-FFF2-40B4-BE49-F238E27FC236}">
                <a16:creationId xmlns:a16="http://schemas.microsoft.com/office/drawing/2014/main" id="{FA4DEEFF-DC0D-CF4A-41F9-96798EBC049B}"/>
              </a:ext>
            </a:extLst>
          </p:cNvPr>
          <p:cNvSpPr/>
          <p:nvPr/>
        </p:nvSpPr>
        <p:spPr>
          <a:xfrm>
            <a:off x="350646" y="1577936"/>
            <a:ext cx="11180765" cy="2811315"/>
          </a:xfrm>
          <a:prstGeom prst="roundRect">
            <a:avLst/>
          </a:prstGeom>
          <a:noFill/>
          <a:ln w="317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920750" marR="0" lvl="0" indent="-920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EC6FC82-EA11-EB9F-FC7E-EA3A5F63F92B}"/>
              </a:ext>
            </a:extLst>
          </p:cNvPr>
          <p:cNvSpPr txBox="1"/>
          <p:nvPr/>
        </p:nvSpPr>
        <p:spPr>
          <a:xfrm>
            <a:off x="5059932" y="5202604"/>
            <a:ext cx="1248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基于智慧交通系统测试</a:t>
            </a:r>
            <a:endParaRPr lang="zh-CN" altLang="en-US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448F3A4-7959-D5DC-7EB3-9B000519CD66}"/>
              </a:ext>
            </a:extLst>
          </p:cNvPr>
          <p:cNvSpPr txBox="1"/>
          <p:nvPr/>
        </p:nvSpPr>
        <p:spPr>
          <a:xfrm>
            <a:off x="6403600" y="5202766"/>
            <a:ext cx="1248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基于智能车平台的测试</a:t>
            </a:r>
          </a:p>
        </p:txBody>
      </p:sp>
      <p:sp>
        <p:nvSpPr>
          <p:cNvPr id="81" name="箭头: 右 104">
            <a:extLst>
              <a:ext uri="{FF2B5EF4-FFF2-40B4-BE49-F238E27FC236}">
                <a16:creationId xmlns:a16="http://schemas.microsoft.com/office/drawing/2014/main" id="{0F86898A-D890-FB89-B944-B0A10B6FD90C}"/>
              </a:ext>
            </a:extLst>
          </p:cNvPr>
          <p:cNvSpPr/>
          <p:nvPr/>
        </p:nvSpPr>
        <p:spPr>
          <a:xfrm rot="5400000">
            <a:off x="5458828" y="5731836"/>
            <a:ext cx="247052" cy="576580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40EEFA96-9FA8-0949-C591-792DD7F76291}"/>
              </a:ext>
            </a:extLst>
          </p:cNvPr>
          <p:cNvSpPr txBox="1"/>
          <p:nvPr/>
        </p:nvSpPr>
        <p:spPr>
          <a:xfrm>
            <a:off x="848601" y="89907"/>
            <a:ext cx="4064830" cy="349682"/>
          </a:xfrm>
          <a:prstGeom prst="round2SameRect">
            <a:avLst/>
          </a:prstGeom>
          <a:solidFill>
            <a:srgbClr val="0071C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问题与挑战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0E0F369-1D97-E21E-654B-F2E72A820B94}"/>
              </a:ext>
            </a:extLst>
          </p:cNvPr>
          <p:cNvSpPr/>
          <p:nvPr/>
        </p:nvSpPr>
        <p:spPr bwMode="auto">
          <a:xfrm>
            <a:off x="848601" y="454732"/>
            <a:ext cx="4055304" cy="804590"/>
          </a:xfrm>
          <a:prstGeom prst="rect">
            <a:avLst/>
          </a:prstGeom>
          <a:ln w="317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F676CF61-0951-5151-27F6-0AB8931BE1E5}"/>
              </a:ext>
            </a:extLst>
          </p:cNvPr>
          <p:cNvSpPr txBox="1"/>
          <p:nvPr/>
        </p:nvSpPr>
        <p:spPr>
          <a:xfrm>
            <a:off x="1019000" y="555181"/>
            <a:ext cx="1027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模型可解</a:t>
            </a:r>
            <a:endParaRPr lang="en-US" altLang="zh-CN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释性问题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2C9521E6-0C5B-F744-0B2B-1F5A5619B648}"/>
              </a:ext>
            </a:extLst>
          </p:cNvPr>
          <p:cNvSpPr txBox="1"/>
          <p:nvPr/>
        </p:nvSpPr>
        <p:spPr>
          <a:xfrm>
            <a:off x="2379978" y="565932"/>
            <a:ext cx="1035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目标动态</a:t>
            </a:r>
            <a:endParaRPr lang="en-US" altLang="zh-CN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变化问题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00D4826-BDEB-2E0F-3A24-BF29C981BA41}"/>
              </a:ext>
            </a:extLst>
          </p:cNvPr>
          <p:cNvSpPr txBox="1"/>
          <p:nvPr/>
        </p:nvSpPr>
        <p:spPr>
          <a:xfrm>
            <a:off x="3764234" y="574364"/>
            <a:ext cx="1014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视觉信息</a:t>
            </a:r>
            <a:endParaRPr lang="en-US" altLang="zh-CN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不足问题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F43F2F14-D979-6297-ABD3-5B2AC32822E8}"/>
              </a:ext>
            </a:extLst>
          </p:cNvPr>
          <p:cNvSpPr/>
          <p:nvPr/>
        </p:nvSpPr>
        <p:spPr bwMode="auto">
          <a:xfrm>
            <a:off x="2199152" y="453308"/>
            <a:ext cx="1397467" cy="804590"/>
          </a:xfrm>
          <a:prstGeom prst="rect">
            <a:avLst/>
          </a:prstGeom>
          <a:noFill/>
          <a:ln w="31750">
            <a:solidFill>
              <a:schemeClr val="tx1"/>
            </a:solidFill>
            <a:prstDash val="dash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C5D55E86-6769-0842-6B3D-8245043C6E89}"/>
              </a:ext>
            </a:extLst>
          </p:cNvPr>
          <p:cNvSpPr txBox="1"/>
          <p:nvPr/>
        </p:nvSpPr>
        <p:spPr>
          <a:xfrm>
            <a:off x="6812137" y="70069"/>
            <a:ext cx="4063851" cy="349682"/>
          </a:xfrm>
          <a:prstGeom prst="round2SameRect">
            <a:avLst/>
          </a:prstGeom>
          <a:solidFill>
            <a:srgbClr val="0071C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研究基础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C4F6D846-7401-DDD2-F6D4-4B250771ED41}"/>
              </a:ext>
            </a:extLst>
          </p:cNvPr>
          <p:cNvSpPr/>
          <p:nvPr/>
        </p:nvSpPr>
        <p:spPr bwMode="auto">
          <a:xfrm>
            <a:off x="6820684" y="434894"/>
            <a:ext cx="4055304" cy="804590"/>
          </a:xfrm>
          <a:prstGeom prst="rect">
            <a:avLst/>
          </a:prstGeom>
          <a:ln w="317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AC3FC028-BDE2-8B2E-16C2-212CE616E67A}"/>
              </a:ext>
            </a:extLst>
          </p:cNvPr>
          <p:cNvSpPr txBox="1"/>
          <p:nvPr/>
        </p:nvSpPr>
        <p:spPr>
          <a:xfrm>
            <a:off x="7006418" y="562731"/>
            <a:ext cx="1012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理论基础</a:t>
            </a:r>
            <a:endParaRPr lang="en-US" altLang="zh-CN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算法模型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250621F-D4B4-1657-1D39-A062E6D56F9A}"/>
              </a:ext>
            </a:extLst>
          </p:cNvPr>
          <p:cNvSpPr txBox="1"/>
          <p:nvPr/>
        </p:nvSpPr>
        <p:spPr>
          <a:xfrm>
            <a:off x="8359895" y="562731"/>
            <a:ext cx="1020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程序代码</a:t>
            </a:r>
            <a:endParaRPr lang="en-US" altLang="zh-CN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相关数据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1836F49-7DC3-43A1-626E-8D114B8D849B}"/>
              </a:ext>
            </a:extLst>
          </p:cNvPr>
          <p:cNvSpPr txBox="1"/>
          <p:nvPr/>
        </p:nvSpPr>
        <p:spPr>
          <a:xfrm>
            <a:off x="9716547" y="562731"/>
            <a:ext cx="100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计算平台</a:t>
            </a:r>
            <a:endParaRPr lang="en-US" altLang="zh-CN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实验环境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DF47CB30-C4A1-F4C9-189B-4FABCF2C2888}"/>
              </a:ext>
            </a:extLst>
          </p:cNvPr>
          <p:cNvSpPr/>
          <p:nvPr/>
        </p:nvSpPr>
        <p:spPr bwMode="auto">
          <a:xfrm>
            <a:off x="8171235" y="433470"/>
            <a:ext cx="1397467" cy="804590"/>
          </a:xfrm>
          <a:prstGeom prst="rect">
            <a:avLst/>
          </a:prstGeom>
          <a:noFill/>
          <a:ln w="31750">
            <a:solidFill>
              <a:schemeClr val="tx1"/>
            </a:solidFill>
            <a:prstDash val="dash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0" name="箭头: 右 104">
            <a:extLst>
              <a:ext uri="{FF2B5EF4-FFF2-40B4-BE49-F238E27FC236}">
                <a16:creationId xmlns:a16="http://schemas.microsoft.com/office/drawing/2014/main" id="{BCBAE21A-FF68-9431-A125-601CCFCCD4D2}"/>
              </a:ext>
            </a:extLst>
          </p:cNvPr>
          <p:cNvSpPr/>
          <p:nvPr/>
        </p:nvSpPr>
        <p:spPr>
          <a:xfrm rot="5400000">
            <a:off x="2533549" y="1117770"/>
            <a:ext cx="285895" cy="576580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2" name="箭头: 右 104">
            <a:extLst>
              <a:ext uri="{FF2B5EF4-FFF2-40B4-BE49-F238E27FC236}">
                <a16:creationId xmlns:a16="http://schemas.microsoft.com/office/drawing/2014/main" id="{701CA522-6D8A-DE6F-F7D7-0161494E9C40}"/>
              </a:ext>
            </a:extLst>
          </p:cNvPr>
          <p:cNvSpPr/>
          <p:nvPr/>
        </p:nvSpPr>
        <p:spPr>
          <a:xfrm rot="5400000">
            <a:off x="8651641" y="1107882"/>
            <a:ext cx="285895" cy="576580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489A3CF-2AF1-004D-F430-5A8D01E27D20}"/>
              </a:ext>
            </a:extLst>
          </p:cNvPr>
          <p:cNvSpPr/>
          <p:nvPr/>
        </p:nvSpPr>
        <p:spPr bwMode="auto">
          <a:xfrm>
            <a:off x="5018345" y="5080073"/>
            <a:ext cx="1289813" cy="804590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376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文本框 108"/>
          <p:cNvSpPr txBox="1"/>
          <p:nvPr/>
        </p:nvSpPr>
        <p:spPr>
          <a:xfrm>
            <a:off x="582488" y="1716632"/>
            <a:ext cx="3188335" cy="634563"/>
          </a:xfrm>
          <a:prstGeom prst="round2SameRect">
            <a:avLst/>
          </a:prstGeom>
          <a:solidFill>
            <a:srgbClr val="0071C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>
              <a:lnSpc>
                <a:spcPts val="2000"/>
              </a:lnSpc>
              <a:defRPr/>
            </a:pPr>
            <a:r>
              <a:rPr lang="zh-CN" altLang="en-US" sz="1600">
                <a:solidFill>
                  <a:srgbClr val="FFFFFF"/>
                </a:solidFill>
              </a:rPr>
              <a:t>基于背侧流和腹侧流融合的</a:t>
            </a:r>
            <a:endParaRPr lang="en-US" altLang="zh-CN" sz="1600">
              <a:solidFill>
                <a:srgbClr val="FFFFFF"/>
              </a:solidFill>
            </a:endParaRPr>
          </a:p>
          <a:p>
            <a:pPr lvl="0">
              <a:lnSpc>
                <a:spcPts val="2000"/>
              </a:lnSpc>
              <a:defRPr/>
            </a:pPr>
            <a:r>
              <a:rPr lang="zh-CN" altLang="en-US" sz="1600">
                <a:solidFill>
                  <a:srgbClr val="FFFFFF"/>
                </a:solidFill>
              </a:rPr>
              <a:t>类</a:t>
            </a:r>
            <a:r>
              <a:rPr lang="zh-CN" altLang="en-US" sz="1600" smtClean="0">
                <a:solidFill>
                  <a:srgbClr val="FFFFFF"/>
                </a:solidFill>
              </a:rPr>
              <a:t>脑视觉感知模型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88080" y="2325380"/>
            <a:ext cx="3158490" cy="190911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319" y="2439071"/>
            <a:ext cx="292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en-US" altLang="zh-CN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. </a:t>
            </a:r>
            <a:r>
              <a:rPr lang="zh-CN" altLang="en-US" sz="1600" b="1" kern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腹</a:t>
            </a:r>
            <a:r>
              <a:rPr lang="zh-CN" altLang="en-US" sz="1600" b="1" ker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侧流</a:t>
            </a:r>
            <a:r>
              <a:rPr lang="en-US" altLang="zh-CN" sz="1600" b="1" ker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sz="1600" b="1" ker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背侧流跟踪通路机理的研究和分析</a:t>
            </a:r>
            <a:endParaRPr lang="zh-CN" altLang="en-US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8" name="矩形: 圆角 5"/>
          <p:cNvSpPr/>
          <p:nvPr/>
        </p:nvSpPr>
        <p:spPr>
          <a:xfrm>
            <a:off x="461473" y="6172580"/>
            <a:ext cx="10912979" cy="611416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920750" marR="0" lvl="0" indent="-920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预期成果：创新理论方法、突破关键技术、设计高效算法、实现开放环境下的类</a:t>
            </a:r>
            <a:r>
              <a:rPr lang="zh-CN" altLang="en-US" sz="20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脑多模态感知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3" name="箭头: 右 104"/>
          <p:cNvSpPr/>
          <p:nvPr/>
        </p:nvSpPr>
        <p:spPr>
          <a:xfrm rot="5400000">
            <a:off x="5450659" y="4272838"/>
            <a:ext cx="285895" cy="576580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箭头: 右 9"/>
          <p:cNvSpPr/>
          <p:nvPr/>
        </p:nvSpPr>
        <p:spPr bwMode="auto">
          <a:xfrm>
            <a:off x="3829733" y="3011368"/>
            <a:ext cx="396000" cy="450215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AB6EE0A-6640-9992-7C37-BE1DEE9F0ABA}"/>
              </a:ext>
            </a:extLst>
          </p:cNvPr>
          <p:cNvSpPr txBox="1"/>
          <p:nvPr/>
        </p:nvSpPr>
        <p:spPr>
          <a:xfrm>
            <a:off x="712649" y="3035425"/>
            <a:ext cx="292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600" b="1" ker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. </a:t>
            </a: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</a:t>
            </a:r>
            <a:r>
              <a:rPr lang="zh-CN" altLang="en-US" sz="1600" b="1" kern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大脑皮层</a:t>
            </a:r>
            <a:r>
              <a:rPr lang="zh-CN" altLang="en-US" sz="1600" b="1" ker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解剖对齐的视觉跟踪模型的设计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0ABEAB4-358F-99F0-6A0B-2254BEA829CE}"/>
              </a:ext>
            </a:extLst>
          </p:cNvPr>
          <p:cNvSpPr txBox="1"/>
          <p:nvPr/>
        </p:nvSpPr>
        <p:spPr>
          <a:xfrm>
            <a:off x="733167" y="3631786"/>
            <a:ext cx="292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en-US" altLang="zh-CN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 sz="1600" b="1" ker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类脑模型激活和跟踪行为相似性</a:t>
            </a:r>
            <a:r>
              <a:rPr lang="zh-CN" altLang="en-US" sz="1600" b="1" kern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度量</a:t>
            </a:r>
            <a:endParaRPr lang="zh-CN" altLang="en-US" sz="1600" b="1" ker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7AA5656-122E-2944-F4F8-D880FCD1EDB3}"/>
              </a:ext>
            </a:extLst>
          </p:cNvPr>
          <p:cNvSpPr txBox="1"/>
          <p:nvPr/>
        </p:nvSpPr>
        <p:spPr>
          <a:xfrm>
            <a:off x="4285808" y="1716632"/>
            <a:ext cx="3188335" cy="618565"/>
          </a:xfrm>
          <a:prstGeom prst="round2SameRect">
            <a:avLst/>
          </a:prstGeom>
          <a:solidFill>
            <a:srgbClr val="0071C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>
              <a:lnSpc>
                <a:spcPts val="2000"/>
              </a:lnSpc>
              <a:defRPr/>
            </a:pPr>
            <a:r>
              <a:rPr lang="zh-CN" altLang="en-US" sz="1600">
                <a:solidFill>
                  <a:srgbClr val="FFFFFF"/>
                </a:solidFill>
              </a:rPr>
              <a:t>基于大脑解剖对齐的的类</a:t>
            </a:r>
            <a:r>
              <a:rPr lang="zh-CN" altLang="en-US" sz="1600" smtClean="0">
                <a:solidFill>
                  <a:srgbClr val="FFFFFF"/>
                </a:solidFill>
              </a:rPr>
              <a:t>脑</a:t>
            </a:r>
            <a:endParaRPr lang="en-US" altLang="zh-CN" sz="1600" smtClean="0">
              <a:solidFill>
                <a:srgbClr val="FFFFFF"/>
              </a:solidFill>
            </a:endParaRPr>
          </a:p>
          <a:p>
            <a:pPr lvl="0">
              <a:lnSpc>
                <a:spcPts val="2000"/>
              </a:lnSpc>
              <a:defRPr/>
            </a:pPr>
            <a:r>
              <a:rPr lang="zh-CN" altLang="en-US" sz="1600" smtClean="0">
                <a:solidFill>
                  <a:srgbClr val="FFFFFF"/>
                </a:solidFill>
              </a:rPr>
              <a:t>音频</a:t>
            </a:r>
            <a:r>
              <a:rPr lang="zh-CN" altLang="en-US" sz="1600">
                <a:solidFill>
                  <a:srgbClr val="FFFFFF"/>
                </a:solidFill>
              </a:rPr>
              <a:t>识别模型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4E9ED9-F11F-D4C3-461B-5927CE083D72}"/>
              </a:ext>
            </a:extLst>
          </p:cNvPr>
          <p:cNvSpPr/>
          <p:nvPr/>
        </p:nvSpPr>
        <p:spPr bwMode="auto">
          <a:xfrm>
            <a:off x="4295334" y="2325380"/>
            <a:ext cx="3170432" cy="190911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ECEF6A3-281B-C51A-074E-BADBEA2AE396}"/>
              </a:ext>
            </a:extLst>
          </p:cNvPr>
          <p:cNvSpPr txBox="1"/>
          <p:nvPr/>
        </p:nvSpPr>
        <p:spPr>
          <a:xfrm>
            <a:off x="4415969" y="2479293"/>
            <a:ext cx="292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听觉皮层腹侧流感知通路</a:t>
            </a: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机理的研究和分析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1246EC2-9C05-6223-C99C-FD340DE13A76}"/>
              </a:ext>
            </a:extLst>
          </p:cNvPr>
          <p:cNvSpPr txBox="1"/>
          <p:nvPr/>
        </p:nvSpPr>
        <p:spPr>
          <a:xfrm>
            <a:off x="4438871" y="3058342"/>
            <a:ext cx="292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600" b="1" ker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. </a:t>
            </a: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基于大脑皮层</a:t>
            </a: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解剖对齐</a:t>
            </a: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的类脑听觉感知模型</a:t>
            </a: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的设计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F2691EF-37EA-6C13-159A-DB1AB1C079AF}"/>
              </a:ext>
            </a:extLst>
          </p:cNvPr>
          <p:cNvSpPr txBox="1"/>
          <p:nvPr/>
        </p:nvSpPr>
        <p:spPr>
          <a:xfrm>
            <a:off x="4406638" y="3649714"/>
            <a:ext cx="292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3. </a:t>
            </a: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类</a:t>
            </a: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脑听觉感知模型</a:t>
            </a: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激活</a:t>
            </a: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和大脑皮层激活的相似性</a:t>
            </a: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度量</a:t>
            </a:r>
          </a:p>
        </p:txBody>
      </p:sp>
      <p:sp>
        <p:nvSpPr>
          <p:cNvPr id="50" name="箭头: 右 9">
            <a:extLst>
              <a:ext uri="{FF2B5EF4-FFF2-40B4-BE49-F238E27FC236}">
                <a16:creationId xmlns:a16="http://schemas.microsoft.com/office/drawing/2014/main" id="{17F387E0-FB23-25BA-0152-3C108209FA5A}"/>
              </a:ext>
            </a:extLst>
          </p:cNvPr>
          <p:cNvSpPr/>
          <p:nvPr/>
        </p:nvSpPr>
        <p:spPr bwMode="auto">
          <a:xfrm>
            <a:off x="7574919" y="3064068"/>
            <a:ext cx="396000" cy="450215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71E6E3C-5CB4-57E2-8382-6B853A9D97FD}"/>
              </a:ext>
            </a:extLst>
          </p:cNvPr>
          <p:cNvSpPr txBox="1"/>
          <p:nvPr/>
        </p:nvSpPr>
        <p:spPr>
          <a:xfrm>
            <a:off x="8049656" y="1769332"/>
            <a:ext cx="3188335" cy="634563"/>
          </a:xfrm>
          <a:prstGeom prst="round2SameRect">
            <a:avLst/>
          </a:prstGeom>
          <a:solidFill>
            <a:srgbClr val="0071C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>
              <a:lnSpc>
                <a:spcPts val="2000"/>
              </a:lnSpc>
              <a:defRPr/>
            </a:pPr>
            <a:r>
              <a:rPr lang="zh-CN" altLang="en-US" sz="1600">
                <a:solidFill>
                  <a:srgbClr val="FFFFFF"/>
                </a:solidFill>
              </a:rPr>
              <a:t>基于全局工作空间理论的多模态融合框架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6E7F7CA-0720-06AE-97E7-01A37CF3125A}"/>
              </a:ext>
            </a:extLst>
          </p:cNvPr>
          <p:cNvSpPr/>
          <p:nvPr/>
        </p:nvSpPr>
        <p:spPr bwMode="auto">
          <a:xfrm>
            <a:off x="8059182" y="2378080"/>
            <a:ext cx="3170432" cy="1856409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1A7D88A-A30D-5F08-7A76-3ADB42BFD442}"/>
              </a:ext>
            </a:extLst>
          </p:cNvPr>
          <p:cNvSpPr txBox="1"/>
          <p:nvPr/>
        </p:nvSpPr>
        <p:spPr>
          <a:xfrm>
            <a:off x="8179817" y="2456786"/>
            <a:ext cx="292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全局工作空间和类脑多模态融合机理的研究和分析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FB25B8C-9FCF-053E-70DA-D84F9F16F214}"/>
              </a:ext>
            </a:extLst>
          </p:cNvPr>
          <p:cNvSpPr txBox="1"/>
          <p:nvPr/>
        </p:nvSpPr>
        <p:spPr>
          <a:xfrm>
            <a:off x="8189563" y="3058097"/>
            <a:ext cx="292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600" b="1" ker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. </a:t>
            </a: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大脑皮层解剖对齐的音视频特征融合模型的设计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5052BBD-0E5F-E537-36A4-A392F3A96067}"/>
              </a:ext>
            </a:extLst>
          </p:cNvPr>
          <p:cNvSpPr txBox="1"/>
          <p:nvPr/>
        </p:nvSpPr>
        <p:spPr>
          <a:xfrm>
            <a:off x="8179817" y="3631700"/>
            <a:ext cx="292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3. </a:t>
            </a: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类脑感知模型在意图识别等方面的研究与探索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4830213-370E-F86E-9A41-B22634B8179C}"/>
              </a:ext>
            </a:extLst>
          </p:cNvPr>
          <p:cNvSpPr txBox="1"/>
          <p:nvPr/>
        </p:nvSpPr>
        <p:spPr>
          <a:xfrm>
            <a:off x="3626052" y="4718650"/>
            <a:ext cx="4064830" cy="349682"/>
          </a:xfrm>
          <a:prstGeom prst="round2SameRect">
            <a:avLst/>
          </a:prstGeom>
          <a:solidFill>
            <a:srgbClr val="0071C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验证测试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489A3CF-2AF1-004D-F430-5A8D01E27D20}"/>
              </a:ext>
            </a:extLst>
          </p:cNvPr>
          <p:cNvSpPr/>
          <p:nvPr/>
        </p:nvSpPr>
        <p:spPr bwMode="auto">
          <a:xfrm>
            <a:off x="3626052" y="5074929"/>
            <a:ext cx="4055304" cy="804590"/>
          </a:xfrm>
          <a:prstGeom prst="rect">
            <a:avLst/>
          </a:prstGeom>
          <a:ln w="317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07034FE-4212-29FE-D981-ED839B0A72CF}"/>
              </a:ext>
            </a:extLst>
          </p:cNvPr>
          <p:cNvSpPr txBox="1"/>
          <p:nvPr/>
        </p:nvSpPr>
        <p:spPr>
          <a:xfrm>
            <a:off x="3698086" y="5211313"/>
            <a:ext cx="1248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基于基准数据集的验证</a:t>
            </a:r>
          </a:p>
        </p:txBody>
      </p:sp>
      <p:sp>
        <p:nvSpPr>
          <p:cNvPr id="74" name="矩形: 圆角 5">
            <a:extLst>
              <a:ext uri="{FF2B5EF4-FFF2-40B4-BE49-F238E27FC236}">
                <a16:creationId xmlns:a16="http://schemas.microsoft.com/office/drawing/2014/main" id="{FA4DEEFF-DC0D-CF4A-41F9-96798EBC049B}"/>
              </a:ext>
            </a:extLst>
          </p:cNvPr>
          <p:cNvSpPr/>
          <p:nvPr/>
        </p:nvSpPr>
        <p:spPr>
          <a:xfrm>
            <a:off x="350646" y="1577936"/>
            <a:ext cx="11180765" cy="2811315"/>
          </a:xfrm>
          <a:prstGeom prst="roundRect">
            <a:avLst/>
          </a:prstGeom>
          <a:noFill/>
          <a:ln w="317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920750" marR="0" lvl="0" indent="-920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EC6FC82-EA11-EB9F-FC7E-EA3A5F63F92B}"/>
              </a:ext>
            </a:extLst>
          </p:cNvPr>
          <p:cNvSpPr txBox="1"/>
          <p:nvPr/>
        </p:nvSpPr>
        <p:spPr>
          <a:xfrm>
            <a:off x="5031772" y="5202766"/>
            <a:ext cx="1248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基于智慧</a:t>
            </a:r>
            <a:r>
              <a:rPr lang="zh-CN" altLang="en-US" sz="1600" b="1" kern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交通系统</a:t>
            </a: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</a:t>
            </a:r>
            <a:endParaRPr lang="zh-CN" altLang="en-US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448F3A4-7959-D5DC-7EB3-9B000519CD66}"/>
              </a:ext>
            </a:extLst>
          </p:cNvPr>
          <p:cNvSpPr txBox="1"/>
          <p:nvPr/>
        </p:nvSpPr>
        <p:spPr>
          <a:xfrm>
            <a:off x="6403600" y="5202766"/>
            <a:ext cx="1248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基于智能车平台的测试</a:t>
            </a:r>
          </a:p>
        </p:txBody>
      </p:sp>
      <p:sp>
        <p:nvSpPr>
          <p:cNvPr id="81" name="箭头: 右 104">
            <a:extLst>
              <a:ext uri="{FF2B5EF4-FFF2-40B4-BE49-F238E27FC236}">
                <a16:creationId xmlns:a16="http://schemas.microsoft.com/office/drawing/2014/main" id="{0F86898A-D890-FB89-B944-B0A10B6FD90C}"/>
              </a:ext>
            </a:extLst>
          </p:cNvPr>
          <p:cNvSpPr/>
          <p:nvPr/>
        </p:nvSpPr>
        <p:spPr>
          <a:xfrm rot="5400000">
            <a:off x="5458828" y="5731836"/>
            <a:ext cx="247052" cy="576580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A08D458-89E5-06A5-2563-A30D5BC3B4E3}"/>
              </a:ext>
            </a:extLst>
          </p:cNvPr>
          <p:cNvSpPr/>
          <p:nvPr/>
        </p:nvSpPr>
        <p:spPr bwMode="auto">
          <a:xfrm>
            <a:off x="4976603" y="5081062"/>
            <a:ext cx="1397467" cy="804590"/>
          </a:xfrm>
          <a:prstGeom prst="rect">
            <a:avLst/>
          </a:prstGeom>
          <a:noFill/>
          <a:ln w="3175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40EEFA96-9FA8-0949-C591-792DD7F76291}"/>
              </a:ext>
            </a:extLst>
          </p:cNvPr>
          <p:cNvSpPr txBox="1"/>
          <p:nvPr/>
        </p:nvSpPr>
        <p:spPr>
          <a:xfrm>
            <a:off x="848601" y="89907"/>
            <a:ext cx="4064830" cy="349682"/>
          </a:xfrm>
          <a:prstGeom prst="round2SameRect">
            <a:avLst/>
          </a:prstGeom>
          <a:solidFill>
            <a:srgbClr val="0071C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问题与挑战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0E0F369-1D97-E21E-654B-F2E72A820B94}"/>
              </a:ext>
            </a:extLst>
          </p:cNvPr>
          <p:cNvSpPr/>
          <p:nvPr/>
        </p:nvSpPr>
        <p:spPr bwMode="auto">
          <a:xfrm>
            <a:off x="848601" y="454732"/>
            <a:ext cx="4055304" cy="804590"/>
          </a:xfrm>
          <a:prstGeom prst="rect">
            <a:avLst/>
          </a:prstGeom>
          <a:ln w="317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F676CF61-0951-5151-27F6-0AB8931BE1E5}"/>
              </a:ext>
            </a:extLst>
          </p:cNvPr>
          <p:cNvSpPr txBox="1"/>
          <p:nvPr/>
        </p:nvSpPr>
        <p:spPr>
          <a:xfrm>
            <a:off x="1019000" y="555181"/>
            <a:ext cx="1027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模型可解</a:t>
            </a:r>
            <a:endParaRPr lang="en-US" altLang="zh-CN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释性问题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2C9521E6-0C5B-F744-0B2B-1F5A5619B648}"/>
              </a:ext>
            </a:extLst>
          </p:cNvPr>
          <p:cNvSpPr txBox="1"/>
          <p:nvPr/>
        </p:nvSpPr>
        <p:spPr>
          <a:xfrm>
            <a:off x="2379978" y="565932"/>
            <a:ext cx="1035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目标动态</a:t>
            </a:r>
            <a:endParaRPr lang="en-US" altLang="zh-CN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变化问题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00D4826-BDEB-2E0F-3A24-BF29C981BA41}"/>
              </a:ext>
            </a:extLst>
          </p:cNvPr>
          <p:cNvSpPr txBox="1"/>
          <p:nvPr/>
        </p:nvSpPr>
        <p:spPr>
          <a:xfrm>
            <a:off x="3764234" y="574364"/>
            <a:ext cx="1014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视觉信息</a:t>
            </a:r>
            <a:endParaRPr lang="en-US" altLang="zh-CN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不足问题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F43F2F14-D979-6297-ABD3-5B2AC32822E8}"/>
              </a:ext>
            </a:extLst>
          </p:cNvPr>
          <p:cNvSpPr/>
          <p:nvPr/>
        </p:nvSpPr>
        <p:spPr bwMode="auto">
          <a:xfrm>
            <a:off x="2199152" y="453308"/>
            <a:ext cx="1397467" cy="804590"/>
          </a:xfrm>
          <a:prstGeom prst="rect">
            <a:avLst/>
          </a:prstGeom>
          <a:noFill/>
          <a:ln w="31750">
            <a:solidFill>
              <a:schemeClr val="tx1"/>
            </a:solidFill>
            <a:prstDash val="dash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C5D55E86-6769-0842-6B3D-8245043C6E89}"/>
              </a:ext>
            </a:extLst>
          </p:cNvPr>
          <p:cNvSpPr txBox="1"/>
          <p:nvPr/>
        </p:nvSpPr>
        <p:spPr>
          <a:xfrm>
            <a:off x="6812137" y="70069"/>
            <a:ext cx="4063851" cy="349682"/>
          </a:xfrm>
          <a:prstGeom prst="round2SameRect">
            <a:avLst/>
          </a:prstGeom>
          <a:solidFill>
            <a:srgbClr val="0071C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研究基础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C4F6D846-7401-DDD2-F6D4-4B250771ED41}"/>
              </a:ext>
            </a:extLst>
          </p:cNvPr>
          <p:cNvSpPr/>
          <p:nvPr/>
        </p:nvSpPr>
        <p:spPr bwMode="auto">
          <a:xfrm>
            <a:off x="6820684" y="434894"/>
            <a:ext cx="4055304" cy="804590"/>
          </a:xfrm>
          <a:prstGeom prst="rect">
            <a:avLst/>
          </a:prstGeom>
          <a:ln w="317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AC3FC028-BDE2-8B2E-16C2-212CE616E67A}"/>
              </a:ext>
            </a:extLst>
          </p:cNvPr>
          <p:cNvSpPr txBox="1"/>
          <p:nvPr/>
        </p:nvSpPr>
        <p:spPr>
          <a:xfrm>
            <a:off x="7006418" y="562731"/>
            <a:ext cx="1012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理论基础</a:t>
            </a:r>
            <a:endParaRPr lang="en-US" altLang="zh-CN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算法模型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250621F-D4B4-1657-1D39-A062E6D56F9A}"/>
              </a:ext>
            </a:extLst>
          </p:cNvPr>
          <p:cNvSpPr txBox="1"/>
          <p:nvPr/>
        </p:nvSpPr>
        <p:spPr>
          <a:xfrm>
            <a:off x="8359895" y="562731"/>
            <a:ext cx="1020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程序代码</a:t>
            </a:r>
            <a:endParaRPr lang="en-US" altLang="zh-CN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相关数据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1836F49-7DC3-43A1-626E-8D114B8D849B}"/>
              </a:ext>
            </a:extLst>
          </p:cNvPr>
          <p:cNvSpPr txBox="1"/>
          <p:nvPr/>
        </p:nvSpPr>
        <p:spPr>
          <a:xfrm>
            <a:off x="9716547" y="562731"/>
            <a:ext cx="100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计算平台</a:t>
            </a:r>
            <a:endParaRPr lang="en-US" altLang="zh-CN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实验环境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DF47CB30-C4A1-F4C9-189B-4FABCF2C2888}"/>
              </a:ext>
            </a:extLst>
          </p:cNvPr>
          <p:cNvSpPr/>
          <p:nvPr/>
        </p:nvSpPr>
        <p:spPr bwMode="auto">
          <a:xfrm>
            <a:off x="8171235" y="433470"/>
            <a:ext cx="1397467" cy="804590"/>
          </a:xfrm>
          <a:prstGeom prst="rect">
            <a:avLst/>
          </a:prstGeom>
          <a:noFill/>
          <a:ln w="31750">
            <a:solidFill>
              <a:schemeClr val="tx1"/>
            </a:solidFill>
            <a:prstDash val="dash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0" name="箭头: 右 104">
            <a:extLst>
              <a:ext uri="{FF2B5EF4-FFF2-40B4-BE49-F238E27FC236}">
                <a16:creationId xmlns:a16="http://schemas.microsoft.com/office/drawing/2014/main" id="{BCBAE21A-FF68-9431-A125-601CCFCCD4D2}"/>
              </a:ext>
            </a:extLst>
          </p:cNvPr>
          <p:cNvSpPr/>
          <p:nvPr/>
        </p:nvSpPr>
        <p:spPr>
          <a:xfrm rot="5400000">
            <a:off x="2533549" y="1117770"/>
            <a:ext cx="285895" cy="576580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2" name="箭头: 右 104">
            <a:extLst>
              <a:ext uri="{FF2B5EF4-FFF2-40B4-BE49-F238E27FC236}">
                <a16:creationId xmlns:a16="http://schemas.microsoft.com/office/drawing/2014/main" id="{701CA522-6D8A-DE6F-F7D7-0161494E9C40}"/>
              </a:ext>
            </a:extLst>
          </p:cNvPr>
          <p:cNvSpPr/>
          <p:nvPr/>
        </p:nvSpPr>
        <p:spPr>
          <a:xfrm rot="5400000">
            <a:off x="8651641" y="1107882"/>
            <a:ext cx="285895" cy="576580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294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文本框 108"/>
          <p:cNvSpPr txBox="1"/>
          <p:nvPr/>
        </p:nvSpPr>
        <p:spPr>
          <a:xfrm>
            <a:off x="582488" y="1716632"/>
            <a:ext cx="3188335" cy="618565"/>
          </a:xfrm>
          <a:prstGeom prst="round2SameRect">
            <a:avLst/>
          </a:prstGeom>
          <a:solidFill>
            <a:srgbClr val="0071C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决策变量</a:t>
            </a:r>
            <a:endParaRPr kumimoji="0" lang="en-US" altLang="zh-CN" sz="16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</a:rPr>
              <a:t>（顶叶、额叶）</a:t>
            </a: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88080" y="2325380"/>
            <a:ext cx="3158490" cy="190911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319" y="2439071"/>
            <a:ext cx="292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顶叶和额叶联合皮层中的神经元代表了一个决策变量</a:t>
            </a:r>
            <a:endParaRPr lang="zh-CN" altLang="en-US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8" name="箭头: 右 9"/>
          <p:cNvSpPr/>
          <p:nvPr/>
        </p:nvSpPr>
        <p:spPr bwMode="auto">
          <a:xfrm rot="10800000">
            <a:off x="3829733" y="3011368"/>
            <a:ext cx="396000" cy="450215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AB6EE0A-6640-9992-7C37-BE1DEE9F0ABA}"/>
              </a:ext>
            </a:extLst>
          </p:cNvPr>
          <p:cNvSpPr txBox="1"/>
          <p:nvPr/>
        </p:nvSpPr>
        <p:spPr>
          <a:xfrm>
            <a:off x="712649" y="3035425"/>
            <a:ext cx="292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600" b="1" ker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 sz="1600" b="1" ker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感知</a:t>
            </a:r>
            <a:r>
              <a:rPr lang="zh-CN" altLang="en-US" sz="1600" b="1" ker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决策是从证据进行推理的</a:t>
            </a:r>
            <a:r>
              <a:rPr lang="zh-CN" altLang="en-US" sz="1600" b="1" kern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</a:t>
            </a:r>
            <a:endParaRPr lang="zh-CN" altLang="en-US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0ABEAB4-358F-99F0-6A0B-2254BEA829CE}"/>
              </a:ext>
            </a:extLst>
          </p:cNvPr>
          <p:cNvSpPr txBox="1"/>
          <p:nvPr/>
        </p:nvSpPr>
        <p:spPr>
          <a:xfrm>
            <a:off x="733167" y="3631786"/>
            <a:ext cx="292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en-US" altLang="zh-CN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. </a:t>
            </a:r>
            <a:r>
              <a:rPr lang="zh-CN" altLang="en-US" sz="1600" b="1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偏好</a:t>
            </a: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决策使用了关于价值的证据</a:t>
            </a:r>
            <a:endParaRPr lang="zh-CN" altLang="en-US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7AA5656-122E-2944-F4F8-D880FCD1EDB3}"/>
              </a:ext>
            </a:extLst>
          </p:cNvPr>
          <p:cNvSpPr txBox="1"/>
          <p:nvPr/>
        </p:nvSpPr>
        <p:spPr>
          <a:xfrm>
            <a:off x="4285808" y="1716632"/>
            <a:ext cx="3188335" cy="618565"/>
          </a:xfrm>
          <a:prstGeom prst="round2SameRect">
            <a:avLst/>
          </a:prstGeom>
          <a:solidFill>
            <a:srgbClr val="0071C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证据的积累</a:t>
            </a:r>
            <a:endParaRPr kumimoji="0" lang="en-US" altLang="zh-CN" sz="16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</a:rPr>
              <a:t>（达到阈值）</a:t>
            </a: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4E9ED9-F11F-D4C3-461B-5927CE083D72}"/>
              </a:ext>
            </a:extLst>
          </p:cNvPr>
          <p:cNvSpPr/>
          <p:nvPr/>
        </p:nvSpPr>
        <p:spPr bwMode="auto">
          <a:xfrm>
            <a:off x="4295334" y="2325380"/>
            <a:ext cx="3170432" cy="190911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ECEF6A3-281B-C51A-074E-BADBEA2AE396}"/>
              </a:ext>
            </a:extLst>
          </p:cNvPr>
          <p:cNvSpPr txBox="1"/>
          <p:nvPr/>
        </p:nvSpPr>
        <p:spPr>
          <a:xfrm>
            <a:off x="4415969" y="2479293"/>
            <a:ext cx="292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循环神经网络对证据的积累进行建模</a:t>
            </a:r>
            <a:endParaRPr lang="zh-CN" altLang="en-US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1246EC2-9C05-6223-C99C-FD340DE13A76}"/>
              </a:ext>
            </a:extLst>
          </p:cNvPr>
          <p:cNvSpPr txBox="1"/>
          <p:nvPr/>
        </p:nvSpPr>
        <p:spPr>
          <a:xfrm>
            <a:off x="4438871" y="3058342"/>
            <a:ext cx="292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600" b="1" ker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. </a:t>
            </a: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证据积累到阈值解释了速度和和准确性的权衡</a:t>
            </a:r>
            <a:endParaRPr lang="zh-CN" altLang="en-US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F2691EF-37EA-6C13-159A-DB1AB1C079AF}"/>
              </a:ext>
            </a:extLst>
          </p:cNvPr>
          <p:cNvSpPr txBox="1"/>
          <p:nvPr/>
        </p:nvSpPr>
        <p:spPr>
          <a:xfrm>
            <a:off x="4406638" y="3649714"/>
            <a:ext cx="292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3. </a:t>
            </a: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外侧顶叶区域的神经元对噪声证据的积累</a:t>
            </a:r>
            <a:endParaRPr lang="zh-CN" altLang="en-US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0" name="箭头: 右 9">
            <a:extLst>
              <a:ext uri="{FF2B5EF4-FFF2-40B4-BE49-F238E27FC236}">
                <a16:creationId xmlns:a16="http://schemas.microsoft.com/office/drawing/2014/main" id="{17F387E0-FB23-25BA-0152-3C108209FA5A}"/>
              </a:ext>
            </a:extLst>
          </p:cNvPr>
          <p:cNvSpPr/>
          <p:nvPr/>
        </p:nvSpPr>
        <p:spPr bwMode="auto">
          <a:xfrm rot="10800000">
            <a:off x="7574919" y="3064068"/>
            <a:ext cx="396000" cy="450215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71E6E3C-5CB4-57E2-8382-6B853A9D97FD}"/>
              </a:ext>
            </a:extLst>
          </p:cNvPr>
          <p:cNvSpPr txBox="1"/>
          <p:nvPr/>
        </p:nvSpPr>
        <p:spPr>
          <a:xfrm>
            <a:off x="8049656" y="1769332"/>
            <a:ext cx="3188335" cy="634563"/>
          </a:xfrm>
          <a:prstGeom prst="round2SameRect">
            <a:avLst/>
          </a:prstGeom>
          <a:solidFill>
            <a:srgbClr val="0071C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感知区域</a:t>
            </a:r>
            <a:endParaRPr kumimoji="0" lang="en-US" altLang="zh-CN" sz="16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</a:rPr>
              <a:t>（嘈杂的证据）</a:t>
            </a: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6E7F7CA-0720-06AE-97E7-01A37CF3125A}"/>
              </a:ext>
            </a:extLst>
          </p:cNvPr>
          <p:cNvSpPr/>
          <p:nvPr/>
        </p:nvSpPr>
        <p:spPr bwMode="auto">
          <a:xfrm>
            <a:off x="8059182" y="2378080"/>
            <a:ext cx="3170432" cy="1856409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1A7D88A-A30D-5F08-7A76-3ADB42BFD442}"/>
              </a:ext>
            </a:extLst>
          </p:cNvPr>
          <p:cNvSpPr txBox="1"/>
          <p:nvPr/>
        </p:nvSpPr>
        <p:spPr>
          <a:xfrm>
            <a:off x="8179817" y="2456786"/>
            <a:ext cx="292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皮层</a:t>
            </a:r>
            <a:r>
              <a:rPr lang="zh-CN" altLang="en-US" sz="1600" b="1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感觉区域</a:t>
            </a: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的神经元为决策提供嘈杂的证据样本</a:t>
            </a:r>
            <a:endParaRPr lang="zh-CN" altLang="en-US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FB25B8C-9FCF-053E-70DA-D84F9F16F214}"/>
              </a:ext>
            </a:extLst>
          </p:cNvPr>
          <p:cNvSpPr txBox="1"/>
          <p:nvPr/>
        </p:nvSpPr>
        <p:spPr>
          <a:xfrm>
            <a:off x="8189563" y="3058097"/>
            <a:ext cx="2928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600" b="1" ker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. </a:t>
            </a: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记忆检索</a:t>
            </a:r>
            <a:r>
              <a:rPr lang="en-US" altLang="zh-CN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5052BBD-0E5F-E537-36A4-A392F3A96067}"/>
              </a:ext>
            </a:extLst>
          </p:cNvPr>
          <p:cNvSpPr txBox="1"/>
          <p:nvPr/>
        </p:nvSpPr>
        <p:spPr>
          <a:xfrm>
            <a:off x="8179817" y="3631700"/>
            <a:ext cx="2928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3. </a:t>
            </a: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预期和展望</a:t>
            </a:r>
            <a:endParaRPr lang="zh-CN" altLang="en-US" sz="1600" b="1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4" name="矩形: 圆角 5">
            <a:extLst>
              <a:ext uri="{FF2B5EF4-FFF2-40B4-BE49-F238E27FC236}">
                <a16:creationId xmlns:a16="http://schemas.microsoft.com/office/drawing/2014/main" id="{FA4DEEFF-DC0D-CF4A-41F9-96798EBC049B}"/>
              </a:ext>
            </a:extLst>
          </p:cNvPr>
          <p:cNvSpPr/>
          <p:nvPr/>
        </p:nvSpPr>
        <p:spPr>
          <a:xfrm>
            <a:off x="350646" y="1577936"/>
            <a:ext cx="11180765" cy="2811315"/>
          </a:xfrm>
          <a:prstGeom prst="roundRect">
            <a:avLst/>
          </a:prstGeom>
          <a:noFill/>
          <a:ln w="317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920750" marR="0" lvl="0" indent="-920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4" name="标题 1"/>
          <p:cNvSpPr txBox="1"/>
          <p:nvPr/>
        </p:nvSpPr>
        <p:spPr bwMode="auto">
          <a:xfrm>
            <a:off x="375285" y="65405"/>
            <a:ext cx="11325225" cy="566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84391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基于大脑皮层解剖对齐的类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脑决策机理和方法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研究</a:t>
            </a:r>
          </a:p>
        </p:txBody>
      </p:sp>
    </p:spTree>
    <p:extLst>
      <p:ext uri="{BB962C8B-B14F-4D97-AF65-F5344CB8AC3E}">
        <p14:creationId xmlns:p14="http://schemas.microsoft.com/office/powerpoint/2010/main" val="142850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图片 100">
            <a:extLst>
              <a:ext uri="{FF2B5EF4-FFF2-40B4-BE49-F238E27FC236}">
                <a16:creationId xmlns:a16="http://schemas.microsoft.com/office/drawing/2014/main" id="{7A22AA07-5448-D3D7-9A9E-F95F9BB42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147" y="3930433"/>
            <a:ext cx="1511079" cy="1505682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97979766-A36E-4A71-036E-FA3FD6EF3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357" y="4191071"/>
            <a:ext cx="1511079" cy="1495061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>
            <a:off x="1379630" y="2363319"/>
            <a:ext cx="1344062" cy="6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>
            <a:off x="599735" y="2353159"/>
            <a:ext cx="786607" cy="8479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1379630" y="1182219"/>
            <a:ext cx="48661" cy="1181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448F3A4-7959-D5DC-7EB3-9B000519CD66}"/>
              </a:ext>
            </a:extLst>
          </p:cNvPr>
          <p:cNvSpPr txBox="1"/>
          <p:nvPr/>
        </p:nvSpPr>
        <p:spPr>
          <a:xfrm>
            <a:off x="79093" y="3232440"/>
            <a:ext cx="860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像素</a:t>
            </a:r>
            <a:r>
              <a:rPr lang="en-US" altLang="zh-CN" sz="1600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endParaRPr lang="zh-CN" altLang="en-US" sz="1600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48F3A4-7959-D5DC-7EB3-9B000519CD66}"/>
              </a:ext>
            </a:extLst>
          </p:cNvPr>
          <p:cNvSpPr txBox="1"/>
          <p:nvPr/>
        </p:nvSpPr>
        <p:spPr>
          <a:xfrm>
            <a:off x="2723692" y="2200843"/>
            <a:ext cx="860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像素</a:t>
            </a:r>
            <a:r>
              <a:rPr lang="en-US" altLang="zh-CN" sz="1600" ker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endParaRPr lang="zh-CN" altLang="en-US" sz="1600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48F3A4-7959-D5DC-7EB3-9B000519CD66}"/>
              </a:ext>
            </a:extLst>
          </p:cNvPr>
          <p:cNvSpPr txBox="1"/>
          <p:nvPr/>
        </p:nvSpPr>
        <p:spPr>
          <a:xfrm>
            <a:off x="1004275" y="796850"/>
            <a:ext cx="860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像素</a:t>
            </a:r>
            <a:r>
              <a:rPr lang="en-US" altLang="zh-CN" sz="1600" ker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endParaRPr lang="zh-CN" altLang="en-US" sz="1600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48F3A4-7959-D5DC-7EB3-9B000519CD66}"/>
              </a:ext>
            </a:extLst>
          </p:cNvPr>
          <p:cNvSpPr txBox="1"/>
          <p:nvPr/>
        </p:nvSpPr>
        <p:spPr>
          <a:xfrm>
            <a:off x="807619" y="445359"/>
            <a:ext cx="1622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图像刺激空间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386342" y="2353159"/>
            <a:ext cx="377523" cy="487056"/>
            <a:chOff x="2689527" y="3086724"/>
            <a:chExt cx="377523" cy="487056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2689527" y="3086724"/>
              <a:ext cx="305133" cy="423965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流程图: 接点 15"/>
            <p:cNvSpPr/>
            <p:nvPr/>
          </p:nvSpPr>
          <p:spPr>
            <a:xfrm>
              <a:off x="2917878" y="3434531"/>
              <a:ext cx="149172" cy="139249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15994795">
            <a:off x="1425931" y="1911757"/>
            <a:ext cx="377523" cy="487056"/>
            <a:chOff x="2689527" y="3086724"/>
            <a:chExt cx="377523" cy="487056"/>
          </a:xfrm>
          <a:solidFill>
            <a:srgbClr val="FF0000"/>
          </a:solidFill>
        </p:grpSpPr>
        <p:cxnSp>
          <p:nvCxnSpPr>
            <p:cNvPr id="19" name="直接连接符 18"/>
            <p:cNvCxnSpPr/>
            <p:nvPr/>
          </p:nvCxnSpPr>
          <p:spPr>
            <a:xfrm>
              <a:off x="2689527" y="3086724"/>
              <a:ext cx="305133" cy="423965"/>
            </a:xfrm>
            <a:prstGeom prst="line">
              <a:avLst/>
            </a:prstGeom>
            <a:grpFill/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流程图: 接点 19"/>
            <p:cNvSpPr/>
            <p:nvPr/>
          </p:nvSpPr>
          <p:spPr>
            <a:xfrm>
              <a:off x="2917878" y="3434531"/>
              <a:ext cx="149172" cy="139249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 rot="8476504">
            <a:off x="911634" y="2023698"/>
            <a:ext cx="377523" cy="487056"/>
            <a:chOff x="2689527" y="3086724"/>
            <a:chExt cx="377523" cy="487056"/>
          </a:xfrm>
          <a:solidFill>
            <a:schemeClr val="accent5"/>
          </a:solidFill>
        </p:grpSpPr>
        <p:cxnSp>
          <p:nvCxnSpPr>
            <p:cNvPr id="22" name="直接连接符 21"/>
            <p:cNvCxnSpPr/>
            <p:nvPr/>
          </p:nvCxnSpPr>
          <p:spPr>
            <a:xfrm>
              <a:off x="2689527" y="3086724"/>
              <a:ext cx="305133" cy="423965"/>
            </a:xfrm>
            <a:prstGeom prst="line">
              <a:avLst/>
            </a:prstGeom>
            <a:grpFill/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流程图: 接点 22"/>
            <p:cNvSpPr/>
            <p:nvPr/>
          </p:nvSpPr>
          <p:spPr>
            <a:xfrm>
              <a:off x="2917878" y="3434531"/>
              <a:ext cx="149172" cy="139249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4" name="直接箭头连接符 23"/>
          <p:cNvCxnSpPr/>
          <p:nvPr/>
        </p:nvCxnSpPr>
        <p:spPr>
          <a:xfrm>
            <a:off x="5979786" y="2367850"/>
            <a:ext cx="1344062" cy="6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5199891" y="2357690"/>
            <a:ext cx="786607" cy="8479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5979786" y="1186750"/>
            <a:ext cx="48661" cy="1181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1448F3A4-7959-D5DC-7EB3-9B000519CD66}"/>
              </a:ext>
            </a:extLst>
          </p:cNvPr>
          <p:cNvSpPr txBox="1"/>
          <p:nvPr/>
        </p:nvSpPr>
        <p:spPr>
          <a:xfrm>
            <a:off x="5314836" y="3112715"/>
            <a:ext cx="860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特征</a:t>
            </a:r>
            <a:r>
              <a:rPr lang="en-US" altLang="zh-CN" sz="1600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endParaRPr lang="zh-CN" altLang="en-US" sz="1600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448F3A4-7959-D5DC-7EB3-9B000519CD66}"/>
              </a:ext>
            </a:extLst>
          </p:cNvPr>
          <p:cNvSpPr txBox="1"/>
          <p:nvPr/>
        </p:nvSpPr>
        <p:spPr>
          <a:xfrm>
            <a:off x="7323848" y="2205374"/>
            <a:ext cx="860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ker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特征</a:t>
            </a:r>
            <a:r>
              <a:rPr lang="en-US" altLang="zh-CN" sz="1600" ker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endParaRPr lang="zh-CN" altLang="en-US" sz="1600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448F3A4-7959-D5DC-7EB3-9B000519CD66}"/>
              </a:ext>
            </a:extLst>
          </p:cNvPr>
          <p:cNvSpPr txBox="1"/>
          <p:nvPr/>
        </p:nvSpPr>
        <p:spPr>
          <a:xfrm>
            <a:off x="5745008" y="830328"/>
            <a:ext cx="860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ker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特征</a:t>
            </a:r>
            <a:r>
              <a:rPr lang="en-US" altLang="zh-CN" sz="1600" ker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endParaRPr lang="zh-CN" altLang="en-US" sz="1600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0" name="组合 29"/>
          <p:cNvGrpSpPr/>
          <p:nvPr/>
        </p:nvGrpSpPr>
        <p:grpSpPr>
          <a:xfrm rot="18354946">
            <a:off x="6083164" y="2113650"/>
            <a:ext cx="377523" cy="487056"/>
            <a:chOff x="2689527" y="3086724"/>
            <a:chExt cx="377523" cy="487056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2689527" y="3086724"/>
              <a:ext cx="305133" cy="423965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流程图: 接点 31"/>
            <p:cNvSpPr/>
            <p:nvPr/>
          </p:nvSpPr>
          <p:spPr>
            <a:xfrm>
              <a:off x="2917878" y="3434531"/>
              <a:ext cx="149172" cy="139249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 rot="13087901">
            <a:off x="5790403" y="1823062"/>
            <a:ext cx="377523" cy="487056"/>
            <a:chOff x="2689527" y="3086724"/>
            <a:chExt cx="377523" cy="487056"/>
          </a:xfrm>
          <a:solidFill>
            <a:srgbClr val="FF0000"/>
          </a:solidFill>
        </p:grpSpPr>
        <p:cxnSp>
          <p:nvCxnSpPr>
            <p:cNvPr id="34" name="直接连接符 33"/>
            <p:cNvCxnSpPr/>
            <p:nvPr/>
          </p:nvCxnSpPr>
          <p:spPr>
            <a:xfrm>
              <a:off x="2689527" y="3086724"/>
              <a:ext cx="305133" cy="423965"/>
            </a:xfrm>
            <a:prstGeom prst="line">
              <a:avLst/>
            </a:prstGeom>
            <a:grpFill/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流程图: 接点 34"/>
            <p:cNvSpPr/>
            <p:nvPr/>
          </p:nvSpPr>
          <p:spPr>
            <a:xfrm>
              <a:off x="2917878" y="3434531"/>
              <a:ext cx="149172" cy="139249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 rot="4794494">
            <a:off x="5598144" y="2343911"/>
            <a:ext cx="377523" cy="487056"/>
            <a:chOff x="2689527" y="3086724"/>
            <a:chExt cx="377523" cy="487056"/>
          </a:xfrm>
          <a:solidFill>
            <a:schemeClr val="accent5"/>
          </a:solidFill>
        </p:grpSpPr>
        <p:cxnSp>
          <p:nvCxnSpPr>
            <p:cNvPr id="37" name="直接连接符 36"/>
            <p:cNvCxnSpPr/>
            <p:nvPr/>
          </p:nvCxnSpPr>
          <p:spPr>
            <a:xfrm>
              <a:off x="2689527" y="3086724"/>
              <a:ext cx="305133" cy="423965"/>
            </a:xfrm>
            <a:prstGeom prst="line">
              <a:avLst/>
            </a:prstGeom>
            <a:grpFill/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流程图: 接点 37"/>
            <p:cNvSpPr/>
            <p:nvPr/>
          </p:nvSpPr>
          <p:spPr>
            <a:xfrm>
              <a:off x="2917878" y="3434531"/>
              <a:ext cx="149172" cy="139249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1448F3A4-7959-D5DC-7EB3-9B000519CD66}"/>
              </a:ext>
            </a:extLst>
          </p:cNvPr>
          <p:cNvSpPr txBox="1"/>
          <p:nvPr/>
        </p:nvSpPr>
        <p:spPr>
          <a:xfrm>
            <a:off x="4867955" y="458296"/>
            <a:ext cx="2551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深度模型图像</a:t>
            </a: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特征空间</a:t>
            </a: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9986108" y="2394669"/>
            <a:ext cx="1344062" cy="6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9206213" y="2384509"/>
            <a:ext cx="786607" cy="8479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9986108" y="1213569"/>
            <a:ext cx="48661" cy="1181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1448F3A4-7959-D5DC-7EB3-9B000519CD66}"/>
              </a:ext>
            </a:extLst>
          </p:cNvPr>
          <p:cNvSpPr txBox="1"/>
          <p:nvPr/>
        </p:nvSpPr>
        <p:spPr>
          <a:xfrm>
            <a:off x="9229910" y="3108474"/>
            <a:ext cx="860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体素</a:t>
            </a:r>
            <a:r>
              <a:rPr lang="en-US" altLang="zh-CN" sz="1600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endParaRPr lang="zh-CN" altLang="en-US" sz="1600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448F3A4-7959-D5DC-7EB3-9B000519CD66}"/>
              </a:ext>
            </a:extLst>
          </p:cNvPr>
          <p:cNvSpPr txBox="1"/>
          <p:nvPr/>
        </p:nvSpPr>
        <p:spPr>
          <a:xfrm>
            <a:off x="11330170" y="2232193"/>
            <a:ext cx="741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体素</a:t>
            </a:r>
            <a:r>
              <a:rPr lang="en-US" altLang="zh-CN" sz="1600" ker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endParaRPr lang="zh-CN" altLang="en-US" sz="1600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448F3A4-7959-D5DC-7EB3-9B000519CD66}"/>
              </a:ext>
            </a:extLst>
          </p:cNvPr>
          <p:cNvSpPr txBox="1"/>
          <p:nvPr/>
        </p:nvSpPr>
        <p:spPr>
          <a:xfrm>
            <a:off x="9722724" y="885490"/>
            <a:ext cx="860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体素</a:t>
            </a:r>
            <a:r>
              <a:rPr lang="en-US" altLang="zh-CN" sz="1600" ker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endParaRPr lang="zh-CN" altLang="en-US" sz="1600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448F3A4-7959-D5DC-7EB3-9B000519CD66}"/>
              </a:ext>
            </a:extLst>
          </p:cNvPr>
          <p:cNvSpPr txBox="1"/>
          <p:nvPr/>
        </p:nvSpPr>
        <p:spPr>
          <a:xfrm>
            <a:off x="9109467" y="492905"/>
            <a:ext cx="2379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大脑皮层体</a:t>
            </a: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素响应空间</a:t>
            </a:r>
          </a:p>
        </p:txBody>
      </p:sp>
      <p:grpSp>
        <p:nvGrpSpPr>
          <p:cNvPr id="47" name="组合 46"/>
          <p:cNvGrpSpPr/>
          <p:nvPr/>
        </p:nvGrpSpPr>
        <p:grpSpPr>
          <a:xfrm rot="19888405">
            <a:off x="10064415" y="2260838"/>
            <a:ext cx="377523" cy="487056"/>
            <a:chOff x="2689527" y="3086724"/>
            <a:chExt cx="377523" cy="487056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2689527" y="3086724"/>
              <a:ext cx="305133" cy="423965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流程图: 接点 48"/>
            <p:cNvSpPr/>
            <p:nvPr/>
          </p:nvSpPr>
          <p:spPr>
            <a:xfrm>
              <a:off x="2917878" y="3434531"/>
              <a:ext cx="149172" cy="139249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 rot="14734370">
            <a:off x="9934441" y="1885370"/>
            <a:ext cx="377523" cy="487056"/>
            <a:chOff x="2689527" y="3086724"/>
            <a:chExt cx="377523" cy="487056"/>
          </a:xfrm>
          <a:solidFill>
            <a:srgbClr val="FF0000"/>
          </a:solidFill>
        </p:grpSpPr>
        <p:cxnSp>
          <p:nvCxnSpPr>
            <p:cNvPr id="51" name="直接连接符 50"/>
            <p:cNvCxnSpPr/>
            <p:nvPr/>
          </p:nvCxnSpPr>
          <p:spPr>
            <a:xfrm>
              <a:off x="2689527" y="3086724"/>
              <a:ext cx="305133" cy="423965"/>
            </a:xfrm>
            <a:prstGeom prst="line">
              <a:avLst/>
            </a:prstGeom>
            <a:grpFill/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流程图: 接点 51"/>
            <p:cNvSpPr/>
            <p:nvPr/>
          </p:nvSpPr>
          <p:spPr>
            <a:xfrm>
              <a:off x="2917878" y="3434531"/>
              <a:ext cx="149172" cy="139249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 rot="6540202">
            <a:off x="9512338" y="2238891"/>
            <a:ext cx="377523" cy="487056"/>
            <a:chOff x="2689527" y="3086724"/>
            <a:chExt cx="377523" cy="487056"/>
          </a:xfrm>
          <a:solidFill>
            <a:schemeClr val="accent5"/>
          </a:solidFill>
        </p:grpSpPr>
        <p:cxnSp>
          <p:nvCxnSpPr>
            <p:cNvPr id="54" name="直接连接符 53"/>
            <p:cNvCxnSpPr/>
            <p:nvPr/>
          </p:nvCxnSpPr>
          <p:spPr>
            <a:xfrm>
              <a:off x="2689527" y="3086724"/>
              <a:ext cx="305133" cy="423965"/>
            </a:xfrm>
            <a:prstGeom prst="line">
              <a:avLst/>
            </a:prstGeom>
            <a:grpFill/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流程图: 接点 54"/>
            <p:cNvSpPr/>
            <p:nvPr/>
          </p:nvSpPr>
          <p:spPr>
            <a:xfrm>
              <a:off x="2917878" y="3434531"/>
              <a:ext cx="149172" cy="139249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185F7335-27CA-F4B8-B3F0-3D5CCFCB5625}"/>
              </a:ext>
            </a:extLst>
          </p:cNvPr>
          <p:cNvSpPr/>
          <p:nvPr/>
        </p:nvSpPr>
        <p:spPr>
          <a:xfrm>
            <a:off x="3799167" y="1715883"/>
            <a:ext cx="746620" cy="495030"/>
          </a:xfrm>
          <a:custGeom>
            <a:avLst/>
            <a:gdLst>
              <a:gd name="connsiteX0" fmla="*/ 0 w 746620"/>
              <a:gd name="connsiteY0" fmla="*/ 495030 h 495030"/>
              <a:gd name="connsiteX1" fmla="*/ 167780 w 746620"/>
              <a:gd name="connsiteY1" fmla="*/ 79 h 495030"/>
              <a:gd name="connsiteX2" fmla="*/ 343949 w 746620"/>
              <a:gd name="connsiteY2" fmla="*/ 453085 h 495030"/>
              <a:gd name="connsiteX3" fmla="*/ 503339 w 746620"/>
              <a:gd name="connsiteY3" fmla="*/ 25246 h 495030"/>
              <a:gd name="connsiteX4" fmla="*/ 637563 w 746620"/>
              <a:gd name="connsiteY4" fmla="*/ 461474 h 495030"/>
              <a:gd name="connsiteX5" fmla="*/ 746620 w 746620"/>
              <a:gd name="connsiteY5" fmla="*/ 243360 h 495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620" h="495030">
                <a:moveTo>
                  <a:pt x="0" y="495030"/>
                </a:moveTo>
                <a:cubicBezTo>
                  <a:pt x="55227" y="251050"/>
                  <a:pt x="110455" y="7070"/>
                  <a:pt x="167780" y="79"/>
                </a:cubicBezTo>
                <a:cubicBezTo>
                  <a:pt x="225105" y="-6912"/>
                  <a:pt x="288023" y="448890"/>
                  <a:pt x="343949" y="453085"/>
                </a:cubicBezTo>
                <a:cubicBezTo>
                  <a:pt x="399876" y="457279"/>
                  <a:pt x="454403" y="23848"/>
                  <a:pt x="503339" y="25246"/>
                </a:cubicBezTo>
                <a:cubicBezTo>
                  <a:pt x="552275" y="26644"/>
                  <a:pt x="597016" y="425122"/>
                  <a:pt x="637563" y="461474"/>
                </a:cubicBezTo>
                <a:cubicBezTo>
                  <a:pt x="678110" y="497826"/>
                  <a:pt x="706073" y="341232"/>
                  <a:pt x="746620" y="24336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E2CE42C7-FF5B-F3CD-0C03-F2B339E1D421}"/>
              </a:ext>
            </a:extLst>
          </p:cNvPr>
          <p:cNvCxnSpPr/>
          <p:nvPr/>
        </p:nvCxnSpPr>
        <p:spPr>
          <a:xfrm flipV="1">
            <a:off x="4541309" y="1943988"/>
            <a:ext cx="178378" cy="32264"/>
          </a:xfrm>
          <a:prstGeom prst="curvedConnector3">
            <a:avLst>
              <a:gd name="adj1" fmla="val 327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F0398FC9-6E62-293A-B132-D90FA99B9C6E}"/>
              </a:ext>
            </a:extLst>
          </p:cNvPr>
          <p:cNvSpPr txBox="1"/>
          <p:nvPr/>
        </p:nvSpPr>
        <p:spPr>
          <a:xfrm>
            <a:off x="3419167" y="5138636"/>
            <a:ext cx="1269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非线性变换</a:t>
            </a: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259F6C19-E9BE-FAC2-4356-2D63DEE12820}"/>
              </a:ext>
            </a:extLst>
          </p:cNvPr>
          <p:cNvCxnSpPr/>
          <p:nvPr/>
        </p:nvCxnSpPr>
        <p:spPr>
          <a:xfrm>
            <a:off x="8115833" y="1948326"/>
            <a:ext cx="84728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9813B4F6-2741-5930-BB78-C66894544E0C}"/>
              </a:ext>
            </a:extLst>
          </p:cNvPr>
          <p:cNvSpPr txBox="1"/>
          <p:nvPr/>
        </p:nvSpPr>
        <p:spPr>
          <a:xfrm>
            <a:off x="7702746" y="5085835"/>
            <a:ext cx="1365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线性变换</a:t>
            </a:r>
            <a:endParaRPr lang="zh-CN" altLang="en-US" sz="1600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object 38">
            <a:extLst>
              <a:ext uri="{FF2B5EF4-FFF2-40B4-BE49-F238E27FC236}">
                <a16:creationId xmlns:a16="http://schemas.microsoft.com/office/drawing/2014/main" id="{EDD28E5F-8535-D12A-CDAB-13D5F97855B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2804" y="4101504"/>
            <a:ext cx="992696" cy="1158566"/>
          </a:xfrm>
          <a:prstGeom prst="rect">
            <a:avLst/>
          </a:prstGeom>
        </p:spPr>
      </p:pic>
      <p:pic>
        <p:nvPicPr>
          <p:cNvPr id="2" name="object 53">
            <a:extLst>
              <a:ext uri="{FF2B5EF4-FFF2-40B4-BE49-F238E27FC236}">
                <a16:creationId xmlns:a16="http://schemas.microsoft.com/office/drawing/2014/main" id="{172FB108-ADFC-641F-C7EA-7D58E8C62EB7}"/>
              </a:ext>
            </a:extLst>
          </p:cNvPr>
          <p:cNvPicPr/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1262" y="4415577"/>
            <a:ext cx="1160607" cy="11585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B3FF0C-2024-01BE-6866-CCA4455D115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8256" y="4727610"/>
            <a:ext cx="1160607" cy="116060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9049022-B86C-AFE5-C75D-9418EEA81743}"/>
              </a:ext>
            </a:extLst>
          </p:cNvPr>
          <p:cNvSpPr txBox="1"/>
          <p:nvPr/>
        </p:nvSpPr>
        <p:spPr>
          <a:xfrm rot="2803764">
            <a:off x="2294017" y="3878314"/>
            <a:ext cx="446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2800" ker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…</a:t>
            </a:r>
            <a:endParaRPr lang="zh-CN" altLang="en-US" sz="2800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8AEC629-9179-7B25-85BB-C3830DDE4683}"/>
              </a:ext>
            </a:extLst>
          </p:cNvPr>
          <p:cNvSpPr/>
          <p:nvPr/>
        </p:nvSpPr>
        <p:spPr>
          <a:xfrm>
            <a:off x="462710" y="3848105"/>
            <a:ext cx="2597710" cy="22754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D44FB25-CA06-2E8A-FA4A-55510F476ADF}"/>
              </a:ext>
            </a:extLst>
          </p:cNvPr>
          <p:cNvCxnSpPr/>
          <p:nvPr/>
        </p:nvCxnSpPr>
        <p:spPr>
          <a:xfrm>
            <a:off x="3690601" y="4902649"/>
            <a:ext cx="84728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图片 60">
            <a:extLst>
              <a:ext uri="{FF2B5EF4-FFF2-40B4-BE49-F238E27FC236}">
                <a16:creationId xmlns:a16="http://schemas.microsoft.com/office/drawing/2014/main" id="{AC194006-0A98-1568-2BED-7F13E46E65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0878" y="4443976"/>
            <a:ext cx="1457446" cy="1513501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C3282BA7-E455-2797-2E43-53BD7AB0A6E2}"/>
              </a:ext>
            </a:extLst>
          </p:cNvPr>
          <p:cNvSpPr txBox="1"/>
          <p:nvPr/>
        </p:nvSpPr>
        <p:spPr>
          <a:xfrm rot="2803764">
            <a:off x="6902584" y="3782337"/>
            <a:ext cx="446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2800" ker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…</a:t>
            </a:r>
            <a:endParaRPr lang="zh-CN" altLang="en-US" sz="2800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3872AE90-B066-2F99-D3E4-F289142A2764}"/>
              </a:ext>
            </a:extLst>
          </p:cNvPr>
          <p:cNvSpPr/>
          <p:nvPr/>
        </p:nvSpPr>
        <p:spPr>
          <a:xfrm>
            <a:off x="4790275" y="3798646"/>
            <a:ext cx="2597710" cy="22754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421174F-1920-410E-F010-ADDEDF837E29}"/>
              </a:ext>
            </a:extLst>
          </p:cNvPr>
          <p:cNvCxnSpPr/>
          <p:nvPr/>
        </p:nvCxnSpPr>
        <p:spPr>
          <a:xfrm>
            <a:off x="7961996" y="4778667"/>
            <a:ext cx="84728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49C0B7F1-D79B-FF70-4897-A5579CC8DE5D}"/>
              </a:ext>
            </a:extLst>
          </p:cNvPr>
          <p:cNvSpPr txBox="1"/>
          <p:nvPr/>
        </p:nvSpPr>
        <p:spPr>
          <a:xfrm>
            <a:off x="9022946" y="4539086"/>
            <a:ext cx="446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2800" ker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…</a:t>
            </a:r>
            <a:endParaRPr lang="zh-CN" altLang="en-US" sz="2800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3DFF8AAA-0015-0424-4056-47BBD2048BE6}"/>
              </a:ext>
            </a:extLst>
          </p:cNvPr>
          <p:cNvGrpSpPr/>
          <p:nvPr/>
        </p:nvGrpSpPr>
        <p:grpSpPr>
          <a:xfrm>
            <a:off x="9610753" y="4139924"/>
            <a:ext cx="418661" cy="1625876"/>
            <a:chOff x="9797373" y="4139924"/>
            <a:chExt cx="418661" cy="1625876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D159572D-EE6F-B31F-5098-EB373B6D4DA6}"/>
                </a:ext>
              </a:extLst>
            </p:cNvPr>
            <p:cNvSpPr/>
            <p:nvPr/>
          </p:nvSpPr>
          <p:spPr>
            <a:xfrm>
              <a:off x="9855088" y="4179622"/>
              <a:ext cx="193267" cy="19178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85AC2C13-89DA-D560-81A7-35C5562D5A8F}"/>
                </a:ext>
              </a:extLst>
            </p:cNvPr>
            <p:cNvSpPr/>
            <p:nvPr/>
          </p:nvSpPr>
          <p:spPr>
            <a:xfrm>
              <a:off x="9838101" y="4828655"/>
              <a:ext cx="193267" cy="1917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9C2CBF45-403A-9ACF-7E73-676F5A0AFAC2}"/>
                </a:ext>
              </a:extLst>
            </p:cNvPr>
            <p:cNvSpPr/>
            <p:nvPr/>
          </p:nvSpPr>
          <p:spPr>
            <a:xfrm>
              <a:off x="9855088" y="5501044"/>
              <a:ext cx="193267" cy="1917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42D54A25-396E-3B96-3E90-C2C68DB5884F}"/>
                </a:ext>
              </a:extLst>
            </p:cNvPr>
            <p:cNvSpPr txBox="1"/>
            <p:nvPr/>
          </p:nvSpPr>
          <p:spPr>
            <a:xfrm rot="5400000">
              <a:off x="9799348" y="4488010"/>
              <a:ext cx="446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en-US" altLang="zh-CN" kern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…</a:t>
              </a:r>
              <a:endParaRPr lang="zh-CN" altLang="en-US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27B6DE70-F702-A975-F514-B4071F5FF035}"/>
                </a:ext>
              </a:extLst>
            </p:cNvPr>
            <p:cNvSpPr txBox="1"/>
            <p:nvPr/>
          </p:nvSpPr>
          <p:spPr>
            <a:xfrm rot="5400000">
              <a:off x="9807949" y="5070446"/>
              <a:ext cx="446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en-US" altLang="zh-CN" kern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…</a:t>
              </a:r>
              <a:endParaRPr lang="zh-CN" altLang="en-US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1373D3D9-F6A8-E8D5-EBDD-457151B57F61}"/>
                </a:ext>
              </a:extLst>
            </p:cNvPr>
            <p:cNvSpPr/>
            <p:nvPr/>
          </p:nvSpPr>
          <p:spPr>
            <a:xfrm>
              <a:off x="9797373" y="4139924"/>
              <a:ext cx="301141" cy="162587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55926008-4CF6-4E12-5E10-4B3C02C75B48}"/>
              </a:ext>
            </a:extLst>
          </p:cNvPr>
          <p:cNvGrpSpPr/>
          <p:nvPr/>
        </p:nvGrpSpPr>
        <p:grpSpPr>
          <a:xfrm>
            <a:off x="10239478" y="4139924"/>
            <a:ext cx="418661" cy="1625876"/>
            <a:chOff x="9797373" y="4139924"/>
            <a:chExt cx="418661" cy="1625876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A88818C3-7575-93B3-5741-8848434248D6}"/>
                </a:ext>
              </a:extLst>
            </p:cNvPr>
            <p:cNvSpPr/>
            <p:nvPr/>
          </p:nvSpPr>
          <p:spPr>
            <a:xfrm>
              <a:off x="9855088" y="4179622"/>
              <a:ext cx="193267" cy="19178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C74E67B7-DE98-C9FD-2C58-942FCE479D51}"/>
                </a:ext>
              </a:extLst>
            </p:cNvPr>
            <p:cNvSpPr/>
            <p:nvPr/>
          </p:nvSpPr>
          <p:spPr>
            <a:xfrm>
              <a:off x="9838101" y="4828655"/>
              <a:ext cx="193267" cy="1917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1FD13724-36D8-1732-CA5E-3EDB952CE116}"/>
                </a:ext>
              </a:extLst>
            </p:cNvPr>
            <p:cNvSpPr/>
            <p:nvPr/>
          </p:nvSpPr>
          <p:spPr>
            <a:xfrm>
              <a:off x="9855088" y="5501044"/>
              <a:ext cx="193267" cy="1917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7E6BFFAB-A14D-489A-D71A-5CE0694DC7D6}"/>
                </a:ext>
              </a:extLst>
            </p:cNvPr>
            <p:cNvSpPr txBox="1"/>
            <p:nvPr/>
          </p:nvSpPr>
          <p:spPr>
            <a:xfrm rot="5400000">
              <a:off x="9799348" y="4488010"/>
              <a:ext cx="446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en-US" altLang="zh-CN" kern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…</a:t>
              </a:r>
              <a:endParaRPr lang="zh-CN" altLang="en-US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1D175684-F718-53D9-CBFF-39EDEE7775D4}"/>
                </a:ext>
              </a:extLst>
            </p:cNvPr>
            <p:cNvSpPr txBox="1"/>
            <p:nvPr/>
          </p:nvSpPr>
          <p:spPr>
            <a:xfrm rot="5400000">
              <a:off x="9807949" y="5070446"/>
              <a:ext cx="446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en-US" altLang="zh-CN" kern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…</a:t>
              </a:r>
              <a:endParaRPr lang="zh-CN" altLang="en-US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C2DB9123-5F7A-A16B-0807-9E1EE3D8DE2E}"/>
                </a:ext>
              </a:extLst>
            </p:cNvPr>
            <p:cNvSpPr/>
            <p:nvPr/>
          </p:nvSpPr>
          <p:spPr>
            <a:xfrm>
              <a:off x="9797373" y="4139924"/>
              <a:ext cx="301141" cy="162587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8FDBD02D-B6B8-8902-9AC7-3DC7E4CFBF65}"/>
              </a:ext>
            </a:extLst>
          </p:cNvPr>
          <p:cNvGrpSpPr/>
          <p:nvPr/>
        </p:nvGrpSpPr>
        <p:grpSpPr>
          <a:xfrm>
            <a:off x="10790507" y="4139924"/>
            <a:ext cx="418661" cy="1625876"/>
            <a:chOff x="9797373" y="4139924"/>
            <a:chExt cx="418661" cy="1625876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73883256-9AA8-A8D1-931C-5297EF3281F8}"/>
                </a:ext>
              </a:extLst>
            </p:cNvPr>
            <p:cNvSpPr/>
            <p:nvPr/>
          </p:nvSpPr>
          <p:spPr>
            <a:xfrm>
              <a:off x="9855088" y="4179622"/>
              <a:ext cx="193267" cy="19178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B1BFAB7-0A3C-E219-8A5C-33A063A57400}"/>
                </a:ext>
              </a:extLst>
            </p:cNvPr>
            <p:cNvSpPr/>
            <p:nvPr/>
          </p:nvSpPr>
          <p:spPr>
            <a:xfrm>
              <a:off x="9838101" y="4828655"/>
              <a:ext cx="193267" cy="1917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CA399729-4E73-C12C-B26B-D0EDF9CE09AA}"/>
                </a:ext>
              </a:extLst>
            </p:cNvPr>
            <p:cNvSpPr/>
            <p:nvPr/>
          </p:nvSpPr>
          <p:spPr>
            <a:xfrm>
              <a:off x="9855088" y="5501044"/>
              <a:ext cx="193267" cy="1917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C81198A7-2CAA-B469-E95F-0657D37D707A}"/>
                </a:ext>
              </a:extLst>
            </p:cNvPr>
            <p:cNvSpPr txBox="1"/>
            <p:nvPr/>
          </p:nvSpPr>
          <p:spPr>
            <a:xfrm rot="5400000">
              <a:off x="9799348" y="4488010"/>
              <a:ext cx="446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en-US" altLang="zh-CN" kern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…</a:t>
              </a:r>
              <a:endParaRPr lang="zh-CN" altLang="en-US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449ABD05-903C-B4F5-0EBB-C7A1BDF9FDB7}"/>
                </a:ext>
              </a:extLst>
            </p:cNvPr>
            <p:cNvSpPr txBox="1"/>
            <p:nvPr/>
          </p:nvSpPr>
          <p:spPr>
            <a:xfrm rot="5400000">
              <a:off x="9807949" y="5070446"/>
              <a:ext cx="446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en-US" altLang="zh-CN" kern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…</a:t>
              </a:r>
              <a:endParaRPr lang="zh-CN" altLang="en-US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126C2A36-A24D-901F-4642-A14A09FB0CFF}"/>
                </a:ext>
              </a:extLst>
            </p:cNvPr>
            <p:cNvSpPr/>
            <p:nvPr/>
          </p:nvSpPr>
          <p:spPr>
            <a:xfrm>
              <a:off x="9797373" y="4139924"/>
              <a:ext cx="301141" cy="162587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1" name="文本框 90">
            <a:extLst>
              <a:ext uri="{FF2B5EF4-FFF2-40B4-BE49-F238E27FC236}">
                <a16:creationId xmlns:a16="http://schemas.microsoft.com/office/drawing/2014/main" id="{A15BFA37-81AF-252A-D2DA-0D6C51EDB488}"/>
              </a:ext>
            </a:extLst>
          </p:cNvPr>
          <p:cNvSpPr txBox="1"/>
          <p:nvPr/>
        </p:nvSpPr>
        <p:spPr>
          <a:xfrm>
            <a:off x="11118117" y="4582723"/>
            <a:ext cx="446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2800" ker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…</a:t>
            </a:r>
            <a:endParaRPr lang="zh-CN" altLang="en-US" sz="2800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6823DD20-6D22-4A70-412F-509AE98AC21B}"/>
              </a:ext>
            </a:extLst>
          </p:cNvPr>
          <p:cNvSpPr/>
          <p:nvPr/>
        </p:nvSpPr>
        <p:spPr>
          <a:xfrm>
            <a:off x="8998338" y="3848105"/>
            <a:ext cx="2597710" cy="22754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7FE4E3B-C019-1757-D009-059331B19371}"/>
              </a:ext>
            </a:extLst>
          </p:cNvPr>
          <p:cNvSpPr txBox="1"/>
          <p:nvPr/>
        </p:nvSpPr>
        <p:spPr>
          <a:xfrm>
            <a:off x="813853" y="6243364"/>
            <a:ext cx="1601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图像空间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C9EAD1F-B54C-D984-56BF-F3EC83859ED4}"/>
              </a:ext>
            </a:extLst>
          </p:cNvPr>
          <p:cNvSpPr txBox="1"/>
          <p:nvPr/>
        </p:nvSpPr>
        <p:spPr>
          <a:xfrm>
            <a:off x="5147906" y="6252201"/>
            <a:ext cx="1601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特征</a:t>
            </a: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空间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004766CB-4379-0525-BF7D-6D35A46A16E6}"/>
              </a:ext>
            </a:extLst>
          </p:cNvPr>
          <p:cNvSpPr txBox="1"/>
          <p:nvPr/>
        </p:nvSpPr>
        <p:spPr>
          <a:xfrm>
            <a:off x="9326188" y="6287504"/>
            <a:ext cx="1601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体</a:t>
            </a:r>
            <a:r>
              <a:rPr lang="zh-CN" altLang="en-US" sz="1600" b="1" kern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素响应空间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0398FC9-6E62-293A-B132-D90FA99B9C6E}"/>
              </a:ext>
            </a:extLst>
          </p:cNvPr>
          <p:cNvSpPr txBox="1"/>
          <p:nvPr/>
        </p:nvSpPr>
        <p:spPr>
          <a:xfrm>
            <a:off x="3417699" y="4246300"/>
            <a:ext cx="1269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阶段一</a:t>
            </a:r>
            <a:endParaRPr lang="zh-CN" altLang="en-US" sz="1600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F0398FC9-6E62-293A-B132-D90FA99B9C6E}"/>
              </a:ext>
            </a:extLst>
          </p:cNvPr>
          <p:cNvSpPr txBox="1"/>
          <p:nvPr/>
        </p:nvSpPr>
        <p:spPr>
          <a:xfrm>
            <a:off x="7750774" y="4216667"/>
            <a:ext cx="1269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kern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阶段二</a:t>
            </a:r>
            <a:endParaRPr lang="zh-CN" altLang="en-US" sz="1600" kern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301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13017</TotalTime>
  <Words>3200</Words>
  <Application>Microsoft Office PowerPoint</Application>
  <PresentationFormat>宽屏</PresentationFormat>
  <Paragraphs>687</Paragraphs>
  <Slides>24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等线</vt:lpstr>
      <vt:lpstr>楷体</vt:lpstr>
      <vt:lpstr>宋体</vt:lpstr>
      <vt:lpstr>微软雅黑</vt:lpstr>
      <vt:lpstr>Arial</vt:lpstr>
      <vt:lpstr>Calibri</vt:lpstr>
      <vt:lpstr>Calibri Light</vt:lpstr>
      <vt:lpstr>Times New Roman</vt:lpstr>
      <vt:lpstr>Trebuchet MS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深度神经网络激活</vt:lpstr>
      <vt:lpstr>深度神经网络激活</vt:lpstr>
      <vt:lpstr>深度神经网络激活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liyifan</dc:creator>
  <cp:lastModifiedBy>Windows User</cp:lastModifiedBy>
  <cp:revision>913</cp:revision>
  <dcterms:created xsi:type="dcterms:W3CDTF">2021-02-04T09:54:00Z</dcterms:created>
  <dcterms:modified xsi:type="dcterms:W3CDTF">2023-03-14T12:50:13Z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2052-11.3.0.9221</vt:lpwstr>
  </property>
</Properties>
</file>