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52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BBC4-1EA8-7744-8CEC-0ED8A37F6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FF00A-DAD9-CB0B-FC4B-0BA35132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6485-B1F6-C3B2-8697-F2F63BCA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50A2-92E1-25C2-46E6-D35B9FB4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902C-CE80-E1BD-C9B8-115D3A59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807F-19E1-40D4-B457-B330A495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701BB-1FF5-B7B6-0F60-C515FB74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FE47-2393-C1B9-DD2A-A83E1871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DB8A-9A08-92B9-C665-A31D89D0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3210-2262-034A-ACFE-C48C2E50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A40E8-E40E-0233-EBA7-4439BAD2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A00B-30FF-DA4D-AAC0-D2A7756C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39B5-BF63-CE3D-4A8F-1818BF56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1D78-2D83-6EEF-DE40-912BE038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9E6E-F5EE-5C8E-8AD7-DA7C8BD7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88B7-006D-FB76-7201-AAA0B7AB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021E-77D2-B47C-9808-ED9E16E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5309-A696-0526-1C40-4B8BCCFE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9F23-4EDC-CC3D-ED4D-B7BDD3C2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73B9-05ED-1941-C019-FC2EA5EF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6D50-47A9-B431-9B00-B3796FA3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F660E-4672-BADB-B0B4-469C380A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CD99-EA9B-0B8C-3AAE-85A192E3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E615-BC56-AAC2-06B6-F0304379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9A72-7C79-07C6-6CD9-3F561DB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9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2DB6-2580-9160-CAC4-B3A7EBF0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B5DB-8A93-3C3A-AB84-62E4AE05B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E64F-C1C3-D56A-820D-38A2CBF39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EB17-7F99-128E-C7F3-0319825E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2DB99-5333-EB13-1957-B041B3EE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AC6E-C4C6-72C7-67B4-A71E7025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EBE3-9FC3-5EDB-D2D4-B2A0DE8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2E16-91F4-50FE-10FA-8411BB66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8C6B2-461D-0328-76D0-D2049928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A9A1F-43AA-5A0A-778D-7FB0F50EF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4931F-9810-6511-D6FD-B5F146B88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F889B-4F8E-BBA8-29A6-10DBEF55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428BD-FDFF-D0B8-9F54-F421F46E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A3D73-AEAE-DC05-218C-B29C148D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6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3651-17F6-2F42-DA5B-96F2B836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31013-917A-BA56-30EE-1D7AC893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76923-2425-35AF-6665-43A8BADA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21ECF-603D-888D-E14C-5EF4DE98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F4DF2-0EDB-9A6F-3CAC-0EB23B6F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79577-3C9A-05B3-FE90-ED4F9917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7372A-03AD-C65E-C809-71EEE673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18AB-057D-B3CB-96F0-F924E99D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F5D5-4358-E744-77EB-7EEC9EBD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81F58-8B17-19B9-18E3-0816EE374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90645-65A5-28A3-29AA-FC190D43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651E-2518-6ABC-C6FE-A706A740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2E69A-072F-5A02-2A80-E4E2C329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C76-8FF0-DFB6-D898-20BA6051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41ACB-43CA-8593-0E32-7963410A0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07CA1-3AAA-8DEF-E2E8-5C7EDAE86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B34BE-D95C-A72A-B942-5B6D967A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CF53-6CC5-D2B3-D242-6A1444E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8DDC4-B4C2-645F-3BDC-E3269F9F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7E907-58C2-6E3D-6F29-411DA404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E305-FB92-1B36-56A2-4148AC34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6FE0-6DF6-6DA9-E686-D9F920FFC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6571-B3C3-8856-0AFE-0542BDE4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42F0-A180-A893-3278-9C8C126AA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CE1D8445-2866-92F2-CDA9-A83420F4D522}"/>
              </a:ext>
            </a:extLst>
          </p:cNvPr>
          <p:cNvGrpSpPr/>
          <p:nvPr/>
        </p:nvGrpSpPr>
        <p:grpSpPr>
          <a:xfrm>
            <a:off x="3142601" y="108155"/>
            <a:ext cx="5867785" cy="6617110"/>
            <a:chOff x="3142601" y="108155"/>
            <a:chExt cx="5867785" cy="661711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849330B-545E-22F9-EE08-1C86F9250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3569" t="12201" r="25360" b="18743"/>
            <a:stretch/>
          </p:blipFill>
          <p:spPr>
            <a:xfrm>
              <a:off x="5515897" y="2802194"/>
              <a:ext cx="1120877" cy="114512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1615A3-6E9D-AFB9-4FBF-71772AB2A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980" t="72026" r="39565" b="21315"/>
            <a:stretch/>
          </p:blipFill>
          <p:spPr>
            <a:xfrm>
              <a:off x="3773277" y="5249275"/>
              <a:ext cx="412899" cy="56961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61B431-7106-7D51-2AD4-A52A7970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980" t="72026" r="39565" b="21315"/>
            <a:stretch/>
          </p:blipFill>
          <p:spPr>
            <a:xfrm>
              <a:off x="5259288" y="5286129"/>
              <a:ext cx="443572" cy="532764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0CAFF4-1D34-570A-CD20-E4FE725E71FC}"/>
                </a:ext>
              </a:extLst>
            </p:cNvPr>
            <p:cNvSpPr/>
            <p:nvPr/>
          </p:nvSpPr>
          <p:spPr>
            <a:xfrm>
              <a:off x="3142601" y="108155"/>
              <a:ext cx="5867785" cy="6617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196C2B-D09E-77DC-2024-8622859A3F46}"/>
                </a:ext>
              </a:extLst>
            </p:cNvPr>
            <p:cNvSpPr txBox="1"/>
            <p:nvPr/>
          </p:nvSpPr>
          <p:spPr>
            <a:xfrm>
              <a:off x="3539699" y="953151"/>
              <a:ext cx="516193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453896">
                <a:spcAft>
                  <a:spcPts val="600"/>
                </a:spcAft>
              </a:pPr>
              <a:r>
                <a:rPr lang="en-US" sz="24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InstructionText</a:t>
              </a:r>
              <a:r>
                <a: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: “Press Play/Stop to start/stop the tone. Use the +/- buttons to adjust the output level until the flat plate reads [</a:t>
              </a:r>
              <a:r>
                <a:rPr lang="en-US" sz="24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TargetLevel</a:t>
              </a:r>
              <a:r>
                <a:rPr lang="en-US" sz="24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] dB SPL (+/- 3 dB). Press Next when done.” </a:t>
              </a:r>
              <a:endParaRPr 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F23888-FE19-681B-15DC-30B7023FC0EE}"/>
                </a:ext>
              </a:extLst>
            </p:cNvPr>
            <p:cNvSpPr txBox="1"/>
            <p:nvPr/>
          </p:nvSpPr>
          <p:spPr>
            <a:xfrm>
              <a:off x="3539699" y="364730"/>
              <a:ext cx="5418480" cy="590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453896">
                <a:spcAft>
                  <a:spcPts val="600"/>
                </a:spcAft>
              </a:pPr>
              <a:r>
                <a:rPr lang="en-US" sz="2862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Title: “Calibration: 1000 Hz” </a:t>
              </a:r>
              <a:endParaRPr lang="en-US" b="1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93AAA31-BED6-C5CF-8E34-B06D5B4F893D}"/>
                </a:ext>
              </a:extLst>
            </p:cNvPr>
            <p:cNvGrpSpPr/>
            <p:nvPr/>
          </p:nvGrpSpPr>
          <p:grpSpPr>
            <a:xfrm>
              <a:off x="6408026" y="5101480"/>
              <a:ext cx="1629744" cy="952680"/>
              <a:chOff x="7665058" y="4309607"/>
              <a:chExt cx="1018802" cy="595549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6B72B6F0-8392-D73E-A4F7-5703AC82A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5058" y="4309607"/>
                <a:ext cx="1018802" cy="595549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0D7EE7-B7CC-72EB-4316-B425E86CF7FC}"/>
                  </a:ext>
                </a:extLst>
              </p:cNvPr>
              <p:cNvSpPr txBox="1"/>
              <p:nvPr/>
            </p:nvSpPr>
            <p:spPr>
              <a:xfrm>
                <a:off x="7833069" y="4381370"/>
                <a:ext cx="850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Next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A0FFFD-ADFB-DF2B-9154-D1DBC26E6B67}"/>
                </a:ext>
              </a:extLst>
            </p:cNvPr>
            <p:cNvSpPr/>
            <p:nvPr/>
          </p:nvSpPr>
          <p:spPr>
            <a:xfrm>
              <a:off x="6359256" y="3955038"/>
              <a:ext cx="1473800" cy="45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E90BDDF-5E2D-D21E-A770-77249787B041}"/>
                </a:ext>
              </a:extLst>
            </p:cNvPr>
            <p:cNvSpPr/>
            <p:nvPr/>
          </p:nvSpPr>
          <p:spPr>
            <a:xfrm>
              <a:off x="3574420" y="4588860"/>
              <a:ext cx="2889154" cy="16579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A66C150-8989-AA27-3074-30E5991A4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9699" y="4642670"/>
              <a:ext cx="2889154" cy="1657911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EE5836E-2510-E944-6F32-103FDC7185A4}"/>
                </a:ext>
              </a:extLst>
            </p:cNvPr>
            <p:cNvSpPr txBox="1"/>
            <p:nvPr/>
          </p:nvSpPr>
          <p:spPr>
            <a:xfrm>
              <a:off x="3539699" y="3434487"/>
              <a:ext cx="53191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Target Level: [Current Target Level] dB SPL</a:t>
              </a:r>
            </a:p>
            <a:p>
              <a:r>
                <a:rPr lang="en-US" sz="2000" b="1" i="1" dirty="0"/>
                <a:t>Frequency: [Current Frequency] Hz</a:t>
              </a:r>
            </a:p>
            <a:p>
              <a:r>
                <a:rPr lang="en-US" sz="2000" b="1" i="1" dirty="0"/>
                <a:t>Ear Cup: [Current Ear Cup]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15600D7-7164-11B2-F4E2-80602008B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4243" t="14113" r="9204" b="71561"/>
            <a:stretch/>
          </p:blipFill>
          <p:spPr>
            <a:xfrm>
              <a:off x="4559603" y="5019754"/>
              <a:ext cx="987477" cy="222089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4899A08-3CB9-57B0-3AEE-2C2ED258F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4243" t="14113" r="9204" b="71561"/>
            <a:stretch/>
          </p:blipFill>
          <p:spPr>
            <a:xfrm>
              <a:off x="4592923" y="5844333"/>
              <a:ext cx="781368" cy="175734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AFEAD78-EC7D-6307-7861-1F8A3F1C777A}"/>
                </a:ext>
              </a:extLst>
            </p:cNvPr>
            <p:cNvSpPr txBox="1"/>
            <p:nvPr/>
          </p:nvSpPr>
          <p:spPr>
            <a:xfrm>
              <a:off x="4592467" y="5759607"/>
              <a:ext cx="1356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dB FS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EF21E42-2C52-BD01-DFA8-484D7E9C98DC}"/>
                </a:ext>
              </a:extLst>
            </p:cNvPr>
            <p:cNvSpPr txBox="1"/>
            <p:nvPr/>
          </p:nvSpPr>
          <p:spPr>
            <a:xfrm>
              <a:off x="4525709" y="5030676"/>
              <a:ext cx="13568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Cal Factor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78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A62DEB4-121A-41B0-C52F-831D14B6AF93}"/>
              </a:ext>
            </a:extLst>
          </p:cNvPr>
          <p:cNvGrpSpPr/>
          <p:nvPr/>
        </p:nvGrpSpPr>
        <p:grpSpPr>
          <a:xfrm>
            <a:off x="4070555" y="462116"/>
            <a:ext cx="4149214" cy="5781368"/>
            <a:chOff x="4070555" y="462116"/>
            <a:chExt cx="4149214" cy="57813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8D86474-C1ED-E108-2AC5-514E6B31F35A}"/>
                </a:ext>
              </a:extLst>
            </p:cNvPr>
            <p:cNvGrpSpPr/>
            <p:nvPr/>
          </p:nvGrpSpPr>
          <p:grpSpPr>
            <a:xfrm>
              <a:off x="4070555" y="462116"/>
              <a:ext cx="4149214" cy="5781368"/>
              <a:chOff x="4041058" y="511277"/>
              <a:chExt cx="4149214" cy="578136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3B8535D-7E78-7F31-A839-F022DAF4DA86}"/>
                  </a:ext>
                </a:extLst>
              </p:cNvPr>
              <p:cNvSpPr/>
              <p:nvPr/>
            </p:nvSpPr>
            <p:spPr>
              <a:xfrm>
                <a:off x="4041058" y="511277"/>
                <a:ext cx="4149214" cy="57813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BCBB96-5872-0375-5C8A-DDEFEC8088AB}"/>
                  </a:ext>
                </a:extLst>
              </p:cNvPr>
              <p:cNvSpPr txBox="1"/>
              <p:nvPr/>
            </p:nvSpPr>
            <p:spPr>
              <a:xfrm>
                <a:off x="4578070" y="904345"/>
                <a:ext cx="33872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Title: “Calibration: 1000 Hz” 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4DA652-0B19-E918-495F-C3B7B162A745}"/>
                  </a:ext>
                </a:extLst>
              </p:cNvPr>
              <p:cNvSpPr txBox="1"/>
              <p:nvPr/>
            </p:nvSpPr>
            <p:spPr>
              <a:xfrm>
                <a:off x="4316360" y="1376953"/>
                <a:ext cx="364896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InstructionText</a:t>
                </a:r>
                <a:r>
                  <a:rPr lang="en-US" sz="2000" dirty="0"/>
                  <a:t>: “Enter the level reported by the flat plate. Press Submit when done.” 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D2C6062-2A1E-B1DF-8A4D-B12746212F3F}"/>
                  </a:ext>
                </a:extLst>
              </p:cNvPr>
              <p:cNvGrpSpPr/>
              <p:nvPr/>
            </p:nvGrpSpPr>
            <p:grpSpPr>
              <a:xfrm>
                <a:off x="5472465" y="4126670"/>
                <a:ext cx="1018802" cy="595549"/>
                <a:chOff x="5472465" y="4126670"/>
                <a:chExt cx="1018802" cy="595549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2E65E8C5-D5C4-3971-55BB-7ACB35B6AA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472465" y="4126670"/>
                  <a:ext cx="1018802" cy="595549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03C2BED-1C77-4121-CD12-4D4FD144A42E}"/>
                    </a:ext>
                  </a:extLst>
                </p:cNvPr>
                <p:cNvSpPr txBox="1"/>
                <p:nvPr/>
              </p:nvSpPr>
              <p:spPr>
                <a:xfrm>
                  <a:off x="5509658" y="4229946"/>
                  <a:ext cx="9444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Submit</a:t>
                  </a: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1C158E-F3AF-1163-15A2-2D9A12870980}"/>
                  </a:ext>
                </a:extLst>
              </p:cNvPr>
              <p:cNvSpPr txBox="1"/>
              <p:nvPr/>
            </p:nvSpPr>
            <p:spPr>
              <a:xfrm>
                <a:off x="5099110" y="3249382"/>
                <a:ext cx="829689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40.5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490500-EF11-FEA6-5AAA-F36DC9162B53}"/>
                  </a:ext>
                </a:extLst>
              </p:cNvPr>
              <p:cNvSpPr txBox="1"/>
              <p:nvPr/>
            </p:nvSpPr>
            <p:spPr>
              <a:xfrm>
                <a:off x="5858365" y="3244334"/>
                <a:ext cx="1032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dB SPL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DC5B6F-38E4-8193-E996-DD35270ED93A}"/>
                </a:ext>
              </a:extLst>
            </p:cNvPr>
            <p:cNvSpPr txBox="1"/>
            <p:nvPr/>
          </p:nvSpPr>
          <p:spPr>
            <a:xfrm>
              <a:off x="4316360" y="2808239"/>
              <a:ext cx="3578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Flat Plate Measured Level: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33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CEFC684-ECD5-D669-0D44-169F080C23F9}"/>
              </a:ext>
            </a:extLst>
          </p:cNvPr>
          <p:cNvGrpSpPr/>
          <p:nvPr/>
        </p:nvGrpSpPr>
        <p:grpSpPr>
          <a:xfrm>
            <a:off x="3618322" y="615099"/>
            <a:ext cx="4862153" cy="5637229"/>
            <a:chOff x="3618322" y="615099"/>
            <a:chExt cx="4862153" cy="563722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849330B-545E-22F9-EE08-1C86F9250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3569" t="12201" r="25360" b="18743"/>
            <a:stretch/>
          </p:blipFill>
          <p:spPr>
            <a:xfrm>
              <a:off x="5515897" y="2802194"/>
              <a:ext cx="1120877" cy="114512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1615A3-6E9D-AFB9-4FBF-71772AB2A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980" t="72026" r="39565" b="21315"/>
            <a:stretch/>
          </p:blipFill>
          <p:spPr>
            <a:xfrm>
              <a:off x="3817180" y="4983742"/>
              <a:ext cx="412899" cy="56961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61B431-7106-7D51-2AD4-A52A7970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980" t="72026" r="39565" b="21315"/>
            <a:stretch/>
          </p:blipFill>
          <p:spPr>
            <a:xfrm>
              <a:off x="5303191" y="5020596"/>
              <a:ext cx="443572" cy="532764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0CAFF4-1D34-570A-CD20-E4FE725E71FC}"/>
                </a:ext>
              </a:extLst>
            </p:cNvPr>
            <p:cNvSpPr/>
            <p:nvPr/>
          </p:nvSpPr>
          <p:spPr>
            <a:xfrm>
              <a:off x="3618323" y="615099"/>
              <a:ext cx="4862152" cy="5637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196C2B-D09E-77DC-2024-8622859A3F46}"/>
                </a:ext>
              </a:extLst>
            </p:cNvPr>
            <p:cNvSpPr txBox="1"/>
            <p:nvPr/>
          </p:nvSpPr>
          <p:spPr>
            <a:xfrm>
              <a:off x="3618322" y="1336034"/>
              <a:ext cx="47421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453896">
                <a:spcAft>
                  <a:spcPts val="600"/>
                </a:spcAft>
              </a:pPr>
              <a:r>
                <a:rPr lang="en-US" sz="20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InstructionText</a:t>
              </a:r>
              <a:r>
                <a: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: “Press Play/Stop to start/stop the tone. Then enter the level reported by the flat plate.” </a:t>
              </a:r>
              <a:endParaRPr lang="en-US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F23888-FE19-681B-15DC-30B7023FC0EE}"/>
                </a:ext>
              </a:extLst>
            </p:cNvPr>
            <p:cNvSpPr txBox="1"/>
            <p:nvPr/>
          </p:nvSpPr>
          <p:spPr>
            <a:xfrm>
              <a:off x="3680406" y="854137"/>
              <a:ext cx="46801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453896">
                <a:spcAft>
                  <a:spcPts val="600"/>
                </a:spcAft>
              </a:pPr>
              <a:r>
                <a:rPr lang="en-US" sz="20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Title: “Max Output: 1000 Hz” </a:t>
              </a:r>
              <a:endParaRPr lang="en-US" sz="2000" b="1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93AAA31-BED6-C5CF-8E34-B06D5B4F893D}"/>
                </a:ext>
              </a:extLst>
            </p:cNvPr>
            <p:cNvGrpSpPr/>
            <p:nvPr/>
          </p:nvGrpSpPr>
          <p:grpSpPr>
            <a:xfrm>
              <a:off x="4877733" y="5170046"/>
              <a:ext cx="1629744" cy="952680"/>
              <a:chOff x="7665058" y="4309607"/>
              <a:chExt cx="1018802" cy="595549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6B72B6F0-8392-D73E-A4F7-5703AC82A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5058" y="4309607"/>
                <a:ext cx="1018802" cy="595549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0D7EE7-B7CC-72EB-4316-B425E86CF7FC}"/>
                  </a:ext>
                </a:extLst>
              </p:cNvPr>
              <p:cNvSpPr txBox="1"/>
              <p:nvPr/>
            </p:nvSpPr>
            <p:spPr>
              <a:xfrm>
                <a:off x="7833069" y="4381370"/>
                <a:ext cx="850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Next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A0FFFD-ADFB-DF2B-9154-D1DBC26E6B67}"/>
                </a:ext>
              </a:extLst>
            </p:cNvPr>
            <p:cNvSpPr/>
            <p:nvPr/>
          </p:nvSpPr>
          <p:spPr>
            <a:xfrm>
              <a:off x="6359256" y="3955038"/>
              <a:ext cx="1473800" cy="45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EE5836E-2510-E944-6F32-103FDC7185A4}"/>
                </a:ext>
              </a:extLst>
            </p:cNvPr>
            <p:cNvSpPr txBox="1"/>
            <p:nvPr/>
          </p:nvSpPr>
          <p:spPr>
            <a:xfrm>
              <a:off x="3680406" y="2426185"/>
              <a:ext cx="4618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/>
                <a:t>Frequency: [Current Frequency] Hz</a:t>
              </a:r>
            </a:p>
            <a:p>
              <a:pPr algn="ctr"/>
              <a:r>
                <a:rPr lang="en-US" sz="2000" b="1" i="1" dirty="0"/>
                <a:t>Ear Cup: [Current Ear Cup]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ED159F-2AC1-9916-5BD8-15B53E7B9532}"/>
                </a:ext>
              </a:extLst>
            </p:cNvPr>
            <p:cNvSpPr txBox="1"/>
            <p:nvPr/>
          </p:nvSpPr>
          <p:spPr>
            <a:xfrm>
              <a:off x="4803678" y="4652389"/>
              <a:ext cx="82968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40.5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035699-99B6-5164-B2D1-5198C9E97FA2}"/>
                </a:ext>
              </a:extLst>
            </p:cNvPr>
            <p:cNvSpPr txBox="1"/>
            <p:nvPr/>
          </p:nvSpPr>
          <p:spPr>
            <a:xfrm>
              <a:off x="5562933" y="4647341"/>
              <a:ext cx="1032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dB SPL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E95922-AE6C-B8D9-28D8-6F8E46C093CD}"/>
                </a:ext>
              </a:extLst>
            </p:cNvPr>
            <p:cNvGrpSpPr/>
            <p:nvPr/>
          </p:nvGrpSpPr>
          <p:grpSpPr>
            <a:xfrm>
              <a:off x="4983442" y="3066794"/>
              <a:ext cx="1038145" cy="1005278"/>
              <a:chOff x="5168365" y="4529536"/>
              <a:chExt cx="1456790" cy="1657912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A66C150-8989-AA27-3074-30E5991A4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87843"/>
              <a:stretch/>
            </p:blipFill>
            <p:spPr>
              <a:xfrm>
                <a:off x="5168365" y="4529536"/>
                <a:ext cx="351222" cy="1657911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ECEA108-BAF8-7F7A-2905-0A3780D5EC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61190"/>
              <a:stretch/>
            </p:blipFill>
            <p:spPr>
              <a:xfrm>
                <a:off x="5503888" y="4529537"/>
                <a:ext cx="1121267" cy="1657911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1069C8-2417-BED6-CBD8-990CF6B6F273}"/>
                </a:ext>
              </a:extLst>
            </p:cNvPr>
            <p:cNvSpPr txBox="1"/>
            <p:nvPr/>
          </p:nvSpPr>
          <p:spPr>
            <a:xfrm>
              <a:off x="4011582" y="4225288"/>
              <a:ext cx="42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Flat Plate Measured Level: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718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171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Veronique Archambault-Leger</dc:creator>
  <cp:lastModifiedBy>Veronique Archambault-Leger</cp:lastModifiedBy>
  <cp:revision>5</cp:revision>
  <dcterms:created xsi:type="dcterms:W3CDTF">2024-09-25T14:30:46Z</dcterms:created>
  <dcterms:modified xsi:type="dcterms:W3CDTF">2024-09-27T17:28:01Z</dcterms:modified>
</cp:coreProperties>
</file>