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A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BBC4-1EA8-7744-8CEC-0ED8A37F6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FF00A-DAD9-CB0B-FC4B-0BA351323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6485-B1F6-C3B2-8697-F2F63BCA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250A2-92E1-25C2-46E6-D35B9FB4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3902C-CE80-E1BD-C9B8-115D3A59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6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807F-19E1-40D4-B457-B330A495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701BB-1FF5-B7B6-0F60-C515FB74B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7FE47-2393-C1B9-DD2A-A83E1871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0DB8A-9A08-92B9-C665-A31D89D0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F3210-2262-034A-ACFE-C48C2E50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0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A40E8-E40E-0233-EBA7-4439BAD2F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8A00B-30FF-DA4D-AAC0-D2A7756C9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39B5-BF63-CE3D-4A8F-1818BF56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E1D78-2D83-6EEF-DE40-912BE038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09E6E-F5EE-5C8E-8AD7-DA7C8BD7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7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88B7-006D-FB76-7201-AAA0B7AB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021E-77D2-B47C-9808-ED9E16E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05309-A696-0526-1C40-4B8BCCFE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19F23-4EDC-CC3D-ED4D-B7BDD3C2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73B9-05ED-1941-C019-FC2EA5EF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6D50-47A9-B431-9B00-B3796FA3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F660E-4672-BADB-B0B4-469C380A9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CD99-EA9B-0B8C-3AAE-85A192E3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E615-BC56-AAC2-06B6-F0304379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9A72-7C79-07C6-6CD9-3F561DB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9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2DB6-2580-9160-CAC4-B3A7EBF0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B5DB-8A93-3C3A-AB84-62E4AE05B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3E64F-C1C3-D56A-820D-38A2CBF39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7EB17-7F99-128E-C7F3-0319825E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2DB99-5333-EB13-1957-B041B3EE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3AC6E-C4C6-72C7-67B4-A71E7025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4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EBE3-9FC3-5EDB-D2D4-B2A0DE87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82E16-91F4-50FE-10FA-8411BB662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8C6B2-461D-0328-76D0-D2049928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A9A1F-43AA-5A0A-778D-7FB0F50EF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4931F-9810-6511-D6FD-B5F146B88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F889B-4F8E-BBA8-29A6-10DBEF55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428BD-FDFF-D0B8-9F54-F421F46E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A3D73-AEAE-DC05-218C-B29C148D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6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3651-17F6-2F42-DA5B-96F2B836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31013-917A-BA56-30EE-1D7AC893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76923-2425-35AF-6665-43A8BADA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21ECF-603D-888D-E14C-5EF4DE98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0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F4DF2-0EDB-9A6F-3CAC-0EB23B6F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79577-3C9A-05B3-FE90-ED4F9917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7372A-03AD-C65E-C809-71EEE673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18AB-057D-B3CB-96F0-F924E99D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8F5D5-4358-E744-77EB-7EEC9EBD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81F58-8B17-19B9-18E3-0816EE374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90645-65A5-28A3-29AA-FC190D43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6651E-2518-6ABC-C6FE-A706A740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2E69A-072F-5A02-2A80-E4E2C329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0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C76-8FF0-DFB6-D898-20BA6051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41ACB-43CA-8593-0E32-7963410A0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07CA1-3AAA-8DEF-E2E8-5C7EDAE86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B34BE-D95C-A72A-B942-5B6D967A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5CF53-6CC5-D2B3-D242-6A1444E6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8DDC4-B4C2-645F-3BDC-E3269F9F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1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7E907-58C2-6E3D-6F29-411DA404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2E305-FB92-1B36-56A2-4148AC341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F6FE0-6DF6-6DA9-E686-D9F920FFC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783203-F72E-42D3-9F56-E7123AD26E2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6571-B3C3-8856-0AFE-0542BDE4B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942F0-A180-A893-3278-9C8C126AA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6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CC89DB-444E-8543-1B09-FC057A4A2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F0A3D0B-3FD8-B0AD-808C-0B9A460482BF}"/>
              </a:ext>
            </a:extLst>
          </p:cNvPr>
          <p:cNvGrpSpPr/>
          <p:nvPr/>
        </p:nvGrpSpPr>
        <p:grpSpPr>
          <a:xfrm>
            <a:off x="3142442" y="120445"/>
            <a:ext cx="5867785" cy="6617110"/>
            <a:chOff x="3142601" y="108155"/>
            <a:chExt cx="5867785" cy="66171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A75953-14F7-A4DF-05AF-C28903460778}"/>
                </a:ext>
              </a:extLst>
            </p:cNvPr>
            <p:cNvSpPr/>
            <p:nvPr/>
          </p:nvSpPr>
          <p:spPr>
            <a:xfrm>
              <a:off x="5702860" y="5688862"/>
              <a:ext cx="678810" cy="311009"/>
            </a:xfrm>
            <a:prstGeom prst="rect">
              <a:avLst/>
            </a:prstGeom>
            <a:solidFill>
              <a:srgbClr val="33AA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C1EA7FF-3904-1ED2-E44F-D1A04EE1770C}"/>
                </a:ext>
              </a:extLst>
            </p:cNvPr>
            <p:cNvGrpSpPr/>
            <p:nvPr/>
          </p:nvGrpSpPr>
          <p:grpSpPr>
            <a:xfrm>
              <a:off x="3142601" y="108155"/>
              <a:ext cx="5867785" cy="6617110"/>
              <a:chOff x="3142601" y="108155"/>
              <a:chExt cx="5867785" cy="661711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47AB3E6A-4E79-C706-4CEB-E9C1BCA79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3569" t="12201" r="25360" b="18743"/>
              <a:stretch/>
            </p:blipFill>
            <p:spPr>
              <a:xfrm>
                <a:off x="5515897" y="2802194"/>
                <a:ext cx="1120877" cy="11451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4B98141-8B8E-9342-F607-3AE4945637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3773277" y="5249275"/>
                <a:ext cx="412899" cy="56961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0242035-C593-E951-986A-CF67D47B3D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5259288" y="5286129"/>
                <a:ext cx="443572" cy="5327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BB0D6B-9954-E669-5792-C97C8CCF9101}"/>
                  </a:ext>
                </a:extLst>
              </p:cNvPr>
              <p:cNvSpPr/>
              <p:nvPr/>
            </p:nvSpPr>
            <p:spPr>
              <a:xfrm>
                <a:off x="3142601" y="108155"/>
                <a:ext cx="5867785" cy="6617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F74BA0-721D-2A2A-7019-C207B59E5258}"/>
                  </a:ext>
                </a:extLst>
              </p:cNvPr>
              <p:cNvSpPr txBox="1"/>
              <p:nvPr/>
            </p:nvSpPr>
            <p:spPr>
              <a:xfrm>
                <a:off x="3558540" y="776459"/>
                <a:ext cx="5161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Instruction Text: “Press Submit to start</a:t>
                </a:r>
                <a:r>
                  <a:rPr lang="en-US" dirty="0"/>
                  <a:t> the exam</a:t>
                </a:r>
                <a:r>
                  <a:rPr lang="en-US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.” </a:t>
                </a:r>
                <a:endParaRPr lang="en-US" sz="11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135137-931B-47AD-351F-B79014CE8598}"/>
                  </a:ext>
                </a:extLst>
              </p:cNvPr>
              <p:cNvSpPr txBox="1"/>
              <p:nvPr/>
            </p:nvSpPr>
            <p:spPr>
              <a:xfrm>
                <a:off x="3539699" y="260573"/>
                <a:ext cx="5418480" cy="53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Title: “Swept OAE” </a:t>
                </a:r>
                <a:endParaRPr lang="en-US" b="1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AD61A4-46DD-D30A-47CF-470475D639AF}"/>
                  </a:ext>
                </a:extLst>
              </p:cNvPr>
              <p:cNvSpPr/>
              <p:nvPr/>
            </p:nvSpPr>
            <p:spPr>
              <a:xfrm>
                <a:off x="6359256" y="3955038"/>
                <a:ext cx="1473800" cy="457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0EB41DC6-C773-EA6B-32FD-3A1D449F359A}"/>
              </a:ext>
            </a:extLst>
          </p:cNvPr>
          <p:cNvSpPr/>
          <p:nvPr/>
        </p:nvSpPr>
        <p:spPr>
          <a:xfrm>
            <a:off x="5412451" y="5920355"/>
            <a:ext cx="1327450" cy="546260"/>
          </a:xfrm>
          <a:prstGeom prst="flowChartTerminator">
            <a:avLst/>
          </a:prstGeom>
          <a:solidFill>
            <a:srgbClr val="33AA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Submit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E131278-6C5F-ED5D-98F4-03D3B47CD2E3}"/>
              </a:ext>
            </a:extLst>
          </p:cNvPr>
          <p:cNvGraphicFramePr>
            <a:graphicFrameLocks noGrp="1"/>
          </p:cNvGraphicFramePr>
          <p:nvPr/>
        </p:nvGraphicFramePr>
        <p:xfrm>
          <a:off x="3678348" y="1422249"/>
          <a:ext cx="4795974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987">
                  <a:extLst>
                    <a:ext uri="{9D8B030D-6E8A-4147-A177-3AD203B41FA5}">
                      <a16:colId xmlns:a16="http://schemas.microsoft.com/office/drawing/2014/main" val="2668354969"/>
                    </a:ext>
                  </a:extLst>
                </a:gridCol>
                <a:gridCol w="2397987">
                  <a:extLst>
                    <a:ext uri="{9D8B030D-6E8A-4147-A177-3AD203B41FA5}">
                      <a16:colId xmlns:a16="http://schemas.microsoft.com/office/drawing/2014/main" val="3965875387"/>
                    </a:ext>
                  </a:extLst>
                </a:gridCol>
              </a:tblGrid>
              <a:tr h="281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81942"/>
                  </a:ext>
                </a:extLst>
              </a:tr>
              <a:tr h="27739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Start Frequency [Hz]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[start_F2]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87800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End Frequency [Hz]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[end_F2]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10630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Ratio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[ratioF]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60091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Sweep Duration [s]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[SweepDuration]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40714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Window Duration [s]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[WindowDuration]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23842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Sweep 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[log/linear]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0690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Minimum Num Sweeps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[MinSweeps]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34598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Maximum Num Sweeps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[MaxSweeps]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996428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Noise Floor Threshold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[MinDpNoiseFloorThresh]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7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52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DA503E-3536-FF11-C80F-8E08313A1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3F3CD70-8AB9-EE62-C78C-0279C690B52E}"/>
              </a:ext>
            </a:extLst>
          </p:cNvPr>
          <p:cNvGrpSpPr/>
          <p:nvPr/>
        </p:nvGrpSpPr>
        <p:grpSpPr>
          <a:xfrm>
            <a:off x="3142442" y="120445"/>
            <a:ext cx="5867785" cy="6617110"/>
            <a:chOff x="3142601" y="108155"/>
            <a:chExt cx="5867785" cy="66171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BDA63C-9328-78B2-4677-9AFF8CE9EA6C}"/>
                </a:ext>
              </a:extLst>
            </p:cNvPr>
            <p:cNvSpPr/>
            <p:nvPr/>
          </p:nvSpPr>
          <p:spPr>
            <a:xfrm>
              <a:off x="5702860" y="5688862"/>
              <a:ext cx="678810" cy="311009"/>
            </a:xfrm>
            <a:prstGeom prst="rect">
              <a:avLst/>
            </a:prstGeom>
            <a:solidFill>
              <a:srgbClr val="33AA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DC83DA0-62D9-974D-9600-4C52BE739A87}"/>
                </a:ext>
              </a:extLst>
            </p:cNvPr>
            <p:cNvGrpSpPr/>
            <p:nvPr/>
          </p:nvGrpSpPr>
          <p:grpSpPr>
            <a:xfrm>
              <a:off x="3142601" y="108155"/>
              <a:ext cx="5867785" cy="6617110"/>
              <a:chOff x="3142601" y="108155"/>
              <a:chExt cx="5867785" cy="661711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7FB58AB6-829A-5A7F-E776-E0A9F06DD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3569" t="12201" r="25360" b="18743"/>
              <a:stretch/>
            </p:blipFill>
            <p:spPr>
              <a:xfrm>
                <a:off x="5515897" y="2802194"/>
                <a:ext cx="1120877" cy="11451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32AE24A-2742-0899-96C7-13F96630A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3773277" y="5249275"/>
                <a:ext cx="412899" cy="56961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0FE8C5A-8901-A5BE-3829-98BDE5CF92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5259288" y="5286129"/>
                <a:ext cx="443572" cy="5327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54FB4C-98C5-F7F9-F1E3-1C4AC7E3AA5E}"/>
                  </a:ext>
                </a:extLst>
              </p:cNvPr>
              <p:cNvSpPr/>
              <p:nvPr/>
            </p:nvSpPr>
            <p:spPr>
              <a:xfrm>
                <a:off x="3142601" y="108155"/>
                <a:ext cx="5867785" cy="6617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A42310-9A00-93CD-948C-141E7851ECB8}"/>
                  </a:ext>
                </a:extLst>
              </p:cNvPr>
              <p:cNvSpPr txBox="1"/>
              <p:nvPr/>
            </p:nvSpPr>
            <p:spPr>
              <a:xfrm>
                <a:off x="3558540" y="776459"/>
                <a:ext cx="5161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Instruction Text: “Exam in progress. Please wait.” </a:t>
                </a:r>
                <a:endParaRPr lang="en-US" sz="11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B54681-FE79-B73A-094A-C212943AA606}"/>
                  </a:ext>
                </a:extLst>
              </p:cNvPr>
              <p:cNvSpPr txBox="1"/>
              <p:nvPr/>
            </p:nvSpPr>
            <p:spPr>
              <a:xfrm>
                <a:off x="3539699" y="260573"/>
                <a:ext cx="5418480" cy="53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Title: “Swept OAE” </a:t>
                </a:r>
                <a:endParaRPr lang="en-US" b="1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0D183B3-1B53-FC95-AA75-79339CDC72AB}"/>
                  </a:ext>
                </a:extLst>
              </p:cNvPr>
              <p:cNvSpPr/>
              <p:nvPr/>
            </p:nvSpPr>
            <p:spPr>
              <a:xfrm>
                <a:off x="6359256" y="3955038"/>
                <a:ext cx="1473800" cy="457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A66E0D3A-CA70-AF7E-1BD1-2CC8FEA906BF}"/>
              </a:ext>
            </a:extLst>
          </p:cNvPr>
          <p:cNvSpPr/>
          <p:nvPr/>
        </p:nvSpPr>
        <p:spPr>
          <a:xfrm>
            <a:off x="6825083" y="5856656"/>
            <a:ext cx="1327450" cy="54626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Next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1F86302-C652-83AF-24BD-7801A5146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630087"/>
              </p:ext>
            </p:extLst>
          </p:nvPr>
        </p:nvGraphicFramePr>
        <p:xfrm>
          <a:off x="3678348" y="1422249"/>
          <a:ext cx="4795974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987">
                  <a:extLst>
                    <a:ext uri="{9D8B030D-6E8A-4147-A177-3AD203B41FA5}">
                      <a16:colId xmlns:a16="http://schemas.microsoft.com/office/drawing/2014/main" val="2668354969"/>
                    </a:ext>
                  </a:extLst>
                </a:gridCol>
                <a:gridCol w="2397987">
                  <a:extLst>
                    <a:ext uri="{9D8B030D-6E8A-4147-A177-3AD203B41FA5}">
                      <a16:colId xmlns:a16="http://schemas.microsoft.com/office/drawing/2014/main" val="3965875387"/>
                    </a:ext>
                  </a:extLst>
                </a:gridCol>
              </a:tblGrid>
              <a:tr h="281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81942"/>
                  </a:ext>
                </a:extLst>
              </a:tr>
              <a:tr h="27739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Start Frequency [Hz]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[start_F2]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87800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End Frequency [Hz]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[end_F2]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10630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Ratio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[ratioF]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60091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Sweep Duration [s]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[SweepDuration]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40714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Window Duration [s]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[WindowDuration]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23842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Sweep 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[log/linear]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0690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Minimum Num Sweeps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[MinSweeps]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34598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Maximum Num Sweeps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[MaxSweeps]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996428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Noise Floor Threshold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[MinDpNoiseFloorThresh]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7483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DCF599-63B3-BF6B-3598-BF7EC630439D}"/>
              </a:ext>
            </a:extLst>
          </p:cNvPr>
          <p:cNvSpPr/>
          <p:nvPr/>
        </p:nvSpPr>
        <p:spPr>
          <a:xfrm>
            <a:off x="3678348" y="5065873"/>
            <a:ext cx="4795974" cy="346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3C557B-FF12-1CD9-B572-93C7A973DB0D}"/>
              </a:ext>
            </a:extLst>
          </p:cNvPr>
          <p:cNvSpPr/>
          <p:nvPr/>
        </p:nvSpPr>
        <p:spPr>
          <a:xfrm>
            <a:off x="3678348" y="5061494"/>
            <a:ext cx="3818007" cy="346332"/>
          </a:xfrm>
          <a:prstGeom prst="roundRect">
            <a:avLst/>
          </a:prstGeom>
          <a:solidFill>
            <a:srgbClr val="33AA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F218D7-B754-E6DA-9A39-41A7CB1FDBAD}"/>
              </a:ext>
            </a:extLst>
          </p:cNvPr>
          <p:cNvSpPr txBox="1"/>
          <p:nvPr/>
        </p:nvSpPr>
        <p:spPr>
          <a:xfrm>
            <a:off x="5551295" y="4759196"/>
            <a:ext cx="1057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Completed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7834EFD9-8B62-312B-24B4-9CC41DC25D38}"/>
              </a:ext>
            </a:extLst>
          </p:cNvPr>
          <p:cNvSpPr/>
          <p:nvPr/>
        </p:nvSpPr>
        <p:spPr>
          <a:xfrm>
            <a:off x="4039468" y="5856656"/>
            <a:ext cx="1327450" cy="546260"/>
          </a:xfrm>
          <a:prstGeom prst="flowChartTerminator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Abort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4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D4199F5-0950-0B7D-692D-A5BE0454F56A}"/>
              </a:ext>
            </a:extLst>
          </p:cNvPr>
          <p:cNvGrpSpPr/>
          <p:nvPr/>
        </p:nvGrpSpPr>
        <p:grpSpPr>
          <a:xfrm>
            <a:off x="3142601" y="108155"/>
            <a:ext cx="5867785" cy="6617110"/>
            <a:chOff x="3142601" y="108155"/>
            <a:chExt cx="5867785" cy="66171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EDE237-E189-BA08-87B9-9F39E0065E92}"/>
                </a:ext>
              </a:extLst>
            </p:cNvPr>
            <p:cNvSpPr/>
            <p:nvPr/>
          </p:nvSpPr>
          <p:spPr>
            <a:xfrm>
              <a:off x="5702860" y="5688862"/>
              <a:ext cx="678810" cy="311009"/>
            </a:xfrm>
            <a:prstGeom prst="rect">
              <a:avLst/>
            </a:prstGeom>
            <a:solidFill>
              <a:srgbClr val="33AA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ADC7AAA-72A0-2397-52FD-30AEF3056322}"/>
                </a:ext>
              </a:extLst>
            </p:cNvPr>
            <p:cNvGrpSpPr/>
            <p:nvPr/>
          </p:nvGrpSpPr>
          <p:grpSpPr>
            <a:xfrm>
              <a:off x="3142601" y="108155"/>
              <a:ext cx="5867785" cy="6617110"/>
              <a:chOff x="3142601" y="108155"/>
              <a:chExt cx="5867785" cy="661711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4B32330-F8B9-1594-636A-592ED40566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3569" t="12201" r="25360" b="18743"/>
              <a:stretch/>
            </p:blipFill>
            <p:spPr>
              <a:xfrm>
                <a:off x="5515897" y="2802194"/>
                <a:ext cx="1120877" cy="1145124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A224756-A64F-C5D9-7E1C-5744781CF2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3773277" y="5249275"/>
                <a:ext cx="412899" cy="56961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25D137C-1CC4-CA4F-E045-EA6C07EB82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5259288" y="5286129"/>
                <a:ext cx="443572" cy="5327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F356553-95AF-2B06-58BC-70D416BEEAA2}"/>
                  </a:ext>
                </a:extLst>
              </p:cNvPr>
              <p:cNvSpPr/>
              <p:nvPr/>
            </p:nvSpPr>
            <p:spPr>
              <a:xfrm>
                <a:off x="3142601" y="108155"/>
                <a:ext cx="5867785" cy="6617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286D99-E606-52E4-0C8D-EBD4D7175291}"/>
                  </a:ext>
                </a:extLst>
              </p:cNvPr>
              <p:cNvSpPr txBox="1"/>
              <p:nvPr/>
            </p:nvSpPr>
            <p:spPr>
              <a:xfrm>
                <a:off x="3539699" y="364730"/>
                <a:ext cx="5418480" cy="53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Results: Swept OAE</a:t>
                </a:r>
                <a:endParaRPr lang="en-US" b="1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0828BE7-D62F-2D15-F185-844CB2E85430}"/>
                  </a:ext>
                </a:extLst>
              </p:cNvPr>
              <p:cNvSpPr/>
              <p:nvPr/>
            </p:nvSpPr>
            <p:spPr>
              <a:xfrm>
                <a:off x="6359256" y="3955038"/>
                <a:ext cx="1473800" cy="457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F20DB1F-0429-8814-0076-D4DFA9DF31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" t="21695" r="6766" b="454"/>
          <a:stretch/>
        </p:blipFill>
        <p:spPr>
          <a:xfrm>
            <a:off x="3706766" y="1502943"/>
            <a:ext cx="4670997" cy="3581820"/>
          </a:xfrm>
          <a:prstGeom prst="rect">
            <a:avLst/>
          </a:prstGeom>
          <a:ln>
            <a:noFill/>
          </a:ln>
        </p:spPr>
      </p:pic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F3B818B2-CDB1-4AEC-6D27-2CCA3EA6029A}"/>
              </a:ext>
            </a:extLst>
          </p:cNvPr>
          <p:cNvSpPr/>
          <p:nvPr/>
        </p:nvSpPr>
        <p:spPr>
          <a:xfrm>
            <a:off x="5412451" y="5920355"/>
            <a:ext cx="1327450" cy="546260"/>
          </a:xfrm>
          <a:prstGeom prst="flowChartTerminator">
            <a:avLst/>
          </a:prstGeom>
          <a:solidFill>
            <a:srgbClr val="33AA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6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177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Veronique Archambault-Leger</dc:creator>
  <cp:lastModifiedBy>Brian Graybill</cp:lastModifiedBy>
  <cp:revision>11</cp:revision>
  <dcterms:created xsi:type="dcterms:W3CDTF">2024-09-25T14:30:46Z</dcterms:created>
  <dcterms:modified xsi:type="dcterms:W3CDTF">2024-11-15T16:00:42Z</dcterms:modified>
</cp:coreProperties>
</file>