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1" r:id="rId1"/>
  </p:sldMasterIdLst>
  <p:notesMasterIdLst>
    <p:notesMasterId r:id="rId42"/>
  </p:notesMasterIdLst>
  <p:sldIdLst>
    <p:sldId id="292" r:id="rId2"/>
    <p:sldId id="301" r:id="rId3"/>
    <p:sldId id="30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3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94" r:id="rId27"/>
    <p:sldId id="284" r:id="rId28"/>
    <p:sldId id="285" r:id="rId29"/>
    <p:sldId id="295" r:id="rId30"/>
    <p:sldId id="302" r:id="rId31"/>
    <p:sldId id="298" r:id="rId32"/>
    <p:sldId id="296" r:id="rId33"/>
    <p:sldId id="309" r:id="rId34"/>
    <p:sldId id="308" r:id="rId35"/>
    <p:sldId id="310" r:id="rId36"/>
    <p:sldId id="303" r:id="rId37"/>
    <p:sldId id="304" r:id="rId38"/>
    <p:sldId id="305" r:id="rId39"/>
    <p:sldId id="288" r:id="rId40"/>
    <p:sldId id="291" r:id="rId4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04"/>
  </p:normalViewPr>
  <p:slideViewPr>
    <p:cSldViewPr>
      <p:cViewPr>
        <p:scale>
          <a:sx n="150" d="100"/>
          <a:sy n="150" d="100"/>
        </p:scale>
        <p:origin x="2136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roid Sans Fallback" charset="0"/>
                <a:cs typeface="Droid Sans Fallback" charset="0"/>
              </a:defRPr>
            </a:lvl1pPr>
          </a:lstStyle>
          <a:p>
            <a:fld id="{696EF494-F373-48C4-A318-00ADD67A52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76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DE5E5E-6549-4039-8720-3FDE7FD84B2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52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0EADDB-A471-4389-93F5-90551E897AC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4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CBDB4C-A257-48C0-A158-C92991FCC6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6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A951A-9441-46BF-ADAD-94EA6C591C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8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A951A-9441-46BF-ADAD-94EA6C591C5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66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1095DC-ECB2-4B71-834B-905AAFB908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15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16AA68-715F-44B2-B7A8-92F1ED303CB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174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03F4F-6DF2-40E0-9E18-65173A087A2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92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71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9CDB3A-8BFD-4E9D-AE0D-BA1A59EA72D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02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4041BA-EA24-4A48-B081-56845C96A44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5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8BCA76-2D3B-4ED3-A700-6DC55A7114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275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AA0979-B38D-420C-A05D-3F38F0010B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03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0F75B1-7403-4062-89BF-3966D4824F5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333C3-39BE-4582-B99B-9F5093A02E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34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83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87A114-DE13-45C7-9C22-9C85B12069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82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4CC00-366C-4C18-BA1D-60B69C2635D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490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9CE56-AF60-4EC7-B4D7-17DCF6E8240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486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9CE56-AF60-4EC7-B4D7-17DCF6E8240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3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ADFC0D-6276-4D2C-906B-0FF9FF8926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607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BB231-EA03-4B2B-B3C9-B88895D5B9D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4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AFDBB7-AED8-4C6E-99C1-7AE9B639B9F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D0EA1-C6DA-4BBC-B68D-45433D7CF3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04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2CDA09-59C4-4AE5-BCB5-2C386246A18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98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0B2F8-D3AC-48A8-BA1F-25C955B6CAE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28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9EF773-ADCF-42B6-806D-70640BE4986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14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4074E7-9F22-40E0-A806-D59B6E376D7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5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541D02-9F57-4CD3-8BFD-991D8A42636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25AA1B5-CABE-41F0-8AF1-D11627BAEC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97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F699D-F105-4464-9AEE-5E15C8F640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1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2E3B-A4A7-4282-A691-0A5E7702D7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7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3976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6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4CE3C6AF-074A-4307-8CD2-C5664A04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86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8013" cy="39766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4E54C212-CC7C-42AC-ABDB-CCD981EDB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EF65-0D81-4F1C-9D60-321F1591AC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5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58579A2-BAC6-4BA8-8D60-7569682E7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36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D754-B049-4E8D-8406-3C4D36CF9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90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268-99B6-4E2F-8B2A-C2C7D086B7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2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B95-2D06-467D-A4D9-76C1259402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1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E9CF-65DD-4642-BC1C-BF5CD5795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E2D0-1F82-4B6C-98FE-432E217773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45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0431-0848-48ED-9241-E2B43C97AF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30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png"/><Relationship Id="rId16" Type="http://schemas.microsoft.com/office/2007/relationships/hdphoto" Target="../media/hdphoto1.wdp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61C1B93-3D02-47E6-98E3-334F08AD4F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40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4" r:id="rId12"/>
    <p:sldLayoutId id="214748421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inyurl.com/tutorial-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tutorial-r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astering-Regular-Expressions-Jeffrey-Friedl/dp/0596528124/" TargetMode="External"/><Relationship Id="rId4" Type="http://schemas.openxmlformats.org/officeDocument/2006/relationships/hyperlink" Target="http://ruby.bastardsbook.com/chapters/regexes/" TargetMode="External"/><Relationship Id="rId5" Type="http://schemas.openxmlformats.org/officeDocument/2006/relationships/hyperlink" Target="http://krijnhoetmer.nl/stuff/regex/cheat-sheet/" TargetMode="External"/><Relationship Id="rId6" Type="http://schemas.openxmlformats.org/officeDocument/2006/relationships/hyperlink" Target="http://www.rexegg.com/regex-quickstart.html" TargetMode="External"/><Relationship Id="rId7" Type="http://schemas.openxmlformats.org/officeDocument/2006/relationships/hyperlink" Target="http://regexone.com/" TargetMode="External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Regular-Expressions-Cookbook-Jan-Goyvaerts/dp/144931943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cap="small" dirty="0" smtClean="0"/>
              <a:t>Constructing searches </a:t>
            </a:r>
            <a:r>
              <a:rPr lang="en-US" altLang="en-US" sz="4000" i="1" cap="none" dirty="0" smtClean="0"/>
              <a:t>Introduction to Regular </a:t>
            </a:r>
            <a:r>
              <a:rPr lang="en-US" altLang="en-US" sz="4000" i="1" cap="none" dirty="0"/>
              <a:t>Expressions</a:t>
            </a:r>
            <a:endParaRPr lang="en-US" sz="7200" i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7579614" cy="2011680"/>
          </a:xfrm>
        </p:spPr>
        <p:txBody>
          <a:bodyPr>
            <a:normAutofit/>
          </a:bodyPr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i="1" dirty="0" smtClean="0"/>
              <a:t>R </a:t>
            </a:r>
            <a:r>
              <a:rPr lang="en-US" altLang="en-US" sz="2400" i="1" dirty="0" smtClean="0"/>
              <a:t>for Historical Research</a:t>
            </a:r>
            <a:endParaRPr lang="en-US" altLang="en-US" sz="2400" i="1" dirty="0"/>
          </a:p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 i="1" dirty="0" smtClean="0"/>
          </a:p>
          <a:p>
            <a:pPr algn="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small" dirty="0" smtClean="0"/>
              <a:t>Maxim Romanov</a:t>
            </a:r>
            <a:endParaRPr lang="en-US" altLang="en-US" cap="small" dirty="0"/>
          </a:p>
        </p:txBody>
      </p:sp>
    </p:spTree>
    <p:extLst>
      <p:ext uri="{BB962C8B-B14F-4D97-AF65-F5344CB8AC3E}">
        <p14:creationId xmlns:p14="http://schemas.microsoft.com/office/powerpoint/2010/main" val="27172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Character </a:t>
            </a:r>
            <a:r>
              <a:rPr lang="en-US" altLang="en-US" dirty="0" smtClean="0"/>
              <a:t>Classes: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alt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16500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 within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 choices for a single-character match.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Think of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within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unimportant.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/x[01]/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&gt;&gt;&gt;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/[10][23]/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matches &gt;&gt;&gt;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and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negates the class: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/[^45]/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 character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except 4 or 5.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]at/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/>
              <a:t>Matches strings with “c” or “h”, followed by “a”,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/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2642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fat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phat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]at/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“c” or “h”, followed by “a”,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5670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fat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p</a:t>
                      </a:r>
                      <a:r>
                        <a:rPr kumimoji="0" lang="en-US" alt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  <a:endParaRPr kumimoji="0" lang="en-US" alt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Ranges (within classes)</a:t>
            </a:r>
            <a:endParaRPr lang="en-US" alt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/>
              <a:t>Ranges define sets of characters within a class</a:t>
            </a:r>
            <a:r>
              <a:rPr lang="en-US" altLang="en-US" sz="3200" dirty="0" smtClean="0"/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2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/[1-9]/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matches any non-zero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/[a-</a:t>
            </a:r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-Z]/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 any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letter of the English alphabet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/[12][0-9]/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matches numbers between 10 and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Ranges shortcuts</a:t>
            </a:r>
            <a:endParaRPr lang="en-US" altLang="en-US" dirty="0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96"/>
              </p:ext>
            </p:extLst>
          </p:nvPr>
        </p:nvGraphicFramePr>
        <p:xfrm>
          <a:off x="457200" y="1600200"/>
          <a:ext cx="8231188" cy="4516438"/>
        </p:xfrm>
        <a:graphic>
          <a:graphicData uri="http://schemas.openxmlformats.org/drawingml/2006/table">
            <a:tbl>
              <a:tblPr/>
              <a:tblGrid>
                <a:gridCol w="1752600"/>
                <a:gridCol w="2209800"/>
                <a:gridCol w="4268788"/>
              </a:tblGrid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Shortcut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Equivalent 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[0-9]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[^0-9]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[a-zA-Z0-9_]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actually more!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[^a-zA-Z0-9_]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[\t\n\r\f\v 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[^\t\n\r\f\v 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everything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[^\n]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(depends on mode)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/\d\d\d[- ]\d\d\d\d/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Three digits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Space or dash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Four digits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67713"/>
              </p:ext>
            </p:extLst>
          </p:nvPr>
        </p:nvGraphicFramePr>
        <p:xfrm>
          <a:off x="4114800" y="1600200"/>
          <a:ext cx="4573588" cy="4525963"/>
        </p:xfrm>
        <a:graphic>
          <a:graphicData uri="http://schemas.openxmlformats.org/drawingml/2006/table">
            <a:tbl>
              <a:tblPr/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501-1234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234 1252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652.2648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713-342-7452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PE6-5000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653-6464x256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/\d\d\d[- ]\d\d\d\d/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with: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Three digits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Space or dash</a:t>
            </a:r>
          </a:p>
          <a:p>
            <a:pPr marL="741363" lvl="1" indent="-284163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Four digits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01722"/>
              </p:ext>
            </p:extLst>
          </p:nvPr>
        </p:nvGraphicFramePr>
        <p:xfrm>
          <a:off x="4114800" y="1600200"/>
          <a:ext cx="4573588" cy="4525963"/>
        </p:xfrm>
        <a:graphic>
          <a:graphicData uri="http://schemas.openxmlformats.org/drawingml/2006/table">
            <a:tbl>
              <a:tblPr/>
              <a:tblGrid>
                <a:gridCol w="2070245"/>
                <a:gridCol w="2503343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501-1234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234 1252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652.2648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713-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342-7452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PE6-5000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653-6464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x256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78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625975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 Symbols indicating that the preceding element of the pattern can repeat.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/runs?/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matches </a:t>
            </a:r>
            <a:r>
              <a:rPr lang="en-US" altLang="en-US" sz="2800" i="1" dirty="0"/>
              <a:t>runs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run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/1\d*/</a:t>
            </a:r>
            <a:r>
              <a:rPr lang="en-US" altLang="en-US" sz="2800" b="1" dirty="0"/>
              <a:t> </a:t>
            </a:r>
            <a:r>
              <a:rPr lang="en-US" altLang="en-US" sz="2800" dirty="0"/>
              <a:t>matches any number beginning with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800" dirty="0"/>
              <a:t>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03490"/>
              </p:ext>
            </p:extLst>
          </p:nvPr>
        </p:nvGraphicFramePr>
        <p:xfrm>
          <a:off x="4648200" y="1600200"/>
          <a:ext cx="4040188" cy="4986339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>
            <a:normAutofit/>
          </a:bodyPr>
          <a:lstStyle/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/>
              <a:t>Strings: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 “at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	2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“art”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 “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arrrrt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	4: “aft”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800" dirty="0"/>
              <a:t>Patterns: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ar?t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	B: /a[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]?t/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*t/ 	D: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ar+t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E: /a.*t/	F: /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a.+t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6132"/>
              </p:ext>
            </p:extLst>
          </p:nvPr>
        </p:nvGraphicFramePr>
        <p:xfrm>
          <a:off x="4648200" y="1600200"/>
          <a:ext cx="4040188" cy="4986339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Repeaters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182563" indent="-9525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“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arrrrt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	4: “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ar?t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 matches “at” and “art” but not “</a:t>
            </a:r>
            <a:r>
              <a:rPr lang="en-US" altLang="en-US" sz="2800" dirty="0" err="1"/>
              <a:t>arrrt</a:t>
            </a:r>
            <a:r>
              <a:rPr lang="en-US" altLang="en-US" sz="2800" dirty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/a[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]?t/</a:t>
            </a:r>
            <a:r>
              <a:rPr lang="en-US" altLang="en-US" sz="2800" dirty="0"/>
              <a:t> matches “at”, “art”, and “aft”.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*t/</a:t>
            </a:r>
            <a:r>
              <a:rPr lang="en-US" altLang="en-US" sz="2800" dirty="0"/>
              <a:t> matches “at”, “art”, and “</a:t>
            </a:r>
            <a:r>
              <a:rPr lang="en-US" altLang="en-US" sz="2800" dirty="0" err="1"/>
              <a:t>arrrrt</a:t>
            </a:r>
            <a:r>
              <a:rPr lang="en-US" altLang="en-US" sz="2800" dirty="0"/>
              <a:t>”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ar+t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 matches “art” and “</a:t>
            </a:r>
            <a:r>
              <a:rPr lang="en-US" altLang="en-US" sz="2800" dirty="0" err="1"/>
              <a:t>arrrt</a:t>
            </a:r>
            <a:r>
              <a:rPr lang="en-US" altLang="en-US" sz="2800" dirty="0"/>
              <a:t>” but not “at”.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/a.*t/</a:t>
            </a:r>
            <a:r>
              <a:rPr lang="en-US" altLang="en-US" sz="2800" dirty="0"/>
              <a:t> matches anything with an ‘a’ eventually followed by a ‘t’.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start: </a:t>
            </a:r>
            <a:r>
              <a:rPr lang="en-US" sz="3600" b="1" dirty="0" smtClean="0">
                <a:hlinkClick r:id="rId2"/>
              </a:rPr>
              <a:t>https://tinyurl.com/tutorial-re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On Windows (preferable)</a:t>
            </a:r>
          </a:p>
          <a:p>
            <a:pPr lvl="1"/>
            <a:r>
              <a:rPr lang="en-US" sz="1900" dirty="0" smtClean="0"/>
              <a:t>Install </a:t>
            </a:r>
            <a:r>
              <a:rPr lang="en-US" sz="1900" b="1" dirty="0" err="1" smtClean="0"/>
              <a:t>EditPad</a:t>
            </a:r>
            <a:r>
              <a:rPr lang="en-US" sz="1900" b="1" dirty="0" smtClean="0"/>
              <a:t> Pro</a:t>
            </a:r>
          </a:p>
          <a:p>
            <a:pPr lvl="1"/>
            <a:r>
              <a:rPr lang="en-US" sz="1900" dirty="0" smtClean="0"/>
              <a:t>Download file (</a:t>
            </a:r>
            <a:r>
              <a:rPr lang="en-US" sz="1900" b="1" dirty="0" smtClean="0"/>
              <a:t>link above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Unzip </a:t>
            </a:r>
            <a:r>
              <a:rPr lang="en-US" sz="1900" dirty="0"/>
              <a:t>&gt; Go to the unzipped folder</a:t>
            </a:r>
          </a:p>
          <a:p>
            <a:pPr lvl="1"/>
            <a:r>
              <a:rPr lang="en-US" sz="1900" dirty="0"/>
              <a:t>Go to the subfolder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EditPad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7 Settings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Select all files &gt; Copy</a:t>
            </a:r>
          </a:p>
          <a:p>
            <a:pPr lvl="1"/>
            <a:r>
              <a:rPr lang="en-US" sz="1900" dirty="0"/>
              <a:t>Go back one level up</a:t>
            </a:r>
          </a:p>
          <a:p>
            <a:pPr lvl="1"/>
            <a:r>
              <a:rPr lang="en-US" sz="1900" dirty="0"/>
              <a:t>Click on “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EditPad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7 Settings Folder[.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900" dirty="0"/>
              <a:t>”</a:t>
            </a:r>
          </a:p>
          <a:p>
            <a:pPr lvl="1"/>
            <a:r>
              <a:rPr lang="en-US" sz="1900" dirty="0"/>
              <a:t>Paste copied files</a:t>
            </a:r>
          </a:p>
          <a:p>
            <a:pPr lvl="1"/>
            <a:r>
              <a:rPr lang="en-US" sz="1900" dirty="0"/>
              <a:t>Open 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re_practicum_text.txt</a:t>
            </a:r>
            <a:r>
              <a:rPr lang="en-US" sz="1900" dirty="0"/>
              <a:t>” in </a:t>
            </a:r>
            <a:r>
              <a:rPr lang="en-US" sz="1900" dirty="0" err="1" smtClean="0"/>
              <a:t>EditPad</a:t>
            </a:r>
            <a:r>
              <a:rPr lang="en-US" sz="1900" dirty="0" smtClean="0"/>
              <a:t> Pro</a:t>
            </a: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/>
              <a:t>On Mac</a:t>
            </a:r>
          </a:p>
          <a:p>
            <a:pPr lvl="1"/>
            <a:r>
              <a:rPr lang="en-US" sz="1900" dirty="0"/>
              <a:t>Install </a:t>
            </a:r>
            <a:r>
              <a:rPr lang="en-US" sz="1900" b="1" dirty="0"/>
              <a:t>Sublime Text</a:t>
            </a:r>
            <a:r>
              <a:rPr lang="en-US" sz="1900" dirty="0"/>
              <a:t> or </a:t>
            </a:r>
            <a:r>
              <a:rPr lang="en-US" sz="1900" b="1" dirty="0" err="1"/>
              <a:t>TextMate</a:t>
            </a:r>
            <a:endParaRPr lang="en-US" sz="1900" b="1" dirty="0"/>
          </a:p>
          <a:p>
            <a:pPr lvl="1"/>
            <a:r>
              <a:rPr lang="en-US" sz="1900" dirty="0"/>
              <a:t>Unzip &gt; Go to the unzipped folder</a:t>
            </a:r>
          </a:p>
          <a:p>
            <a:pPr lvl="1"/>
            <a:r>
              <a:rPr lang="en-US" sz="1900" dirty="0"/>
              <a:t>Open </a:t>
            </a:r>
            <a:r>
              <a:rPr lang="en-US" sz="2200" dirty="0"/>
              <a:t>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re_practicum_text.txt</a:t>
            </a:r>
            <a:r>
              <a:rPr lang="en-US" sz="2200" dirty="0"/>
              <a:t>” </a:t>
            </a:r>
            <a:r>
              <a:rPr lang="en-US" sz="1900" dirty="0" smtClean="0"/>
              <a:t>in </a:t>
            </a:r>
            <a:r>
              <a:rPr lang="en-US" sz="1900" dirty="0"/>
              <a:t>either </a:t>
            </a:r>
            <a:r>
              <a:rPr lang="en-US" sz="1900" b="1" dirty="0"/>
              <a:t>Sublime Text</a:t>
            </a:r>
            <a:r>
              <a:rPr lang="en-US" sz="1900" dirty="0"/>
              <a:t> or </a:t>
            </a:r>
            <a:r>
              <a:rPr lang="en-US" sz="1900" b="1" dirty="0" err="1"/>
              <a:t>TextMate</a:t>
            </a:r>
            <a:endParaRPr lang="en-US" sz="19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1453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Lab: </a:t>
            </a:r>
            <a:r>
              <a:rPr lang="en-US" altLang="en-US" dirty="0" smtClean="0"/>
              <a:t>Intro (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60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73304"/>
              </p:ext>
            </p:extLst>
          </p:nvPr>
        </p:nvGraphicFramePr>
        <p:xfrm>
          <a:off x="457200" y="1600200"/>
          <a:ext cx="4040188" cy="4549777"/>
        </p:xfrm>
        <a:graphic>
          <a:graphicData uri="http://schemas.openxmlformats.org/drawingml/2006/table">
            <a:tbl>
              <a:tblPr/>
              <a:tblGrid>
                <a:gridCol w="1676400"/>
                <a:gridCol w="2363788"/>
              </a:tblGrid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87133"/>
              </p:ext>
            </p:extLst>
          </p:nvPr>
        </p:nvGraphicFramePr>
        <p:xfrm>
          <a:off x="4648200" y="1600200"/>
          <a:ext cx="4040188" cy="4527551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Shortcut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Anchors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>
            <a:normAutofit/>
          </a:bodyPr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+mj-lt"/>
              </a:rPr>
              <a:t>Anchors match between characters.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+mj-lt"/>
              </a:rPr>
              <a:t>Used to assert that the characters you’re matching must appear in a certain place.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>
                <a:latin typeface="+mj-lt"/>
              </a:rPr>
              <a:t> matches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at work</a:t>
            </a:r>
            <a:r>
              <a:rPr lang="en-US" altLang="en-US" sz="2800" dirty="0">
                <a:latin typeface="+mj-lt"/>
              </a:rPr>
              <a:t>” but not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en-US" altLang="en-US" sz="2800" dirty="0">
                <a:latin typeface="+mj-lt"/>
              </a:rPr>
              <a:t>”.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14730"/>
              </p:ext>
            </p:extLst>
          </p:nvPr>
        </p:nvGraphicFramePr>
        <p:xfrm>
          <a:off x="4648200" y="1600200"/>
          <a:ext cx="4040188" cy="4611688"/>
        </p:xfrm>
        <a:graphic>
          <a:graphicData uri="http://schemas.openxmlformats.org/drawingml/2006/table">
            <a:tbl>
              <a:tblPr/>
              <a:tblGrid>
                <a:gridCol w="1371600"/>
                <a:gridCol w="2668588"/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\A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\Z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73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\z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raw end of string (rare)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cap="small" dirty="0" smtClean="0"/>
              <a:t>Alternation</a:t>
            </a:r>
            <a:r>
              <a:rPr lang="en-US" altLang="en-US" dirty="0" smtClean="0"/>
              <a:t> – “|” (pipe)</a:t>
            </a:r>
            <a:endParaRPr lang="en-US" altLang="en-US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In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en-US" sz="2800" dirty="0" smtClean="0"/>
              <a:t>, “</a:t>
            </a:r>
            <a:r>
              <a:rPr lang="en-US" altLang="en-US" sz="2800" b="1" dirty="0" smtClean="0"/>
              <a:t>|”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means “or”.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You can put a full expression on the left and another full expression on the right.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Either can match.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seek|seeks|sought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altLang="en-US" sz="2800" b="1" dirty="0" smtClean="0"/>
          </a:p>
          <a:p>
            <a:pPr marL="889953" lvl="2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matches </a:t>
            </a:r>
            <a:r>
              <a:rPr lang="en-US" altLang="en-US" sz="2400" dirty="0"/>
              <a:t>“seek”, “seeks”, or “sought</a:t>
            </a:r>
            <a:r>
              <a:rPr lang="en-US" altLang="en-US" sz="2400" dirty="0" smtClean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seeks?|sought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889953" lvl="2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matches </a:t>
            </a:r>
            <a:r>
              <a:rPr lang="en-US" altLang="en-US" sz="2400" dirty="0"/>
              <a:t>“seek”, “seeks”, or “sought”.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Everything within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) </a:t>
            </a:r>
            <a:r>
              <a:rPr lang="en-US" altLang="en-US" sz="2800" dirty="0"/>
              <a:t>is grouped into a single element for the purposes of </a:t>
            </a:r>
            <a:r>
              <a:rPr lang="en-US" altLang="en-US" sz="2800" i="1" dirty="0"/>
              <a:t>repetition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alternation</a:t>
            </a:r>
            <a:r>
              <a:rPr lang="en-US" altLang="en-US" sz="2800" dirty="0"/>
              <a:t>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The expression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/(la)+/</a:t>
            </a:r>
            <a:r>
              <a:rPr lang="en-US" altLang="en-US" sz="2800" dirty="0"/>
              <a:t>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en-US" sz="2800" dirty="0"/>
              <a:t>”, “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</a:t>
            </a:r>
            <a:r>
              <a:rPr lang="en-US" altLang="en-US" sz="2800" dirty="0"/>
              <a:t>”, “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lalalala</a:t>
            </a:r>
            <a:r>
              <a:rPr lang="en-US" altLang="en-US" sz="2800" dirty="0"/>
              <a:t>” but not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sz="2800" dirty="0"/>
              <a:t>”.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/schema(ta)?/</a:t>
            </a:r>
            <a:r>
              <a:rPr lang="en-US" altLang="en-US" sz="2800" dirty="0"/>
              <a:t>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schemata</a:t>
            </a:r>
            <a:r>
              <a:rPr lang="en-US" altLang="en-US" sz="2800" dirty="0"/>
              <a:t>” but not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schematic</a:t>
            </a:r>
            <a:r>
              <a:rPr lang="en-US" altLang="en-US" sz="2800" dirty="0"/>
              <a:t>”.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 Example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What regular expression matches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en-US" sz="4000" dirty="0"/>
              <a:t>”,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eats</a:t>
            </a:r>
            <a:r>
              <a:rPr lang="en-US" altLang="en-US" sz="4000" dirty="0"/>
              <a:t>”,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4000" dirty="0"/>
              <a:t>” and “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eaten</a:t>
            </a:r>
            <a:r>
              <a:rPr lang="en-US" altLang="en-US" sz="4000" dirty="0"/>
              <a:t>”?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Grouping Example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What regular expression matches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altLang="en-US" sz="2800" dirty="0"/>
              <a:t>”,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eats</a:t>
            </a:r>
            <a:r>
              <a:rPr lang="en-US" altLang="en-US" sz="2800" dirty="0"/>
              <a:t>”,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eaten</a:t>
            </a:r>
            <a:r>
              <a:rPr lang="en-US" altLang="en-US" sz="2800" dirty="0"/>
              <a:t>”?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eat(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s|en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)?|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 smtClean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Add </a:t>
            </a:r>
            <a:r>
              <a:rPr lang="en-US" altLang="en-US" sz="2800" dirty="0"/>
              <a:t>word boundary anchors to exclude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sate</a:t>
            </a:r>
            <a:r>
              <a:rPr lang="en-US" altLang="en-US" sz="2800" dirty="0"/>
              <a:t>” and 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eating</a:t>
            </a:r>
            <a:r>
              <a:rPr lang="en-US" altLang="en-US" sz="2800" dirty="0" smtClean="0"/>
              <a:t>”: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/\b(eat(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s|en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)?|ate)\b/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Lab: Part </a:t>
            </a:r>
            <a:r>
              <a:rPr lang="en-US" altLang="en-US" dirty="0" smtClean="0"/>
              <a:t>I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48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33660"/>
              </p:ext>
            </p:extLst>
          </p:nvPr>
        </p:nvGraphicFramePr>
        <p:xfrm>
          <a:off x="381000" y="1600200"/>
          <a:ext cx="2819400" cy="4522789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79291"/>
              </p:ext>
            </p:extLst>
          </p:nvPr>
        </p:nvGraphicFramePr>
        <p:xfrm>
          <a:off x="3581400" y="1600200"/>
          <a:ext cx="2286000" cy="4267200"/>
        </p:xfrm>
        <a:graphic>
          <a:graphicData uri="http://schemas.openxmlformats.org/drawingml/2006/table">
            <a:tbl>
              <a:tblPr/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Shrtct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1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4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85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44424"/>
              </p:ext>
            </p:extLst>
          </p:nvPr>
        </p:nvGraphicFramePr>
        <p:xfrm>
          <a:off x="6172201" y="1600200"/>
          <a:ext cx="2819400" cy="4596226"/>
        </p:xfrm>
        <a:graphic>
          <a:graphicData uri="http://schemas.openxmlformats.org/drawingml/2006/table">
            <a:tbl>
              <a:tblPr/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86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TAB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new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“or” alternation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capture group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2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Replacement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Regex most often used for search/replace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Text </a:t>
            </a:r>
            <a:r>
              <a:rPr lang="en-US" altLang="en-US" sz="2800" dirty="0"/>
              <a:t>editors</a:t>
            </a:r>
            <a:r>
              <a:rPr lang="en-US" altLang="en-US" sz="2800" dirty="0" smtClean="0"/>
              <a:t>: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Search Window: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Replace Window: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3000" b="1" dirty="0"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Capture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During searches,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 smtClean="0"/>
              <a:t> groups </a:t>
            </a:r>
            <a:r>
              <a:rPr lang="en-US" altLang="en-US" sz="2800" dirty="0"/>
              <a:t>capture patterns for use in replacement.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Special variables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2800" dirty="0"/>
              <a:t>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en-US" altLang="en-US" sz="2800" dirty="0"/>
              <a:t>,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\3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etc. contain the </a:t>
            </a:r>
            <a:r>
              <a:rPr lang="en-US" altLang="en-US" sz="2800" dirty="0" smtClean="0"/>
              <a:t>capture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in </a:t>
            </a:r>
            <a:r>
              <a:rPr lang="en-US" altLang="en-US" sz="2600" i="1" dirty="0" smtClean="0"/>
              <a:t>Sublime Text</a:t>
            </a:r>
            <a:r>
              <a:rPr lang="en-US" altLang="en-US" sz="2600" dirty="0" smtClean="0"/>
              <a:t>: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2800" dirty="0"/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sz="2800" dirty="0"/>
              <a:t>, 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$3</a:t>
            </a:r>
            <a:endParaRPr lang="en-US" alt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/(\d\d\d)-(\d\d\d\d)/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123-4567</a:t>
            </a:r>
            <a:r>
              <a:rPr lang="en-US" altLang="en-US" sz="2800" dirty="0"/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2400" dirty="0" smtClean="0"/>
              <a:t>) contains </a:t>
            </a:r>
            <a:r>
              <a:rPr lang="en-US" altLang="en-US" sz="2400" dirty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altLang="en-US" sz="2400" dirty="0"/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en-US" altLang="en-US" sz="2400" dirty="0" smtClean="0"/>
              <a:t> (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altLang="en-US" sz="2400" dirty="0" smtClean="0"/>
              <a:t>) contains </a:t>
            </a:r>
            <a:r>
              <a:rPr lang="en-US" altLang="en-US" sz="2400" dirty="0"/>
              <a:t>“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4567</a:t>
            </a:r>
            <a:r>
              <a:rPr lang="en-US" altLang="en-US" sz="2400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cap="small" dirty="0" smtClean="0"/>
              <a:t>Capture </a:t>
            </a:r>
            <a:r>
              <a:rPr lang="en-US" altLang="en-US" sz="4400" i="1" cap="small" dirty="0" smtClean="0">
                <a:latin typeface="Garamond" panose="02020404030301010803" pitchFamily="18" charset="0"/>
              </a:rPr>
              <a:t>&amp;</a:t>
            </a:r>
            <a:r>
              <a:rPr lang="en-US" altLang="en-US" sz="4400" cap="small" dirty="0" smtClean="0"/>
              <a:t> Reformat</a:t>
            </a:r>
            <a:endParaRPr lang="en-US" altLang="en-US" sz="4400" cap="small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to convert “Schwarzenegger, Arnold” to “Arnold Schwarzenegger”?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Search: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/(\</a:t>
            </a:r>
            <a:r>
              <a:rPr lang="en-US" altLang="en-US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w+), (\w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+)/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Replace (a):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/\2 \1/</a:t>
            </a:r>
            <a:endParaRPr lang="en-US" altLang="en-US" sz="3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</a:rPr>
              <a:t>Replace (b): </a:t>
            </a:r>
            <a:r>
              <a:rPr lang="en-US" altLang="en-US" sz="4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/$2 $1/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Before hitting “Replace”, make sure that your match does not catch what you do NOT want to change</a:t>
            </a:r>
            <a:endParaRPr lang="en-US" altLang="en-US" sz="36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63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start: Regular Expressions Practicum File on </a:t>
            </a:r>
            <a:r>
              <a:rPr lang="en-US" sz="3600" i="1" dirty="0" smtClean="0"/>
              <a:t>Moodle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On Windows</a:t>
            </a:r>
          </a:p>
          <a:p>
            <a:pPr lvl="1"/>
            <a:r>
              <a:rPr lang="en-US" sz="2000" dirty="0" smtClean="0"/>
              <a:t>Install </a:t>
            </a:r>
            <a:r>
              <a:rPr lang="en-US" sz="2000" b="1" dirty="0" err="1" smtClean="0"/>
              <a:t>EditPad</a:t>
            </a:r>
            <a:r>
              <a:rPr lang="en-US" sz="2000" b="1" dirty="0" smtClean="0"/>
              <a:t> Pro or Lite</a:t>
            </a:r>
          </a:p>
          <a:p>
            <a:pPr lvl="1"/>
            <a:r>
              <a:rPr lang="en-US" sz="2000" dirty="0"/>
              <a:t>Open the practicum file in </a:t>
            </a:r>
            <a:r>
              <a:rPr lang="en-US" sz="2000" dirty="0" err="1" smtClean="0"/>
              <a:t>EditPad</a:t>
            </a:r>
            <a:r>
              <a:rPr lang="en-US" sz="2000" dirty="0" smtClean="0"/>
              <a:t> Lite or Pro</a:t>
            </a:r>
            <a:endParaRPr lang="en-US" sz="2000" b="1" dirty="0"/>
          </a:p>
          <a:p>
            <a:pPr lvl="1"/>
            <a:endParaRPr lang="en-US" sz="1900" b="1" dirty="0" smtClean="0"/>
          </a:p>
          <a:p>
            <a:pPr lvl="1"/>
            <a:endParaRPr lang="en-US" sz="19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On Mac</a:t>
            </a:r>
          </a:p>
          <a:p>
            <a:pPr lvl="1"/>
            <a:r>
              <a:rPr lang="en-US" sz="2000" dirty="0"/>
              <a:t>Install </a:t>
            </a:r>
            <a:r>
              <a:rPr lang="en-US" sz="2000" b="1" dirty="0"/>
              <a:t>Sublime Text</a:t>
            </a:r>
            <a:r>
              <a:rPr lang="en-US" sz="2000" dirty="0"/>
              <a:t> or </a:t>
            </a:r>
            <a:r>
              <a:rPr lang="en-US" sz="2000" b="1" dirty="0" err="1"/>
              <a:t>TextMate</a:t>
            </a:r>
            <a:endParaRPr lang="en-US" sz="2000" b="1" dirty="0"/>
          </a:p>
          <a:p>
            <a:pPr lvl="1"/>
            <a:r>
              <a:rPr lang="en-US" sz="2000" dirty="0" smtClean="0"/>
              <a:t>Open the practicum file in either of the editors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8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cap="small" dirty="0"/>
              <a:t>Capture </a:t>
            </a:r>
            <a:r>
              <a:rPr lang="en-US" altLang="en-US" sz="4400" i="1" cap="small" dirty="0">
                <a:latin typeface="Garamond" panose="02020404030301010803" pitchFamily="18" charset="0"/>
              </a:rPr>
              <a:t>&amp;</a:t>
            </a:r>
            <a:r>
              <a:rPr lang="en-US" altLang="en-US" sz="4400" cap="small" dirty="0"/>
              <a:t> Reformat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/>
              <a:t>How </a:t>
            </a:r>
            <a:r>
              <a:rPr lang="en-US" altLang="en-US" sz="4000" dirty="0" smtClean="0"/>
              <a:t>to </a:t>
            </a:r>
            <a:r>
              <a:rPr lang="en-US" altLang="en-US" sz="4000" dirty="0"/>
              <a:t>convert “Schwarzenegger, Arnold</a:t>
            </a:r>
            <a:r>
              <a:rPr lang="en-US" altLang="en-US" sz="4000" dirty="0" smtClean="0"/>
              <a:t>” </a:t>
            </a:r>
            <a:r>
              <a:rPr lang="en-US" altLang="en-US" sz="4000" dirty="0"/>
              <a:t>to </a:t>
            </a:r>
            <a:r>
              <a:rPr lang="en-US" altLang="en-US" sz="4000" dirty="0" smtClean="0"/>
              <a:t>“</a:t>
            </a:r>
            <a:r>
              <a:rPr lang="en-US" altLang="en-US" sz="4000" dirty="0"/>
              <a:t>Arnold Schwarzenegger”?</a:t>
            </a:r>
            <a:endParaRPr lang="en-US" altLang="en-US" sz="4000" dirty="0" smtClean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Search: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/(\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w+), (\w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+)/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Replace (a):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/\2 \1/</a:t>
            </a:r>
            <a:endParaRPr lang="en-US" alt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Replace (b): </a:t>
            </a:r>
            <a:r>
              <a:rPr lang="en-US" alt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/$2 $1/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b="1" dirty="0" smtClean="0">
                <a:latin typeface="+mj-lt"/>
                <a:cs typeface="Courier New" panose="02070309020205020404" pitchFamily="49" charset="0"/>
              </a:rPr>
              <a:t>(!) Before hitting “Replace”, make sure that your match does not catch what you do NOT want to change</a:t>
            </a:r>
            <a:endParaRPr lang="en-US" altLang="en-US" sz="36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5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Lab: Part II (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practicum file</a:t>
            </a:r>
            <a:r>
              <a:rPr lang="en-US" altLang="en-US" sz="4000" dirty="0" smtClean="0"/>
              <a:t>)</a:t>
            </a:r>
            <a:endParaRPr lang="en-US" altLang="en-US" dirty="0"/>
          </a:p>
        </p:txBody>
      </p:sp>
      <p:graphicFrame>
        <p:nvGraphicFramePr>
          <p:cNvPr id="24578" name="Group 2"/>
          <p:cNvGraphicFramePr>
            <a:graphicFrameLocks noGrp="1"/>
          </p:cNvGraphicFramePr>
          <p:nvPr>
            <p:extLst/>
          </p:nvPr>
        </p:nvGraphicFramePr>
        <p:xfrm>
          <a:off x="381000" y="1600200"/>
          <a:ext cx="2819400" cy="4522789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Repeater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Count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one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one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zero or more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exactly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kumimoji="0" lang="en-US" alt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between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and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{,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no more than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kumimoji="0" lang="en-US" alt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,}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at least 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Droid Sans Fallback" charset="0"/>
                          <a:cs typeface="Droid Sans Fallback" charset="0"/>
                        </a:rPr>
                        <a:t> times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95" name="Group 19"/>
          <p:cNvGraphicFramePr>
            <a:graphicFrameLocks noGrp="1"/>
          </p:cNvGraphicFramePr>
          <p:nvPr>
            <p:extLst/>
          </p:nvPr>
        </p:nvGraphicFramePr>
        <p:xfrm>
          <a:off x="3581400" y="1600200"/>
          <a:ext cx="2286000" cy="4267200"/>
        </p:xfrm>
        <a:graphic>
          <a:graphicData uri="http://schemas.openxmlformats.org/drawingml/2006/table">
            <a:tbl>
              <a:tblPr/>
              <a:tblGrid>
                <a:gridCol w="928412"/>
                <a:gridCol w="1357588"/>
              </a:tblGrid>
              <a:tr h="45099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Shrtct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Name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67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digit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91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\W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word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4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76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\S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not space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85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Droid Sans Fallback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any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72201" y="1600200"/>
          <a:ext cx="2819400" cy="4596226"/>
        </p:xfrm>
        <a:graphic>
          <a:graphicData uri="http://schemas.openxmlformats.org/drawingml/2006/table">
            <a:tbl>
              <a:tblPr/>
              <a:tblGrid>
                <a:gridCol w="914399"/>
                <a:gridCol w="1905001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Anchor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Matches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start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86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$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end of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\b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word boundary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TAB symbol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\n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new line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“or” alternation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capture group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Brill" panose="020F0602050406030203" pitchFamily="34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class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12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Simple</a:t>
            </a:r>
            <a:r>
              <a:rPr lang="en-US" sz="2800" dirty="0" smtClean="0"/>
              <a:t>: Construct </a:t>
            </a:r>
            <a:r>
              <a:rPr lang="en-US" sz="2800" dirty="0"/>
              <a:t>regular expressions that finds references all Austrian </a:t>
            </a:r>
            <a:r>
              <a:rPr lang="en-US" sz="2800" dirty="0" smtClean="0"/>
              <a:t>cities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9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Very Simple</a:t>
            </a:r>
            <a:r>
              <a:rPr lang="en-US" sz="2800" dirty="0" smtClean="0"/>
              <a:t>: Construct </a:t>
            </a:r>
            <a:r>
              <a:rPr lang="en-US" sz="2800" dirty="0"/>
              <a:t>regular expressions that finds references all Austrian </a:t>
            </a:r>
            <a:r>
              <a:rPr lang="en-US" sz="2800" dirty="0" smtClean="0"/>
              <a:t>cities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Simply connect all </a:t>
            </a:r>
            <a:r>
              <a:rPr lang="en-US" sz="2800" dirty="0" err="1" smtClean="0">
                <a:solidFill>
                  <a:srgbClr val="FF0000"/>
                </a:solidFill>
              </a:rPr>
              <a:t>toponyms</a:t>
            </a:r>
            <a:r>
              <a:rPr lang="en-US" sz="2800" dirty="0" smtClean="0">
                <a:solidFill>
                  <a:srgbClr val="FF0000"/>
                </a:solidFill>
              </a:rPr>
              <a:t> from the list with a pipe symbol “|”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 Bit Tricky</a:t>
            </a:r>
            <a:r>
              <a:rPr lang="en-US" sz="2800" dirty="0" smtClean="0"/>
              <a:t>: </a:t>
            </a:r>
            <a:r>
              <a:rPr lang="en-US" sz="2800" dirty="0"/>
              <a:t>Construct regular expression that finds only cities from 1) Lower Austria; 2) Salzburg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Toponyms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A Bit Tricky</a:t>
            </a:r>
            <a:r>
              <a:rPr lang="en-US" sz="2800" dirty="0" smtClean="0"/>
              <a:t>: </a:t>
            </a:r>
            <a:r>
              <a:rPr lang="en-US" sz="2800" dirty="0"/>
              <a:t>Construct regular expression that finds only cities from 1) Lower Austria; 2) Salzburg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Option I: </a:t>
            </a:r>
            <a:br>
              <a:rPr lang="en-US" sz="2800" dirty="0" smtClean="0"/>
            </a:b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([\w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 \(Lower Austria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</a:t>
            </a:r>
            <a:b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\b([\w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 </a:t>
            </a:r>
            <a:r>
              <a:rPr lang="en-US" sz="24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\(Salzburg\)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/>
              <a:t>Option II (cooler):</a:t>
            </a:r>
            <a:br>
              <a:rPr lang="en-US" sz="2800" dirty="0" smtClean="0"/>
            </a:b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\w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]+)(?=( \(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Lower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Austria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\)))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24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([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\w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]+)(?=( 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\(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Salzburg</a:t>
            </a:r>
            <a:r>
              <a:rPr lang="mr-IN" sz="2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\)))</a:t>
            </a:r>
            <a:endParaRPr lang="en-US" sz="24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77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Highlighting </a:t>
            </a:r>
            <a:r>
              <a:rPr lang="en-US" dirty="0" err="1" smtClean="0"/>
              <a:t>Toponyms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" y="2120900"/>
            <a:ext cx="7377715" cy="4051300"/>
          </a:xfrm>
        </p:spPr>
      </p:pic>
    </p:spTree>
    <p:extLst>
      <p:ext uri="{BB962C8B-B14F-4D97-AF65-F5344CB8AC3E}">
        <p14:creationId xmlns:p14="http://schemas.microsoft.com/office/powerpoint/2010/main" val="110948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Finding Date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settings and examples for </a:t>
            </a:r>
            <a:r>
              <a:rPr lang="en-US" dirty="0" err="1" smtClean="0"/>
              <a:t>EditPad</a:t>
            </a:r>
            <a:r>
              <a:rPr lang="en-US" dirty="0" smtClean="0"/>
              <a:t> Pro:</a:t>
            </a:r>
            <a:br>
              <a:rPr lang="en-US" dirty="0" smtClean="0"/>
            </a:b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tinyurl.com/tutorial-re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EditPad</a:t>
            </a:r>
            <a:r>
              <a:rPr lang="en-US" dirty="0" smtClean="0"/>
              <a:t> Pro:</a:t>
            </a:r>
          </a:p>
          <a:p>
            <a:pPr lvl="1"/>
            <a:r>
              <a:rPr lang="en-US" dirty="0"/>
              <a:t>Open: “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0748Dhahabi.TarikhIslam.Shamela0035100-ara1.sample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Open: “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year_Statement_re.txt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Copy/paste the regular expression into the search window</a:t>
            </a:r>
          </a:p>
          <a:p>
            <a:pPr lvl="1"/>
            <a:r>
              <a:rPr lang="en-US" dirty="0" smtClean="0"/>
              <a:t>Switch back </a:t>
            </a:r>
            <a:r>
              <a:rPr lang="en-US" dirty="0"/>
              <a:t>to “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0748Dhahabi.TarikhIslam.Shamela0035100-ara1.sample</a:t>
            </a:r>
            <a:r>
              <a:rPr lang="en-US" dirty="0"/>
              <a:t>”</a:t>
            </a:r>
            <a:endParaRPr lang="en-US" dirty="0" smtClean="0"/>
          </a:p>
          <a:p>
            <a:r>
              <a:rPr lang="en-US" dirty="0" smtClean="0"/>
              <a:t>The date statements in the excerpt from al-Ḏahabī’s </a:t>
            </a:r>
            <a:r>
              <a:rPr lang="en-US" i="1" dirty="0" err="1" smtClean="0"/>
              <a:t>Taʾrīḫ</a:t>
            </a:r>
            <a:r>
              <a:rPr lang="en-US" i="1" dirty="0" smtClean="0"/>
              <a:t> al-</a:t>
            </a:r>
            <a:r>
              <a:rPr lang="en-US" i="1" dirty="0" err="1" smtClean="0"/>
              <a:t>islām</a:t>
            </a:r>
            <a:r>
              <a:rPr lang="en-US" i="1" dirty="0" smtClean="0"/>
              <a:t> </a:t>
            </a:r>
            <a:r>
              <a:rPr lang="en-US" dirty="0" smtClean="0"/>
              <a:t>should appear highlighted with a different color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for Finding Date Statements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1" y="2120900"/>
            <a:ext cx="7208157" cy="4051300"/>
          </a:xfrm>
        </p:spPr>
      </p:pic>
    </p:spTree>
    <p:extLst>
      <p:ext uri="{BB962C8B-B14F-4D97-AF65-F5344CB8AC3E}">
        <p14:creationId xmlns:p14="http://schemas.microsoft.com/office/powerpoint/2010/main" val="45648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i="1" dirty="0" smtClean="0"/>
              <a:t>To keep in mind</a:t>
            </a:r>
            <a:endParaRPr lang="en-US" altLang="en-US" i="1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92500"/>
          </a:bodyPr>
          <a:lstStyle/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RE </a:t>
            </a:r>
            <a:r>
              <a:rPr lang="en-US" altLang="en-US" sz="4000" dirty="0"/>
              <a:t>are “greedy,” i.e. they tend to catch more than you </a:t>
            </a:r>
            <a:r>
              <a:rPr lang="en-US" altLang="en-US" sz="4000" dirty="0" smtClean="0"/>
              <a:t>may need. Always test!</a:t>
            </a:r>
          </a:p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Test before applying! (In text editors </a:t>
            </a:r>
            <a:r>
              <a:rPr lang="en-US" altLang="en-US" sz="4000" i="1" dirty="0" err="1" smtClean="0"/>
              <a:t>Ctrl+Z</a:t>
            </a:r>
            <a:r>
              <a:rPr lang="en-US" altLang="en-US" sz="4000" i="1" dirty="0" smtClean="0"/>
              <a:t> (Win)</a:t>
            </a:r>
            <a:r>
              <a:rPr lang="en-US" altLang="en-US" sz="4000" dirty="0" smtClean="0"/>
              <a:t>, </a:t>
            </a:r>
            <a:r>
              <a:rPr lang="en-US" altLang="en-US" sz="4000" i="1" dirty="0" err="1" smtClean="0"/>
              <a:t>Cmd+Z</a:t>
            </a:r>
            <a:r>
              <a:rPr lang="en-US" altLang="en-US" sz="4000" i="1" dirty="0" smtClean="0"/>
              <a:t> (Mac</a:t>
            </a:r>
            <a:r>
              <a:rPr lang="en-US" altLang="en-US" sz="4000" dirty="0" smtClean="0"/>
              <a:t>) can help to revert changes)</a:t>
            </a:r>
            <a:endParaRPr lang="en-US" altLang="en-US" sz="4000" dirty="0"/>
          </a:p>
          <a:p>
            <a:pPr marL="344488" indent="-3444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4000" dirty="0" smtClean="0"/>
              <a:t>Check </a:t>
            </a:r>
            <a:r>
              <a:rPr lang="en-US" altLang="en-US" sz="4000" dirty="0"/>
              <a:t>the language/application-specific documentation: some common shortcuts are not universal (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altLang="en-US" sz="4000" dirty="0"/>
              <a:t> vs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altLang="en-US" sz="4000" dirty="0"/>
              <a:t>, for example)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What are Regular Expressions?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10000" cy="4602163"/>
          </a:xfrm>
          <a:ln/>
        </p:spPr>
        <p:txBody>
          <a:bodyPr>
            <a:no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very </a:t>
            </a:r>
            <a:r>
              <a:rPr lang="en-US" altLang="en-US" sz="2400" dirty="0"/>
              <a:t>small language for describing </a:t>
            </a:r>
            <a:r>
              <a:rPr lang="en-US" altLang="en-US" sz="2400" dirty="0" smtClean="0"/>
              <a:t>textual patterns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not </a:t>
            </a:r>
            <a:r>
              <a:rPr lang="en-US" altLang="en-US" sz="2400" dirty="0"/>
              <a:t>a programming </a:t>
            </a:r>
            <a:r>
              <a:rPr lang="en-US" altLang="en-US" sz="2400" dirty="0" smtClean="0"/>
              <a:t>language, yet a part of each one 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incredibly </a:t>
            </a:r>
            <a:r>
              <a:rPr lang="en-US" altLang="en-US" sz="2400" dirty="0"/>
              <a:t>powerful tool for </a:t>
            </a:r>
            <a:r>
              <a:rPr lang="en-US" altLang="en-US" sz="2400" dirty="0" smtClean="0"/>
              <a:t>find/replace operations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old </a:t>
            </a:r>
            <a:r>
              <a:rPr lang="en-US" altLang="en-US" sz="2400" dirty="0"/>
              <a:t>(1950s-60s)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arcane art</a:t>
            </a:r>
            <a:endParaRPr lang="en-US" altLang="en-US" sz="24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ubiquitous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93273"/>
            <a:ext cx="4439246" cy="44910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Some readings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Amazon.com</a:t>
            </a:r>
          </a:p>
          <a:p>
            <a:pPr lvl="1"/>
            <a:r>
              <a:rPr lang="en-US" dirty="0">
                <a:hlinkClick r:id="rId2"/>
              </a:rPr>
              <a:t>http://www.amazon.com/Regular-Expressions-Cookbook-Jan-Goyvaerts/dp/1449319432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http://www.amazon.com/Mastering-Regular-Expressions-Jeffrey-Friedl/dp/0596528124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Free Online Readings</a:t>
            </a:r>
          </a:p>
          <a:p>
            <a:pPr lvl="1"/>
            <a:r>
              <a:rPr lang="en-US" dirty="0">
                <a:hlinkClick r:id="rId4"/>
              </a:rPr>
              <a:t>http://www.regular-expressions.info/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ruby.bastardsbook.com/chapters/regexes/</a:t>
            </a:r>
            <a:endParaRPr lang="en-US" dirty="0"/>
          </a:p>
          <a:p>
            <a:r>
              <a:rPr lang="en-US" dirty="0" smtClean="0"/>
              <a:t>Cheat Sheets</a:t>
            </a:r>
          </a:p>
          <a:p>
            <a:pPr lvl="1"/>
            <a:r>
              <a:rPr lang="en-US" dirty="0">
                <a:hlinkClick r:id="rId5"/>
              </a:rPr>
              <a:t>http://krijnhoetmer.nl/stuff/regex/cheat-sheet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www.rexegg.com/regex-quickstart.html</a:t>
            </a:r>
            <a:endParaRPr lang="en-US" dirty="0"/>
          </a:p>
          <a:p>
            <a:r>
              <a:rPr lang="en-US" dirty="0" smtClean="0"/>
              <a:t>Interactive tutorial</a:t>
            </a:r>
          </a:p>
          <a:p>
            <a:pPr lvl="1"/>
            <a:r>
              <a:rPr lang="en-US" dirty="0">
                <a:hlinkClick r:id="rId7"/>
              </a:rPr>
              <a:t>http://regexone.com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84632"/>
            <a:ext cx="1524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dirty="0"/>
              <a:t>Why Use Regular Expressions?	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5003800"/>
          </a:xfrm>
          <a:ln/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To search</a:t>
            </a:r>
            <a:r>
              <a:rPr lang="en-US" altLang="en-US" sz="2800" dirty="0" smtClean="0">
                <a:latin typeface="Brill" panose="020F0602050406030203" pitchFamily="34" charset="0"/>
                <a:ea typeface="Brill" panose="020F0602050406030203" pitchFamily="34" charset="0"/>
              </a:rPr>
              <a:t>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all spelling variations of the same word: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Col. </a:t>
            </a:r>
            <a:r>
              <a:rPr lang="en-US" altLang="en-US" sz="2400" dirty="0" err="1" smtClean="0">
                <a:latin typeface="Brill" panose="020F0602050406030203" pitchFamily="34" charset="0"/>
                <a:ea typeface="Brill" panose="020F0602050406030203" pitchFamily="34" charset="0"/>
              </a:rPr>
              <a:t>Qadhdhafi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 or Kaddafi? Isfahan or </a:t>
            </a:r>
            <a:r>
              <a:rPr lang="en-US" altLang="en-US" sz="2400" dirty="0" err="1" smtClean="0">
                <a:latin typeface="Brill" panose="020F0602050406030203" pitchFamily="34" charset="0"/>
                <a:ea typeface="Brill" panose="020F0602050406030203" pitchFamily="34" charset="0"/>
              </a:rPr>
              <a:t>Iṣbahān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?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words </a:t>
            </a:r>
            <a:r>
              <a:rPr lang="en-US" altLang="en-US" sz="2600" dirty="0">
                <a:latin typeface="Brill" panose="020F0602050406030203" pitchFamily="34" charset="0"/>
                <a:ea typeface="Brill" panose="020F0602050406030203" pitchFamily="34" charset="0"/>
              </a:rPr>
              <a:t>of specific morphological patterns: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er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, [root]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ed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, </a:t>
            </a: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</a:t>
            </a:r>
            <a:r>
              <a:rPr lang="en-US" altLang="en-US" sz="2400" i="1" dirty="0" err="1" smtClean="0">
                <a:latin typeface="Brill" panose="020F0602050406030203" pitchFamily="34" charset="0"/>
                <a:ea typeface="Brill" panose="020F0602050406030203" pitchFamily="34" charset="0"/>
              </a:rPr>
              <a:t>ing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 </a:t>
            </a:r>
            <a:r>
              <a:rPr lang="en-US" altLang="en-US" sz="2400" i="1" dirty="0">
                <a:latin typeface="Brill" panose="020F0602050406030203" pitchFamily="34" charset="0"/>
                <a:ea typeface="Brill" panose="020F0602050406030203" pitchFamily="34" charset="0"/>
              </a:rPr>
              <a:t>[</a:t>
            </a:r>
            <a:r>
              <a:rPr lang="en-US" altLang="en-US" sz="2400" i="1" dirty="0" smtClean="0">
                <a:latin typeface="Brill" panose="020F0602050406030203" pitchFamily="34" charset="0"/>
                <a:ea typeface="Brill" panose="020F0602050406030203" pitchFamily="34" charset="0"/>
              </a:rPr>
              <a:t>root]s</a:t>
            </a: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: all derivatives from the same root</a:t>
            </a:r>
            <a:endParaRPr lang="en-US" altLang="en-US" sz="24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entities that may be referred to differently:</a:t>
            </a:r>
            <a:endParaRPr lang="en-US" altLang="en-US" sz="26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references to Austria?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Brill" panose="020F0602050406030203" pitchFamily="34" charset="0"/>
                <a:ea typeface="Brill" panose="020F0602050406030203" pitchFamily="34" charset="0"/>
              </a:rPr>
              <a:t>references to education in biographies</a:t>
            </a:r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>
                <a:latin typeface="Brill" panose="020F0602050406030203" pitchFamily="34" charset="0"/>
                <a:ea typeface="Brill" panose="020F0602050406030203" pitchFamily="34" charset="0"/>
              </a:rPr>
              <a:t>To search </a:t>
            </a: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and replace:</a:t>
            </a:r>
            <a:endParaRPr lang="en-US" altLang="en-US" sz="2800" b="1" i="1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reformat </a:t>
            </a:r>
            <a:r>
              <a:rPr lang="en-US" altLang="en-US" sz="2600" dirty="0">
                <a:latin typeface="Brill" panose="020F0602050406030203" pitchFamily="34" charset="0"/>
                <a:ea typeface="Brill" panose="020F0602050406030203" pitchFamily="34" charset="0"/>
              </a:rPr>
              <a:t>“dirty”/inconsistent </a:t>
            </a: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data</a:t>
            </a:r>
          </a:p>
          <a:p>
            <a:pPr marL="0" indent="0">
              <a:lnSpc>
                <a:spcPct val="10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b="1" i="1" dirty="0">
                <a:latin typeface="Brill" panose="020F0602050406030203" pitchFamily="34" charset="0"/>
                <a:ea typeface="Brill" panose="020F0602050406030203" pitchFamily="34" charset="0"/>
              </a:rPr>
              <a:t>To </a:t>
            </a:r>
            <a:r>
              <a:rPr lang="en-US" altLang="en-US" sz="2800" b="1" i="1" dirty="0" smtClean="0">
                <a:latin typeface="Brill" panose="020F0602050406030203" pitchFamily="34" charset="0"/>
                <a:ea typeface="Brill" panose="020F0602050406030203" pitchFamily="34" charset="0"/>
              </a:rPr>
              <a:t>tag:</a:t>
            </a:r>
            <a:endParaRPr lang="en-US" altLang="en-US" sz="2800" dirty="0" smtClean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make texts navigable and more readable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latin typeface="Brill" panose="020F0602050406030203" pitchFamily="34" charset="0"/>
                <a:ea typeface="Brill" panose="020F0602050406030203" pitchFamily="34" charset="0"/>
              </a:rPr>
              <a:t>tag information relevant to your research</a:t>
            </a:r>
            <a:endParaRPr lang="en-US" altLang="en-US" sz="2600" dirty="0">
              <a:latin typeface="Brill" panose="020F0602050406030203" pitchFamily="34" charset="0"/>
              <a:ea typeface="Brill" panose="020F0602050406030203" pitchFamily="34" charset="0"/>
            </a:endParaRPr>
          </a:p>
          <a:p>
            <a:pPr marL="341313" indent="-341313" algn="r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Brill" panose="020F0602050406030203" pitchFamily="34" charset="0"/>
                <a:ea typeface="Brill" panose="020F0602050406030203" pitchFamily="34" charset="0"/>
              </a:rPr>
              <a:t>and many other uses…</a:t>
            </a:r>
            <a:endParaRPr lang="en-US" altLang="en-US" sz="2800" dirty="0">
              <a:latin typeface="Brill" panose="020F0602050406030203" pitchFamily="34" charset="0"/>
              <a:ea typeface="Brill" panose="020F060205040603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Basics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regular expression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pattern enclosed within </a:t>
            </a:r>
            <a:r>
              <a:rPr lang="en-US" altLang="en-US" sz="2400" dirty="0" smtClean="0"/>
              <a:t>delimiters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delimiters will differ depending on a programming language or software that you use; you may also not see them at all</a:t>
            </a:r>
          </a:p>
          <a:p>
            <a:pPr marL="615633" lvl="1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most text editors that support RE do not display delimiters (</a:t>
            </a:r>
            <a:r>
              <a:rPr lang="en-US" altLang="en-US" sz="2000" i="1" dirty="0" err="1" smtClean="0"/>
              <a:t>EditPad</a:t>
            </a:r>
            <a:r>
              <a:rPr lang="en-US" altLang="en-US" sz="2000" i="1" dirty="0" smtClean="0"/>
              <a:t> Pro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Sublime Text, </a:t>
            </a:r>
            <a:r>
              <a:rPr lang="en-US" altLang="en-US" sz="2000" i="1" dirty="0" err="1" smtClean="0"/>
              <a:t>TextMate</a:t>
            </a:r>
            <a:r>
              <a:rPr lang="en-US" altLang="en-US" sz="2000" dirty="0" smtClean="0"/>
              <a:t>) </a:t>
            </a:r>
            <a:endParaRPr lang="en-US" altLang="en-US" sz="2000" dirty="0"/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most </a:t>
            </a:r>
            <a:r>
              <a:rPr lang="en-US" altLang="en-US" sz="2400" dirty="0"/>
              <a:t>characters match </a:t>
            </a:r>
            <a:r>
              <a:rPr lang="en-US" altLang="en-US" sz="2400" dirty="0" smtClean="0"/>
              <a:t>themselves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/>
              <a:t>there are also special characters</a:t>
            </a:r>
            <a:endParaRPr lang="en-US" altLang="en-US" sz="2400" dirty="0"/>
          </a:p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/>
              <a:t>Example: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/>
              <a:t>/Vienna/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a regular expression that matches </a:t>
            </a:r>
            <a:r>
              <a:rPr lang="en-US" altLang="en-US" sz="2400" dirty="0" smtClean="0"/>
              <a:t>“</a:t>
            </a:r>
            <a:r>
              <a:rPr lang="en-US" altLang="en-US" sz="2400" b="1" dirty="0" smtClean="0"/>
              <a:t>Vienna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i="1" dirty="0" smtClean="0"/>
              <a:t>slash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the delimiter enclosing the </a:t>
            </a:r>
            <a:r>
              <a:rPr lang="en-US" altLang="en-US" sz="2000" dirty="0" smtClean="0"/>
              <a:t>expression</a:t>
            </a:r>
            <a:endParaRPr lang="en-US" altLang="en-US" sz="2000" dirty="0"/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/>
              <a:t>“</a:t>
            </a:r>
            <a:r>
              <a:rPr lang="en-US" altLang="en-US" sz="2000" b="1" dirty="0" smtClean="0"/>
              <a:t>Vienna</a:t>
            </a:r>
            <a:r>
              <a:rPr lang="en-US" altLang="en-US" sz="2000" dirty="0" smtClean="0"/>
              <a:t>” </a:t>
            </a:r>
            <a:r>
              <a:rPr lang="en-US" altLang="en-US" sz="2000" dirty="0"/>
              <a:t>is the </a:t>
            </a:r>
            <a:r>
              <a:rPr lang="en-US" altLang="en-US" sz="2000" dirty="0" smtClean="0"/>
              <a:t>pattern</a:t>
            </a: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 smtClean="0"/>
              <a:t>/</a:t>
            </a:r>
            <a:r>
              <a:rPr lang="en-US" altLang="en-US" b="1" cap="none" dirty="0" smtClean="0"/>
              <a:t>at</a:t>
            </a:r>
            <a:r>
              <a:rPr lang="en-US" altLang="en-US" b="1" dirty="0" smtClean="0"/>
              <a:t>/</a:t>
            </a:r>
            <a:endParaRPr lang="en-US" altLang="en-US" b="1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“a”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47934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atlas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aft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Athens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cap="none" dirty="0"/>
              <a:t>/at/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Matches strings with “a” followed by “t”.</a:t>
            </a:r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  <a:p>
            <a:pPr marL="341313" indent="-341313">
              <a:spcBef>
                <a:spcPts val="7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/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06515"/>
              </p:ext>
            </p:extLst>
          </p:nvPr>
        </p:nvGraphicFramePr>
        <p:xfrm>
          <a:off x="4648200" y="1600200"/>
          <a:ext cx="4040188" cy="4525963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h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97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th</a:t>
                      </a: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las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081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aft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Droid Sans Fallback" charset="0"/>
                          <a:cs typeface="Droid Sans Fallback" charset="0"/>
                        </a:rPr>
                        <a:t>Athens</a:t>
                      </a:r>
                    </a:p>
                  </a:txBody>
                  <a:tcPr marL="90000" marR="90000" marT="7149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smtClean="0"/>
              <a:t>Characters </a:t>
            </a:r>
            <a:r>
              <a:rPr lang="en-US" altLang="en-US" i="1" dirty="0" smtClean="0">
                <a:latin typeface="Garamond" panose="02020404030301010803" pitchFamily="18" charset="0"/>
              </a:rPr>
              <a:t>&amp;</a:t>
            </a:r>
            <a:r>
              <a:rPr lang="en-US" altLang="en-US" dirty="0" smtClean="0"/>
              <a:t> Special Characters</a:t>
            </a:r>
            <a:endParaRPr lang="en-US" alt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most characters match themselves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matching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is case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sensitive</a:t>
            </a: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special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characters: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()^${}[]\|.+?*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to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match a special character in your text,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you need to “escape it”, i.e. precede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it with 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 b="1" dirty="0" smtClean="0">
                <a:latin typeface="+mj-lt"/>
                <a:cs typeface="Courier New" panose="02070309020205020404" pitchFamily="49" charset="0"/>
              </a:rPr>
              <a:t>”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+mj-lt"/>
                <a:cs typeface="Courier New" panose="02070309020205020404" pitchFamily="49" charset="0"/>
              </a:rPr>
              <a:t>in your pattern</a:t>
            </a:r>
            <a:r>
              <a:rPr lang="en-US" altLang="en-US" sz="2400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1313" indent="-34131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>
              <a:latin typeface="+mj-lt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]/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does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not 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match “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latin typeface="+mj-lt"/>
              <a:cs typeface="Courier New" panose="02070309020205020404" pitchFamily="49" charset="0"/>
            </a:endParaRP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\]/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matches “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Baġḏād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[sic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000" dirty="0" smtClean="0">
                <a:latin typeface="+mj-lt"/>
                <a:cs typeface="Courier New" panose="02070309020205020404" pitchFamily="49" charset="0"/>
              </a:rPr>
              <a:t>” </a:t>
            </a:r>
            <a:endParaRPr lang="en-US" altLang="en-US" sz="2000" dirty="0"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Brill"/>
        <a:ea typeface=""/>
        <a:cs typeface=""/>
      </a:majorFont>
      <a:minorFont>
        <a:latin typeface="Brill"/>
        <a:ea typeface=""/>
        <a:cs typeface="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7874</TotalTime>
  <Words>1832</Words>
  <Application>Microsoft Macintosh PowerPoint</Application>
  <PresentationFormat>On-screen Show (4:3)</PresentationFormat>
  <Paragraphs>486</Paragraphs>
  <Slides>40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Brill</vt:lpstr>
      <vt:lpstr>Courier</vt:lpstr>
      <vt:lpstr>Courier New</vt:lpstr>
      <vt:lpstr>Droid Sans Fallback</vt:lpstr>
      <vt:lpstr>Garamond</vt:lpstr>
      <vt:lpstr>Times New Roman</vt:lpstr>
      <vt:lpstr>Wingdings</vt:lpstr>
      <vt:lpstr>Arial</vt:lpstr>
      <vt:lpstr>Wood Type</vt:lpstr>
      <vt:lpstr>Constructing searches Introduction to Regular Expressions</vt:lpstr>
      <vt:lpstr>To start: https://tinyurl.com/tutorial-re </vt:lpstr>
      <vt:lpstr>To start: Regular Expressions Practicum File on Moodle </vt:lpstr>
      <vt:lpstr>What are Regular Expressions?</vt:lpstr>
      <vt:lpstr>Why Use Regular Expressions? </vt:lpstr>
      <vt:lpstr>The Basics</vt:lpstr>
      <vt:lpstr>/at/</vt:lpstr>
      <vt:lpstr>/at/</vt:lpstr>
      <vt:lpstr>Characters &amp; Special Characters</vt:lpstr>
      <vt:lpstr>Character Classes: []</vt:lpstr>
      <vt:lpstr>/[ch]at/</vt:lpstr>
      <vt:lpstr>/[ch]at/</vt:lpstr>
      <vt:lpstr>Ranges (within classes)</vt:lpstr>
      <vt:lpstr>Ranges shortcuts</vt:lpstr>
      <vt:lpstr>/\d\d\d[- ]\d\d\d\d/</vt:lpstr>
      <vt:lpstr>/\d\d\d[- ]\d\d\d\d/</vt:lpstr>
      <vt:lpstr>Repeaters</vt:lpstr>
      <vt:lpstr>Repeaters</vt:lpstr>
      <vt:lpstr>Repeaters</vt:lpstr>
      <vt:lpstr>Lab: Intro (in the practicum file)</vt:lpstr>
      <vt:lpstr>Anchors</vt:lpstr>
      <vt:lpstr>Alternation – “|” (pipe)</vt:lpstr>
      <vt:lpstr>Grouping</vt:lpstr>
      <vt:lpstr>Grouping Example</vt:lpstr>
      <vt:lpstr>Grouping Example</vt:lpstr>
      <vt:lpstr>Lab: Part I (in the practicum file)</vt:lpstr>
      <vt:lpstr>Replacement</vt:lpstr>
      <vt:lpstr>Capture</vt:lpstr>
      <vt:lpstr>Capture &amp; Reformat</vt:lpstr>
      <vt:lpstr>Capture &amp; Reformat</vt:lpstr>
      <vt:lpstr>Lab: Part II (in the practicum file)</vt:lpstr>
      <vt:lpstr>Finding Toponyms</vt:lpstr>
      <vt:lpstr>Finding Toponyms</vt:lpstr>
      <vt:lpstr>Finding Toponyms</vt:lpstr>
      <vt:lpstr>Finding Toponyms</vt:lpstr>
      <vt:lpstr>RE for Highlighting Toponyms</vt:lpstr>
      <vt:lpstr>RE for Finding Date Statements</vt:lpstr>
      <vt:lpstr>RE for Finding Date Statements</vt:lpstr>
      <vt:lpstr>To keep in mind</vt:lpstr>
      <vt:lpstr>Some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Regular Expressions</dc:title>
  <dc:creator>Maxim Romanov</dc:creator>
  <cp:lastModifiedBy>Maxim Romanov</cp:lastModifiedBy>
  <cp:revision>103</cp:revision>
  <cp:lastPrinted>1601-01-01T00:00:00Z</cp:lastPrinted>
  <dcterms:created xsi:type="dcterms:W3CDTF">2011-04-14T01:10:23Z</dcterms:created>
  <dcterms:modified xsi:type="dcterms:W3CDTF">2017-11-07T14:48:35Z</dcterms:modified>
</cp:coreProperties>
</file>