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theme/theme5.xml" ContentType="application/vnd.openxmlformats-officedocument.them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64" r:id="rId3"/>
  </p:sldMasterIdLst>
  <p:notesMasterIdLst>
    <p:notesMasterId r:id="rId22"/>
  </p:notesMasterIdLst>
  <p:handoutMasterIdLst>
    <p:handoutMasterId r:id="rId23"/>
  </p:handoutMasterIdLst>
  <p:sldIdLst>
    <p:sldId id="267" r:id="rId4"/>
    <p:sldId id="268" r:id="rId5"/>
    <p:sldId id="270" r:id="rId6"/>
    <p:sldId id="261" r:id="rId7"/>
    <p:sldId id="258" r:id="rId8"/>
    <p:sldId id="266" r:id="rId9"/>
    <p:sldId id="259" r:id="rId10"/>
    <p:sldId id="262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AA414"/>
    <a:srgbClr val="7F0C19"/>
    <a:srgbClr val="E5E6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352" y="-112"/>
      </p:cViewPr>
      <p:guideLst>
        <p:guide orient="horz" pos="1337"/>
        <p:guide pos="42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0" Type="http://schemas.openxmlformats.org/officeDocument/2006/relationships/slide" Target="slides/slide7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9" Type="http://schemas.openxmlformats.org/officeDocument/2006/relationships/slide" Target="slides/slide6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7" Type="http://schemas.openxmlformats.org/officeDocument/2006/relationships/theme" Target="theme/theme1.xml"/><Relationship Id="rId14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8.xml"/><Relationship Id="rId6" Type="http://schemas.openxmlformats.org/officeDocument/2006/relationships/slide" Target="slides/slide3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DBA41-ED9C-BA46-A1CC-32F7E18A7897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F9C2D-3852-5748-A1B0-D1B12D127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18166-6638-9C41-ACDA-CF516271EC13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983CD-2587-B34A-95BE-F7CDE64AF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00CC-BF38-264C-A1F2-5E04E8B8510F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FCD8-7EBF-E341-B5E0-B96B9CF59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00CC-BF38-264C-A1F2-5E04E8B8510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FCD8-7EBF-E341-B5E0-B96B9CF59D0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00CC-BF38-264C-A1F2-5E04E8B851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FCD8-7EBF-E341-B5E0-B96B9CF59D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841889" y="2903937"/>
            <a:ext cx="3916478" cy="1385365"/>
          </a:xfrm>
          <a:prstGeom prst="rect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Dispatcher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95688" y="2903938"/>
            <a:ext cx="1962679" cy="4617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Conditional Expression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4795688" y="3365726"/>
            <a:ext cx="1962679" cy="4617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95688" y="3831336"/>
            <a:ext cx="1962679" cy="43891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Static Request Filter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095201" y="339822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Attribute Filter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37449" y="5497057"/>
            <a:ext cx="1958239" cy="71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</a:t>
            </a:r>
            <a:endParaRPr lang="en-US" dirty="0"/>
          </a:p>
        </p:txBody>
      </p:sp>
      <p:pic>
        <p:nvPicPr>
          <p:cNvPr id="41" name="Picture 40" descr="j044153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4" y="2695397"/>
            <a:ext cx="1359541" cy="1340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8306" y="3581170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7467" y="3490555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75102" y="3928333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2835" y="3076645"/>
            <a:ext cx="310896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3,6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14887" y="5497057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4149" y="3928333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93031" y="3928333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44364" y="5497057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75102" y="3075056"/>
            <a:ext cx="283464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stCxn id="44" idx="3"/>
          </p:cNvCxnSpPr>
          <p:nvPr/>
        </p:nvCxnSpPr>
        <p:spPr>
          <a:xfrm>
            <a:off x="1447252" y="3598277"/>
            <a:ext cx="13946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2724912" y="4893180"/>
            <a:ext cx="120775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2"/>
          </p:cNvCxnSpPr>
          <p:nvPr/>
        </p:nvCxnSpPr>
        <p:spPr>
          <a:xfrm rot="5400000">
            <a:off x="2418355" y="4820417"/>
            <a:ext cx="13532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573731" y="3181190"/>
            <a:ext cx="36734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</p:cNvCxnSpPr>
          <p:nvPr/>
        </p:nvCxnSpPr>
        <p:spPr>
          <a:xfrm rot="10800000">
            <a:off x="1447252" y="3182778"/>
            <a:ext cx="152785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623934" y="4034467"/>
            <a:ext cx="3171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3659752" y="4873331"/>
            <a:ext cx="120775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3125181" y="4820418"/>
            <a:ext cx="13532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35296" y="4511316"/>
            <a:ext cx="665806" cy="4173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43" idx="2"/>
            <a:endCxn id="86" idx="0"/>
          </p:cNvCxnSpPr>
          <p:nvPr/>
        </p:nvCxnSpPr>
        <p:spPr>
          <a:xfrm rot="5400000">
            <a:off x="410848" y="4153965"/>
            <a:ext cx="71470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7251" y="701563"/>
            <a:ext cx="636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User Sample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94732" y="2510731"/>
            <a:ext cx="11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(Gateway)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86895" y="143914"/>
            <a:ext cx="47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Standards Based AM </a:t>
            </a:r>
            <a:r>
              <a:rPr lang="en-US" dirty="0" err="1" smtClean="0">
                <a:solidFill>
                  <a:prstClr val="black"/>
                </a:solidFill>
              </a:rPr>
              <a:t>Plugin</a:t>
            </a:r>
            <a:r>
              <a:rPr lang="en-US" dirty="0" smtClean="0">
                <a:solidFill>
                  <a:prstClr val="black"/>
                </a:solidFill>
              </a:rPr>
              <a:t>/Agent (</a:t>
            </a:r>
            <a:r>
              <a:rPr lang="en-US" dirty="0" err="1" smtClean="0">
                <a:solidFill>
                  <a:prstClr val="black"/>
                </a:solidFill>
              </a:rPr>
              <a:t>ssoFedAgent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43962" y="1652034"/>
            <a:ext cx="3708369" cy="19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92816" y="1415596"/>
            <a:ext cx="154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1.  http://hr.company.com   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663898" y="896934"/>
            <a:ext cx="908796" cy="4191621"/>
            <a:chOff x="663898" y="896934"/>
            <a:chExt cx="908796" cy="4191621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-775744" y="3169840"/>
              <a:ext cx="3831218" cy="6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63898" y="896934"/>
              <a:ext cx="908796" cy="360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</a:rPr>
                <a:t>Browser</a:t>
              </a: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2537511" y="877280"/>
            <a:ext cx="908796" cy="4211278"/>
            <a:chOff x="2069108" y="877280"/>
            <a:chExt cx="908796" cy="4211278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36969" y="3172332"/>
              <a:ext cx="3830862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069108" y="877280"/>
              <a:ext cx="908796" cy="3804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Access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Manager</a:t>
              </a:r>
            </a:p>
          </p:txBody>
        </p:sp>
      </p:grpSp>
      <p:grpSp>
        <p:nvGrpSpPr>
          <p:cNvPr id="4" name="Group 50"/>
          <p:cNvGrpSpPr/>
          <p:nvPr/>
        </p:nvGrpSpPr>
        <p:grpSpPr>
          <a:xfrm>
            <a:off x="4409888" y="877281"/>
            <a:ext cx="908796" cy="4191628"/>
            <a:chOff x="4879527" y="896934"/>
            <a:chExt cx="908796" cy="4191628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3410702" y="3167370"/>
              <a:ext cx="3831224" cy="11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879527" y="896934"/>
              <a:ext cx="908796" cy="360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Gateway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6284736" y="896934"/>
            <a:ext cx="908796" cy="4191988"/>
            <a:chOff x="6284736" y="896934"/>
            <a:chExt cx="908796" cy="4191988"/>
          </a:xfrm>
        </p:grpSpPr>
        <p:cxnSp>
          <p:nvCxnSpPr>
            <p:cNvPr id="45" name="Straight Connector 44"/>
            <p:cNvCxnSpPr/>
            <p:nvPr/>
          </p:nvCxnSpPr>
          <p:spPr>
            <a:xfrm rot="5400000">
              <a:off x="4824314" y="3163777"/>
              <a:ext cx="3831227" cy="190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284736" y="896934"/>
              <a:ext cx="908796" cy="360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HR App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125"/>
          <p:cNvGrpSpPr/>
          <p:nvPr/>
        </p:nvGrpSpPr>
        <p:grpSpPr>
          <a:xfrm>
            <a:off x="1136759" y="3677717"/>
            <a:ext cx="3715572" cy="249525"/>
            <a:chOff x="1142970" y="2246777"/>
            <a:chExt cx="4215909" cy="276886"/>
          </a:xfrm>
        </p:grpSpPr>
        <p:cxnSp>
          <p:nvCxnSpPr>
            <p:cNvPr id="127" name="Straight Arrow Connector 126"/>
            <p:cNvCxnSpPr/>
            <p:nvPr/>
          </p:nvCxnSpPr>
          <p:spPr>
            <a:xfrm rot="10800000">
              <a:off x="1142977" y="2248368"/>
              <a:ext cx="213113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1005325" y="2384424"/>
              <a:ext cx="275295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1142970" y="2522075"/>
              <a:ext cx="421590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7"/>
          <p:cNvGrpSpPr/>
          <p:nvPr/>
        </p:nvGrpSpPr>
        <p:grpSpPr>
          <a:xfrm>
            <a:off x="4851095" y="2069179"/>
            <a:ext cx="1975023" cy="336322"/>
            <a:chOff x="4852332" y="2237340"/>
            <a:chExt cx="1975023" cy="336322"/>
          </a:xfrm>
        </p:grpSpPr>
        <p:cxnSp>
          <p:nvCxnSpPr>
            <p:cNvPr id="138" name="Straight Arrow Connector 137"/>
            <p:cNvCxnSpPr/>
            <p:nvPr/>
          </p:nvCxnSpPr>
          <p:spPr>
            <a:xfrm rot="10800000" flipV="1">
              <a:off x="4852332" y="2528613"/>
              <a:ext cx="1809661" cy="10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6661990" y="2483561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936901" y="2237340"/>
              <a:ext cx="17839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</a:rPr>
                <a:t>4</a:t>
              </a:r>
              <a:r>
                <a:rPr lang="en-US" sz="1000" dirty="0" smtClean="0">
                  <a:solidFill>
                    <a:prstClr val="black"/>
                  </a:solidFill>
                </a:rPr>
                <a:t>.  No session, redirect to login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1143962" y="2677805"/>
            <a:ext cx="3782342" cy="296880"/>
            <a:chOff x="1136760" y="2884584"/>
            <a:chExt cx="3809413" cy="296880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136760" y="2929635"/>
              <a:ext cx="3704067" cy="143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143962" y="2935243"/>
              <a:ext cx="35241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</a:rPr>
                <a:t>5</a:t>
              </a:r>
              <a:r>
                <a:rPr lang="en-US" sz="1000" dirty="0" smtClean="0">
                  <a:solidFill>
                    <a:prstClr val="black"/>
                  </a:solidFill>
                </a:rPr>
                <a:t>.  Intercepts login request, send SAML2 AuthN request   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1012718" y="3055827"/>
              <a:ext cx="248091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136760" y="3179876"/>
              <a:ext cx="188483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4780808" y="2884584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86"/>
          <p:cNvGrpSpPr/>
          <p:nvPr/>
        </p:nvGrpSpPr>
        <p:grpSpPr>
          <a:xfrm>
            <a:off x="4781603" y="1687301"/>
            <a:ext cx="1968652" cy="294490"/>
            <a:chOff x="4780808" y="1792804"/>
            <a:chExt cx="1968652" cy="294490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4817577" y="2039025"/>
              <a:ext cx="1931883" cy="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4780808" y="1997193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6173" y="1792804"/>
              <a:ext cx="15525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</a:rPr>
                <a:t>3</a:t>
              </a:r>
              <a:r>
                <a:rPr lang="en-US" sz="1000" dirty="0" smtClean="0">
                  <a:solidFill>
                    <a:prstClr val="black"/>
                  </a:solidFill>
                </a:rPr>
                <a:t>. Pass through request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143962" y="3681021"/>
            <a:ext cx="3524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6.  SAML2 POST Profile AuthN 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rot="10800000">
            <a:off x="1142977" y="4885595"/>
            <a:ext cx="3709355" cy="17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4781603" y="4858368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305099" y="4627563"/>
            <a:ext cx="236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    8.  http://hr.company.com  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349289" y="5088555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938915" y="3632666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48715" y="1597200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70"/>
          <p:cNvGrpSpPr/>
          <p:nvPr/>
        </p:nvGrpSpPr>
        <p:grpSpPr>
          <a:xfrm>
            <a:off x="4781603" y="3979277"/>
            <a:ext cx="1939264" cy="291271"/>
            <a:chOff x="4781603" y="3733056"/>
            <a:chExt cx="1939264" cy="291271"/>
          </a:xfrm>
        </p:grpSpPr>
        <p:cxnSp>
          <p:nvCxnSpPr>
            <p:cNvPr id="142" name="Straight Arrow Connector 141"/>
            <p:cNvCxnSpPr/>
            <p:nvPr/>
          </p:nvCxnSpPr>
          <p:spPr>
            <a:xfrm>
              <a:off x="4864286" y="3979277"/>
              <a:ext cx="185658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4990498" y="3733056"/>
              <a:ext cx="1508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7. POST App login form  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81603" y="3934226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4852332" y="4377569"/>
            <a:ext cx="1975023" cy="290195"/>
            <a:chOff x="4839367" y="4276446"/>
            <a:chExt cx="1975023" cy="290195"/>
          </a:xfrm>
        </p:grpSpPr>
        <p:sp>
          <p:nvSpPr>
            <p:cNvPr id="66" name="TextBox 65"/>
            <p:cNvSpPr txBox="1"/>
            <p:nvPr/>
          </p:nvSpPr>
          <p:spPr>
            <a:xfrm>
              <a:off x="4990498" y="4276446"/>
              <a:ext cx="1508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7.  Redirect to HR App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10800000" flipV="1">
              <a:off x="4839367" y="4521592"/>
              <a:ext cx="1809661" cy="10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649025" y="4476540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73"/>
          <p:cNvGrpSpPr/>
          <p:nvPr/>
        </p:nvGrpSpPr>
        <p:grpSpPr>
          <a:xfrm>
            <a:off x="1136759" y="3099310"/>
            <a:ext cx="1883249" cy="247809"/>
            <a:chOff x="4871237" y="3733056"/>
            <a:chExt cx="1883249" cy="247809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4871237" y="3979277"/>
              <a:ext cx="1883249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990498" y="3733056"/>
              <a:ext cx="1508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7.  Authenticate user  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111"/>
          <p:cNvCxnSpPr/>
          <p:nvPr/>
        </p:nvCxnSpPr>
        <p:spPr>
          <a:xfrm rot="5400000">
            <a:off x="4993482" y="4099085"/>
            <a:ext cx="1155858" cy="607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6200000" flipH="1">
            <a:off x="6352223" y="4014788"/>
            <a:ext cx="1155858" cy="775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703445" y="4980623"/>
            <a:ext cx="3064669" cy="1080135"/>
            <a:chOff x="5122240" y="3751012"/>
            <a:chExt cx="3064473" cy="1079677"/>
          </a:xfrm>
        </p:grpSpPr>
        <p:pic>
          <p:nvPicPr>
            <p:cNvPr id="29733" name="Picture 37" descr="j044145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22240" y="3751012"/>
              <a:ext cx="898985" cy="107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34" name="Picture 56" descr="j044145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73625" y="3751012"/>
              <a:ext cx="898985" cy="107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35" name="Picture 59" descr="j044145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87728" y="3751012"/>
              <a:ext cx="898985" cy="107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2" name="Straight Arrow Connector 91"/>
          <p:cNvCxnSpPr>
            <a:stCxn id="0" idx="2"/>
            <a:endCxn id="57" idx="0"/>
          </p:cNvCxnSpPr>
          <p:nvPr/>
        </p:nvCxnSpPr>
        <p:spPr>
          <a:xfrm rot="5400000">
            <a:off x="5625703" y="4401265"/>
            <a:ext cx="1157288" cy="14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571073" y="3281379"/>
            <a:ext cx="1266502" cy="541866"/>
          </a:xfrm>
          <a:prstGeom prst="rect">
            <a:avLst/>
          </a:prstGeom>
          <a:solidFill>
            <a:srgbClr val="D9B54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Identity</a:t>
            </a:r>
          </a:p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49" name="Round Same Side Corner Rectangle 48"/>
          <p:cNvSpPr/>
          <p:nvPr/>
        </p:nvSpPr>
        <p:spPr>
          <a:xfrm>
            <a:off x="5571073" y="2947579"/>
            <a:ext cx="1266502" cy="333799"/>
          </a:xfrm>
          <a:prstGeom prst="round2Same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27747" y="5733572"/>
            <a:ext cx="3081813" cy="277001"/>
            <a:chOff x="5241292" y="4821174"/>
            <a:chExt cx="3081441" cy="277274"/>
          </a:xfrm>
        </p:grpSpPr>
        <p:sp>
          <p:nvSpPr>
            <p:cNvPr id="29730" name="Rectangle 88"/>
            <p:cNvSpPr>
              <a:spLocks noChangeArrowheads="1"/>
            </p:cNvSpPr>
            <p:nvPr/>
          </p:nvSpPr>
          <p:spPr bwMode="auto">
            <a:xfrm>
              <a:off x="5241292" y="4821174"/>
              <a:ext cx="649224" cy="277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/>
                <a:t>Legacy</a:t>
              </a:r>
              <a:endParaRPr lang="en-US" sz="1200" b="1" dirty="0">
                <a:latin typeface="Arial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29731" name="Rectangle 90"/>
            <p:cNvSpPr>
              <a:spLocks noChangeArrowheads="1"/>
            </p:cNvSpPr>
            <p:nvPr/>
          </p:nvSpPr>
          <p:spPr bwMode="auto">
            <a:xfrm>
              <a:off x="6075851" y="4821176"/>
              <a:ext cx="1082970" cy="277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/>
                <a:t>Unsupported</a:t>
              </a:r>
              <a:endParaRPr lang="en-US" sz="1200" b="1" dirty="0">
                <a:latin typeface="Arial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29732" name="TextBox 92"/>
            <p:cNvSpPr txBox="1">
              <a:spLocks noChangeArrowheads="1"/>
            </p:cNvSpPr>
            <p:nvPr/>
          </p:nvSpPr>
          <p:spPr bwMode="auto">
            <a:xfrm>
              <a:off x="7287728" y="4821176"/>
              <a:ext cx="1035005" cy="277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Custom</a:t>
              </a:r>
            </a:p>
          </p:txBody>
        </p:sp>
      </p:grpSp>
      <p:cxnSp>
        <p:nvCxnSpPr>
          <p:cNvPr id="52" name="Straight Arrow Connector 51"/>
          <p:cNvCxnSpPr>
            <a:endCxn id="0" idx="3"/>
          </p:cNvCxnSpPr>
          <p:nvPr/>
        </p:nvCxnSpPr>
        <p:spPr>
          <a:xfrm rot="10800000" flipV="1">
            <a:off x="1593057" y="990124"/>
            <a:ext cx="2293143" cy="19573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0800000" flipV="1">
            <a:off x="2344579" y="3014663"/>
            <a:ext cx="251460" cy="17345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6"/>
          <p:cNvCxnSpPr/>
          <p:nvPr/>
        </p:nvCxnSpPr>
        <p:spPr>
          <a:xfrm rot="10800000" flipV="1">
            <a:off x="962978" y="3023235"/>
            <a:ext cx="251460" cy="17345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712" name="Picture 9" descr="j0441451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708" y="3194685"/>
            <a:ext cx="898684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 Same Side Corner Rectangle 22"/>
          <p:cNvSpPr/>
          <p:nvPr/>
        </p:nvSpPr>
        <p:spPr>
          <a:xfrm>
            <a:off x="1199516" y="2947580"/>
            <a:ext cx="787833" cy="227334"/>
          </a:xfrm>
          <a:prstGeom prst="round2Same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Agent</a:t>
            </a:r>
          </a:p>
        </p:txBody>
      </p:sp>
      <p:pic>
        <p:nvPicPr>
          <p:cNvPr id="29716" name="Picture 32" descr="j0441451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92" y="3194685"/>
            <a:ext cx="898683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ound Same Side Corner Rectangle 35"/>
          <p:cNvSpPr/>
          <p:nvPr/>
        </p:nvSpPr>
        <p:spPr>
          <a:xfrm>
            <a:off x="2555432" y="2947580"/>
            <a:ext cx="787833" cy="227334"/>
          </a:xfrm>
          <a:prstGeom prst="round2Same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Agent</a:t>
            </a:r>
          </a:p>
        </p:txBody>
      </p:sp>
      <p:pic>
        <p:nvPicPr>
          <p:cNvPr id="29720" name="Picture 72" descr="j044153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324" y="538640"/>
            <a:ext cx="748665" cy="7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ounded Rectangle 98"/>
          <p:cNvSpPr/>
          <p:nvPr/>
        </p:nvSpPr>
        <p:spPr>
          <a:xfrm>
            <a:off x="730787" y="4796098"/>
            <a:ext cx="2755191" cy="1172902"/>
          </a:xfrm>
          <a:prstGeom prst="round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</a:rPr>
              <a:t>OpenAM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endCxn id="0" idx="3"/>
          </p:cNvCxnSpPr>
          <p:nvPr/>
        </p:nvCxnSpPr>
        <p:spPr>
          <a:xfrm rot="5400000">
            <a:off x="2553176" y="1538764"/>
            <a:ext cx="1804512" cy="1012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>
            <a:off x="3343275" y="3174683"/>
            <a:ext cx="2227422" cy="1621632"/>
          </a:xfrm>
          <a:custGeom>
            <a:avLst/>
            <a:gdLst>
              <a:gd name="connsiteX0" fmla="*/ 3268134 w 3268134"/>
              <a:gd name="connsiteY0" fmla="*/ 0 h 1727200"/>
              <a:gd name="connsiteX1" fmla="*/ 1473200 w 3268134"/>
              <a:gd name="connsiteY1" fmla="*/ 626533 h 1727200"/>
              <a:gd name="connsiteX2" fmla="*/ 0 w 3268134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8134" h="1727200">
                <a:moveTo>
                  <a:pt x="3268134" y="0"/>
                </a:moveTo>
                <a:cubicBezTo>
                  <a:pt x="2643011" y="169333"/>
                  <a:pt x="2017889" y="338666"/>
                  <a:pt x="1473200" y="626533"/>
                </a:cubicBezTo>
                <a:cubicBezTo>
                  <a:pt x="928511" y="914400"/>
                  <a:pt x="0" y="1727200"/>
                  <a:pt x="0" y="1727200"/>
                </a:cubicBezTo>
              </a:path>
            </a:pathLst>
          </a:cu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8" name="Straight Arrow Connector 57"/>
          <p:cNvCxnSpPr>
            <a:endCxn id="0" idx="3"/>
          </p:cNvCxnSpPr>
          <p:nvPr/>
        </p:nvCxnSpPr>
        <p:spPr>
          <a:xfrm>
            <a:off x="4190525" y="1143000"/>
            <a:ext cx="2013108" cy="1804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27" name="TextBox 93"/>
          <p:cNvSpPr txBox="1">
            <a:spLocks noChangeArrowheads="1"/>
          </p:cNvSpPr>
          <p:nvPr/>
        </p:nvSpPr>
        <p:spPr bwMode="auto">
          <a:xfrm>
            <a:off x="2308860" y="3789045"/>
            <a:ext cx="1034415" cy="27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        Payroll</a:t>
            </a:r>
          </a:p>
        </p:txBody>
      </p:sp>
      <p:sp>
        <p:nvSpPr>
          <p:cNvPr id="29728" name="TextBox 94"/>
          <p:cNvSpPr txBox="1">
            <a:spLocks noChangeArrowheads="1"/>
          </p:cNvSpPr>
          <p:nvPr/>
        </p:nvSpPr>
        <p:spPr bwMode="auto">
          <a:xfrm>
            <a:off x="962978" y="3789045"/>
            <a:ext cx="1034415" cy="27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          HR</a:t>
            </a:r>
          </a:p>
        </p:txBody>
      </p:sp>
      <p:sp>
        <p:nvSpPr>
          <p:cNvPr id="29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en-US" sz="3600" b="1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/>
          <p:cNvCxnSpPr/>
          <p:nvPr/>
        </p:nvCxnSpPr>
        <p:spPr>
          <a:xfrm>
            <a:off x="4267677" y="990124"/>
            <a:ext cx="3291840" cy="29475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0800000" flipV="1">
            <a:off x="2344579" y="3014663"/>
            <a:ext cx="251460" cy="17345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6"/>
          <p:cNvCxnSpPr/>
          <p:nvPr/>
        </p:nvCxnSpPr>
        <p:spPr>
          <a:xfrm rot="10800000" flipV="1">
            <a:off x="962978" y="3023235"/>
            <a:ext cx="251460" cy="17345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21" name="Picture 9" descr="j0441451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708" y="3180398"/>
            <a:ext cx="898684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 Same Side Corner Rectangle 22"/>
          <p:cNvSpPr/>
          <p:nvPr/>
        </p:nvSpPr>
        <p:spPr>
          <a:xfrm>
            <a:off x="1199516" y="2933344"/>
            <a:ext cx="787833" cy="227334"/>
          </a:xfrm>
          <a:prstGeom prst="round2Same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Agent</a:t>
            </a:r>
          </a:p>
        </p:txBody>
      </p:sp>
      <p:pic>
        <p:nvPicPr>
          <p:cNvPr id="9225" name="Picture 32" descr="j0441451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8875" y="3180398"/>
            <a:ext cx="898683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ound Same Side Corner Rectangle 35"/>
          <p:cNvSpPr/>
          <p:nvPr/>
        </p:nvSpPr>
        <p:spPr>
          <a:xfrm>
            <a:off x="2529455" y="2933344"/>
            <a:ext cx="787833" cy="227334"/>
          </a:xfrm>
          <a:prstGeom prst="round2Same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Agent</a:t>
            </a:r>
          </a:p>
        </p:txBody>
      </p:sp>
      <p:pic>
        <p:nvPicPr>
          <p:cNvPr id="9229" name="Picture 72" descr="j044153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324" y="538640"/>
            <a:ext cx="748665" cy="7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ounded Rectangle 98"/>
          <p:cNvSpPr/>
          <p:nvPr/>
        </p:nvSpPr>
        <p:spPr>
          <a:xfrm>
            <a:off x="730787" y="4796098"/>
            <a:ext cx="2755191" cy="1172902"/>
          </a:xfrm>
          <a:prstGeom prst="round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</a:rPr>
              <a:t>OpenAM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114800" y="1143000"/>
            <a:ext cx="4010502" cy="3834765"/>
            <a:chOff x="4564293" y="2133603"/>
            <a:chExt cx="4010532" cy="3835397"/>
          </a:xfrm>
        </p:grpSpPr>
        <p:cxnSp>
          <p:nvCxnSpPr>
            <p:cNvPr id="112" name="Straight Arrow Connector 111"/>
            <p:cNvCxnSpPr/>
            <p:nvPr/>
          </p:nvCxnSpPr>
          <p:spPr>
            <a:xfrm rot="16200000" flipH="1">
              <a:off x="3905418" y="2792478"/>
              <a:ext cx="2756513" cy="1438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246" name="Picture 37" descr="j044145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10352" y="4889323"/>
              <a:ext cx="898985" cy="107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7" name="Picture 56" descr="j044145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61737" y="4889323"/>
              <a:ext cx="898985" cy="107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8" name="Picture 59" descr="j044145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75840" y="4889323"/>
              <a:ext cx="898985" cy="107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2" name="Straight Arrow Connector 91"/>
            <p:cNvCxnSpPr>
              <a:endCxn id="57" idx="0"/>
            </p:cNvCxnSpPr>
            <p:nvPr/>
          </p:nvCxnSpPr>
          <p:spPr>
            <a:xfrm rot="16200000" flipH="1">
              <a:off x="4486924" y="2363850"/>
              <a:ext cx="2755084" cy="22945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5060633" y="4626291"/>
            <a:ext cx="3153252" cy="277001"/>
            <a:chOff x="5169500" y="4824210"/>
            <a:chExt cx="3153233" cy="275775"/>
          </a:xfrm>
        </p:grpSpPr>
        <p:sp>
          <p:nvSpPr>
            <p:cNvPr id="9242" name="Rectangle 88"/>
            <p:cNvSpPr>
              <a:spLocks noChangeArrowheads="1"/>
            </p:cNvSpPr>
            <p:nvPr/>
          </p:nvSpPr>
          <p:spPr bwMode="auto">
            <a:xfrm>
              <a:off x="5169500" y="4824210"/>
              <a:ext cx="743587" cy="275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/>
                <a:t>Legacy</a:t>
              </a:r>
              <a:endParaRPr lang="en-US" sz="1200" b="1" dirty="0">
                <a:latin typeface="Arial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9243" name="Rectangle 90"/>
            <p:cNvSpPr>
              <a:spLocks noChangeArrowheads="1"/>
            </p:cNvSpPr>
            <p:nvPr/>
          </p:nvSpPr>
          <p:spPr bwMode="auto">
            <a:xfrm>
              <a:off x="6083900" y="4824212"/>
              <a:ext cx="1082970" cy="275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/>
                <a:t>Unsupported</a:t>
              </a:r>
              <a:endParaRPr lang="en-US" sz="1200" b="1" dirty="0">
                <a:latin typeface="Arial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9244" name="TextBox 92"/>
            <p:cNvSpPr txBox="1">
              <a:spLocks noChangeArrowheads="1"/>
            </p:cNvSpPr>
            <p:nvPr/>
          </p:nvSpPr>
          <p:spPr bwMode="auto">
            <a:xfrm>
              <a:off x="7287728" y="4824212"/>
              <a:ext cx="1035005" cy="275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Custom</a:t>
              </a:r>
            </a:p>
          </p:txBody>
        </p:sp>
      </p:grpSp>
      <p:cxnSp>
        <p:nvCxnSpPr>
          <p:cNvPr id="121" name="Straight Arrow Connector 120"/>
          <p:cNvCxnSpPr>
            <a:endCxn id="0" idx="3"/>
          </p:cNvCxnSpPr>
          <p:nvPr/>
        </p:nvCxnSpPr>
        <p:spPr>
          <a:xfrm rot="5400000">
            <a:off x="2520315" y="1517333"/>
            <a:ext cx="1818799" cy="1012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0" idx="3"/>
          </p:cNvCxnSpPr>
          <p:nvPr/>
        </p:nvCxnSpPr>
        <p:spPr>
          <a:xfrm rot="10800000" flipV="1">
            <a:off x="1593057" y="990124"/>
            <a:ext cx="2217420" cy="19431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90587" y="2624615"/>
            <a:ext cx="3759041" cy="3539013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60"/>
          <p:cNvSpPr txBox="1">
            <a:spLocks noChangeArrowheads="1"/>
          </p:cNvSpPr>
          <p:nvPr/>
        </p:nvSpPr>
        <p:spPr bwMode="auto">
          <a:xfrm>
            <a:off x="1088708" y="3760470"/>
            <a:ext cx="898684" cy="27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       HR</a:t>
            </a:r>
          </a:p>
        </p:txBody>
      </p:sp>
      <p:sp>
        <p:nvSpPr>
          <p:cNvPr id="9239" name="TextBox 61"/>
          <p:cNvSpPr txBox="1">
            <a:spLocks noChangeArrowheads="1"/>
          </p:cNvSpPr>
          <p:nvPr/>
        </p:nvSpPr>
        <p:spPr bwMode="auto">
          <a:xfrm>
            <a:off x="2281715" y="3760470"/>
            <a:ext cx="1035843" cy="27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        Payroll</a:t>
            </a:r>
          </a:p>
        </p:txBody>
      </p:sp>
      <p:sp>
        <p:nvSpPr>
          <p:cNvPr id="9240" name="TextBox 25"/>
          <p:cNvSpPr txBox="1">
            <a:spLocks noChangeArrowheads="1"/>
          </p:cNvSpPr>
          <p:nvPr/>
        </p:nvSpPr>
        <p:spPr bwMode="auto">
          <a:xfrm>
            <a:off x="1228725" y="581502"/>
            <a:ext cx="166199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6" tIns="41148" rIns="82296" bIns="4114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106" charset="-128"/>
                <a:cs typeface="ＭＳ Ｐゴシック" pitchFamily="-106" charset="-128"/>
              </a:rPr>
              <a:t> Limited SSO</a:t>
            </a:r>
            <a:endParaRPr lang="en-US" sz="3600" b="1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111"/>
          <p:cNvCxnSpPr/>
          <p:nvPr/>
        </p:nvCxnSpPr>
        <p:spPr>
          <a:xfrm rot="5400000">
            <a:off x="4993482" y="4099085"/>
            <a:ext cx="1155858" cy="607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6200000" flipH="1">
            <a:off x="6352223" y="4014788"/>
            <a:ext cx="1155858" cy="775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703445" y="4980623"/>
            <a:ext cx="3064669" cy="1080135"/>
            <a:chOff x="5122240" y="3751012"/>
            <a:chExt cx="3064473" cy="1079677"/>
          </a:xfrm>
        </p:grpSpPr>
        <p:pic>
          <p:nvPicPr>
            <p:cNvPr id="10277" name="Picture 37" descr="j044145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22240" y="3751012"/>
              <a:ext cx="898985" cy="107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8" name="Picture 56" descr="j044145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73625" y="3751012"/>
              <a:ext cx="898985" cy="107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9" name="Picture 59" descr="j044145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87728" y="3751012"/>
              <a:ext cx="898985" cy="107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2" name="Straight Arrow Connector 91"/>
          <p:cNvCxnSpPr>
            <a:stCxn id="0" idx="2"/>
            <a:endCxn id="57" idx="0"/>
          </p:cNvCxnSpPr>
          <p:nvPr/>
        </p:nvCxnSpPr>
        <p:spPr>
          <a:xfrm rot="5400000">
            <a:off x="5625703" y="4401265"/>
            <a:ext cx="1157288" cy="14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571073" y="3281379"/>
            <a:ext cx="1266502" cy="541866"/>
          </a:xfrm>
          <a:prstGeom prst="rect">
            <a:avLst/>
          </a:prstGeom>
          <a:solidFill>
            <a:srgbClr val="D9B54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Identity</a:t>
            </a:r>
          </a:p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49" name="Round Same Side Corner Rectangle 48"/>
          <p:cNvSpPr/>
          <p:nvPr/>
        </p:nvSpPr>
        <p:spPr>
          <a:xfrm>
            <a:off x="5571073" y="2947579"/>
            <a:ext cx="1266502" cy="333799"/>
          </a:xfrm>
          <a:prstGeom prst="round2Same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27747" y="5733572"/>
            <a:ext cx="3081813" cy="277001"/>
            <a:chOff x="5241292" y="4821174"/>
            <a:chExt cx="3081441" cy="277274"/>
          </a:xfrm>
        </p:grpSpPr>
        <p:sp>
          <p:nvSpPr>
            <p:cNvPr id="10274" name="Rectangle 88"/>
            <p:cNvSpPr>
              <a:spLocks noChangeArrowheads="1"/>
            </p:cNvSpPr>
            <p:nvPr/>
          </p:nvSpPr>
          <p:spPr bwMode="auto">
            <a:xfrm>
              <a:off x="5241292" y="4821174"/>
              <a:ext cx="649224" cy="277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/>
                <a:t>Legacy</a:t>
              </a:r>
              <a:endParaRPr lang="en-US" sz="1200" b="1" dirty="0">
                <a:latin typeface="Arial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10275" name="Rectangle 90"/>
            <p:cNvSpPr>
              <a:spLocks noChangeArrowheads="1"/>
            </p:cNvSpPr>
            <p:nvPr/>
          </p:nvSpPr>
          <p:spPr bwMode="auto">
            <a:xfrm>
              <a:off x="6075851" y="4821176"/>
              <a:ext cx="1082970" cy="277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/>
                <a:t>Unsupported</a:t>
              </a:r>
              <a:endParaRPr lang="en-US" sz="1200" b="1" dirty="0">
                <a:latin typeface="Arial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10276" name="TextBox 92"/>
            <p:cNvSpPr txBox="1">
              <a:spLocks noChangeArrowheads="1"/>
            </p:cNvSpPr>
            <p:nvPr/>
          </p:nvSpPr>
          <p:spPr bwMode="auto">
            <a:xfrm>
              <a:off x="7287728" y="4821176"/>
              <a:ext cx="1035005" cy="277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Custom</a:t>
              </a:r>
            </a:p>
          </p:txBody>
        </p:sp>
      </p:grpSp>
      <p:cxnSp>
        <p:nvCxnSpPr>
          <p:cNvPr id="52" name="Straight Arrow Connector 51"/>
          <p:cNvCxnSpPr>
            <a:endCxn id="0" idx="3"/>
          </p:cNvCxnSpPr>
          <p:nvPr/>
        </p:nvCxnSpPr>
        <p:spPr>
          <a:xfrm rot="10800000" flipV="1">
            <a:off x="1593057" y="990124"/>
            <a:ext cx="2293143" cy="19573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0800000" flipV="1">
            <a:off x="2344579" y="3014663"/>
            <a:ext cx="251460" cy="17345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6"/>
          <p:cNvCxnSpPr/>
          <p:nvPr/>
        </p:nvCxnSpPr>
        <p:spPr>
          <a:xfrm rot="10800000" flipV="1">
            <a:off x="962978" y="3023235"/>
            <a:ext cx="251460" cy="17345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6" name="Picture 9" descr="j0441451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708" y="3194685"/>
            <a:ext cx="898684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 Same Side Corner Rectangle 22"/>
          <p:cNvSpPr/>
          <p:nvPr/>
        </p:nvSpPr>
        <p:spPr>
          <a:xfrm>
            <a:off x="1199516" y="2947580"/>
            <a:ext cx="787833" cy="227334"/>
          </a:xfrm>
          <a:prstGeom prst="round2Same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Agent</a:t>
            </a:r>
          </a:p>
        </p:txBody>
      </p:sp>
      <p:pic>
        <p:nvPicPr>
          <p:cNvPr id="10260" name="Picture 32" descr="j0441451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92" y="3194685"/>
            <a:ext cx="898683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ound Same Side Corner Rectangle 35"/>
          <p:cNvSpPr/>
          <p:nvPr/>
        </p:nvSpPr>
        <p:spPr>
          <a:xfrm>
            <a:off x="2555432" y="2947580"/>
            <a:ext cx="787833" cy="227334"/>
          </a:xfrm>
          <a:prstGeom prst="round2Same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Agent</a:t>
            </a:r>
          </a:p>
        </p:txBody>
      </p:sp>
      <p:pic>
        <p:nvPicPr>
          <p:cNvPr id="10264" name="Picture 72" descr="j044153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324" y="538640"/>
            <a:ext cx="748665" cy="7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ounded Rectangle 98"/>
          <p:cNvSpPr/>
          <p:nvPr/>
        </p:nvSpPr>
        <p:spPr>
          <a:xfrm>
            <a:off x="730787" y="4796098"/>
            <a:ext cx="2755191" cy="1172902"/>
          </a:xfrm>
          <a:prstGeom prst="round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</a:rPr>
              <a:t>OpenAM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endCxn id="0" idx="3"/>
          </p:cNvCxnSpPr>
          <p:nvPr/>
        </p:nvCxnSpPr>
        <p:spPr>
          <a:xfrm rot="5400000">
            <a:off x="2553176" y="1538764"/>
            <a:ext cx="1804512" cy="1012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>
            <a:off x="3343275" y="3174683"/>
            <a:ext cx="2227422" cy="1621632"/>
          </a:xfrm>
          <a:custGeom>
            <a:avLst/>
            <a:gdLst>
              <a:gd name="connsiteX0" fmla="*/ 3268134 w 3268134"/>
              <a:gd name="connsiteY0" fmla="*/ 0 h 1727200"/>
              <a:gd name="connsiteX1" fmla="*/ 1473200 w 3268134"/>
              <a:gd name="connsiteY1" fmla="*/ 626533 h 1727200"/>
              <a:gd name="connsiteX2" fmla="*/ 0 w 3268134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8134" h="1727200">
                <a:moveTo>
                  <a:pt x="3268134" y="0"/>
                </a:moveTo>
                <a:cubicBezTo>
                  <a:pt x="2643011" y="169333"/>
                  <a:pt x="2017889" y="338666"/>
                  <a:pt x="1473200" y="626533"/>
                </a:cubicBezTo>
                <a:cubicBezTo>
                  <a:pt x="928511" y="914400"/>
                  <a:pt x="0" y="1727200"/>
                  <a:pt x="0" y="1727200"/>
                </a:cubicBezTo>
              </a:path>
            </a:pathLst>
          </a:cu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8" name="Straight Arrow Connector 57"/>
          <p:cNvCxnSpPr>
            <a:endCxn id="0" idx="3"/>
          </p:cNvCxnSpPr>
          <p:nvPr/>
        </p:nvCxnSpPr>
        <p:spPr>
          <a:xfrm>
            <a:off x="4190525" y="1143000"/>
            <a:ext cx="2013108" cy="1804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1" name="TextBox 93"/>
          <p:cNvSpPr txBox="1">
            <a:spLocks noChangeArrowheads="1"/>
          </p:cNvSpPr>
          <p:nvPr/>
        </p:nvSpPr>
        <p:spPr bwMode="auto">
          <a:xfrm>
            <a:off x="2308860" y="3789045"/>
            <a:ext cx="1034415" cy="27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        Payroll</a:t>
            </a:r>
          </a:p>
        </p:txBody>
      </p:sp>
      <p:sp>
        <p:nvSpPr>
          <p:cNvPr id="10272" name="TextBox 94"/>
          <p:cNvSpPr txBox="1">
            <a:spLocks noChangeArrowheads="1"/>
          </p:cNvSpPr>
          <p:nvPr/>
        </p:nvSpPr>
        <p:spPr bwMode="auto">
          <a:xfrm>
            <a:off x="962978" y="3789045"/>
            <a:ext cx="1034415" cy="27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          HR</a:t>
            </a:r>
          </a:p>
        </p:txBody>
      </p:sp>
      <p:sp>
        <p:nvSpPr>
          <p:cNvPr id="10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106" charset="-128"/>
                <a:cs typeface="ＭＳ Ｐゴシック" pitchFamily="-106" charset="-128"/>
              </a:rPr>
              <a:t> SSO</a:t>
            </a:r>
            <a:endParaRPr lang="en-US" sz="3600" b="1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684640" y="3326965"/>
            <a:ext cx="1191557" cy="1285438"/>
          </a:xfrm>
          <a:prstGeom prst="round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</a:rPr>
              <a:t>Identity Provider </a:t>
            </a:r>
            <a:r>
              <a:rPr lang="en-US" sz="1600" b="1" i="1" dirty="0">
                <a:solidFill>
                  <a:schemeClr val="tx1"/>
                </a:solidFill>
              </a:rPr>
              <a:t>SAML2</a:t>
            </a:r>
          </a:p>
        </p:txBody>
      </p:sp>
      <p:pic>
        <p:nvPicPr>
          <p:cNvPr id="13317" name="Picture 72" descr="j044153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049" y="201455"/>
            <a:ext cx="748665" cy="7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37" descr="j0441451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9488" y="2524602"/>
            <a:ext cx="898684" cy="107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0" name="Straight Arrow Connector 89"/>
          <p:cNvCxnSpPr/>
          <p:nvPr/>
        </p:nvCxnSpPr>
        <p:spPr>
          <a:xfrm>
            <a:off x="6493669" y="2863215"/>
            <a:ext cx="1072991" cy="14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20" name="Rectangle 141"/>
          <p:cNvSpPr>
            <a:spLocks noChangeArrowheads="1"/>
          </p:cNvSpPr>
          <p:nvPr/>
        </p:nvSpPr>
        <p:spPr bwMode="auto">
          <a:xfrm>
            <a:off x="7406640" y="3250407"/>
            <a:ext cx="82153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Ringtones</a:t>
            </a:r>
            <a:endParaRPr lang="en-US" sz="1200" b="1" dirty="0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594985" y="2573180"/>
            <a:ext cx="898684" cy="578643"/>
          </a:xfrm>
          <a:prstGeom prst="roundRect">
            <a:avLst/>
          </a:prstGeom>
          <a:solidFill>
            <a:srgbClr val="D9B546"/>
          </a:solidFill>
          <a:ln>
            <a:solidFill>
              <a:srgbClr val="D9B5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</a:rPr>
              <a:t>Federation Gateway</a:t>
            </a:r>
          </a:p>
        </p:txBody>
      </p:sp>
      <p:pic>
        <p:nvPicPr>
          <p:cNvPr id="13322" name="Picture 50" descr="j0441451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9488" y="3951923"/>
            <a:ext cx="898684" cy="108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2" name="Straight Arrow Connector 51"/>
          <p:cNvCxnSpPr/>
          <p:nvPr/>
        </p:nvCxnSpPr>
        <p:spPr>
          <a:xfrm>
            <a:off x="6493669" y="4290537"/>
            <a:ext cx="1072991" cy="14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24" name="Rectangle 52"/>
          <p:cNvSpPr>
            <a:spLocks noChangeArrowheads="1"/>
          </p:cNvSpPr>
          <p:nvPr/>
        </p:nvSpPr>
        <p:spPr bwMode="auto">
          <a:xfrm>
            <a:off x="7329488" y="4677728"/>
            <a:ext cx="898684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Apps</a:t>
            </a:r>
            <a:endParaRPr lang="en-US" sz="1200" b="1" dirty="0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94985" y="4001930"/>
            <a:ext cx="898684" cy="578643"/>
          </a:xfrm>
          <a:prstGeom prst="roundRect">
            <a:avLst/>
          </a:prstGeom>
          <a:solidFill>
            <a:srgbClr val="D9B5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</a:rPr>
              <a:t> Federation Gateway</a:t>
            </a:r>
          </a:p>
        </p:txBody>
      </p:sp>
      <p:pic>
        <p:nvPicPr>
          <p:cNvPr id="13326" name="Picture 55" descr="j0441451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9488" y="5366385"/>
            <a:ext cx="898684" cy="108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Straight Arrow Connector 57"/>
          <p:cNvCxnSpPr/>
          <p:nvPr/>
        </p:nvCxnSpPr>
        <p:spPr>
          <a:xfrm>
            <a:off x="6493669" y="5705000"/>
            <a:ext cx="1072991" cy="14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28" name="Rectangle 58"/>
          <p:cNvSpPr>
            <a:spLocks noChangeArrowheads="1"/>
          </p:cNvSpPr>
          <p:nvPr/>
        </p:nvSpPr>
        <p:spPr bwMode="auto">
          <a:xfrm>
            <a:off x="7215188" y="6092190"/>
            <a:ext cx="1012984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Accessories</a:t>
            </a:r>
            <a:endParaRPr lang="en-US" sz="1200" b="1" dirty="0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594985" y="5416392"/>
            <a:ext cx="898684" cy="578643"/>
          </a:xfrm>
          <a:prstGeom prst="roundRect">
            <a:avLst/>
          </a:prstGeom>
          <a:solidFill>
            <a:srgbClr val="D9B5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</a:rPr>
              <a:t> Federation Gateway </a:t>
            </a:r>
          </a:p>
        </p:txBody>
      </p:sp>
      <p:cxnSp>
        <p:nvCxnSpPr>
          <p:cNvPr id="64" name="Straight Arrow Connector 63"/>
          <p:cNvCxnSpPr>
            <a:endCxn id="40" idx="1"/>
          </p:cNvCxnSpPr>
          <p:nvPr/>
        </p:nvCxnSpPr>
        <p:spPr>
          <a:xfrm flipV="1">
            <a:off x="1875949" y="2863215"/>
            <a:ext cx="3719036" cy="10887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0" idx="3"/>
            <a:endCxn id="54" idx="1"/>
          </p:cNvCxnSpPr>
          <p:nvPr/>
        </p:nvCxnSpPr>
        <p:spPr>
          <a:xfrm>
            <a:off x="1875949" y="3969068"/>
            <a:ext cx="3719036" cy="32146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0" idx="3"/>
            <a:endCxn id="61" idx="1"/>
          </p:cNvCxnSpPr>
          <p:nvPr/>
        </p:nvCxnSpPr>
        <p:spPr>
          <a:xfrm>
            <a:off x="1875949" y="3969068"/>
            <a:ext cx="3719036" cy="173593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1655207" y="902256"/>
            <a:ext cx="2514600" cy="2336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45745"/>
            <a:ext cx="8229600" cy="985838"/>
          </a:xfrm>
        </p:spPr>
        <p:txBody>
          <a:bodyPr bIns="91439"/>
          <a:lstStyle/>
          <a:p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How SSO Works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3287554" y="1941672"/>
            <a:ext cx="5627846" cy="4306253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 smtClean="0">
                <a:latin typeface="Calibri" pitchFamily="-106" charset="0"/>
                <a:ea typeface="Calibri" pitchFamily="-106" charset="0"/>
                <a:cs typeface="Calibri" pitchFamily="-106" charset="0"/>
              </a:rPr>
              <a:t>Traffic to Legacy Application is routed through the Gateway.</a:t>
            </a:r>
          </a:p>
          <a:p>
            <a:r>
              <a:rPr lang="en-US" sz="1800" dirty="0" smtClean="0">
                <a:latin typeface="Calibri" pitchFamily="-106" charset="0"/>
                <a:ea typeface="Calibri" pitchFamily="-106" charset="0"/>
                <a:cs typeface="Calibri" pitchFamily="-106" charset="0"/>
              </a:rPr>
              <a:t>Gateway is deployed as a web app protected by the OpenAM agent.</a:t>
            </a:r>
          </a:p>
          <a:p>
            <a:r>
              <a:rPr lang="en-US" sz="1800" dirty="0" smtClean="0">
                <a:latin typeface="Calibri" pitchFamily="-106" charset="0"/>
                <a:ea typeface="Calibri" pitchFamily="-106" charset="0"/>
                <a:cs typeface="Calibri" pitchFamily="-106" charset="0"/>
              </a:rPr>
              <a:t>OpenAM agent is configured to pass user identifying headers to the Gateway.</a:t>
            </a:r>
          </a:p>
          <a:p>
            <a:r>
              <a:rPr lang="en-US" sz="1800" dirty="0" smtClean="0">
                <a:latin typeface="Calibri" pitchFamily="-106" charset="0"/>
                <a:ea typeface="Calibri" pitchFamily="-106" charset="0"/>
                <a:cs typeface="Calibri" pitchFamily="-106" charset="0"/>
              </a:rPr>
              <a:t>Gateway filters are configured to intercept the Legacy application login pages.</a:t>
            </a:r>
          </a:p>
          <a:p>
            <a:r>
              <a:rPr lang="en-US" sz="1800" dirty="0" smtClean="0">
                <a:latin typeface="Calibri" pitchFamily="-106" charset="0"/>
                <a:ea typeface="Calibri" pitchFamily="-106" charset="0"/>
                <a:cs typeface="Calibri" pitchFamily="-106" charset="0"/>
              </a:rPr>
              <a:t>When a login or timeout page is processed, the user is logged in with credentials passed from the OpenAM agent or by looking them up in an external database or vault.</a:t>
            </a:r>
          </a:p>
          <a:p>
            <a:r>
              <a:rPr lang="en-US" sz="1800" dirty="0" smtClean="0">
                <a:latin typeface="Calibri" pitchFamily="-106" charset="0"/>
                <a:ea typeface="Calibri" pitchFamily="-106" charset="0"/>
                <a:cs typeface="Calibri" pitchFamily="-106" charset="0"/>
              </a:rPr>
              <a:t>Gateway optionally manages, filters, or transforms, cookies, headers, and general application content.</a:t>
            </a:r>
          </a:p>
          <a:p>
            <a:endParaRPr lang="en-US" dirty="0" smtClean="0">
              <a:latin typeface="Arial" pitchFamily="-106" charset="0"/>
              <a:ea typeface="Arial" pitchFamily="-106" charset="0"/>
              <a:cs typeface="Arial" pitchFamily="-106" charset="0"/>
            </a:endParaRPr>
          </a:p>
          <a:p>
            <a:endParaRPr lang="en-US" dirty="0" smtClean="0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2065973" y="2280285"/>
            <a:ext cx="910114" cy="7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52400" y="2739463"/>
            <a:ext cx="1085349" cy="689537"/>
          </a:xfrm>
          <a:prstGeom prst="roundRect">
            <a:avLst/>
          </a:prstGeom>
          <a:solidFill>
            <a:srgbClr val="8594B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</a:rPr>
              <a:t>OpenAM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237298" y="2880360"/>
            <a:ext cx="631508" cy="1000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93" name="Picture 8" descr="j044153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553" y="1231583"/>
            <a:ext cx="7486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923812" y="4199811"/>
            <a:ext cx="1185863" cy="15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925955" y="4767739"/>
            <a:ext cx="1034415" cy="1102995"/>
            <a:chOff x="4672742" y="5036007"/>
            <a:chExt cx="1035005" cy="1103488"/>
          </a:xfrm>
        </p:grpSpPr>
        <p:pic>
          <p:nvPicPr>
            <p:cNvPr id="16402" name="Picture 13" descr="j0441451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8935" y="5036007"/>
              <a:ext cx="918812" cy="1103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3" name="TextBox 14"/>
            <p:cNvSpPr txBox="1">
              <a:spLocks noChangeArrowheads="1"/>
            </p:cNvSpPr>
            <p:nvPr/>
          </p:nvSpPr>
          <p:spPr bwMode="auto">
            <a:xfrm>
              <a:off x="4672742" y="5806507"/>
              <a:ext cx="1035005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   Legacy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68260" y="3073263"/>
            <a:ext cx="1266502" cy="541866"/>
          </a:xfrm>
          <a:prstGeom prst="rect">
            <a:avLst/>
          </a:prstGeom>
          <a:solidFill>
            <a:srgbClr val="D9B54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Identity Gateway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1868260" y="2739463"/>
            <a:ext cx="1266502" cy="333799"/>
          </a:xfrm>
          <a:prstGeom prst="round2SameRect">
            <a:avLst/>
          </a:prstGeom>
          <a:solidFill>
            <a:srgbClr val="8594B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47175"/>
            <a:ext cx="8229600" cy="984408"/>
          </a:xfrm>
        </p:spPr>
        <p:txBody>
          <a:bodyPr bIns="91439"/>
          <a:lstStyle/>
          <a:p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How Federation 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124" y="1865948"/>
            <a:ext cx="5563553" cy="430625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700" dirty="0" smtClean="0">
                <a:latin typeface="Calibri"/>
                <a:cs typeface="Calibri"/>
              </a:rPr>
              <a:t>Traffic to Legacy Application is routed through the Gateway.</a:t>
            </a:r>
          </a:p>
          <a:p>
            <a:pPr>
              <a:defRPr/>
            </a:pPr>
            <a:r>
              <a:rPr lang="en-US" sz="1700" dirty="0" smtClean="0">
                <a:latin typeface="Calibri"/>
                <a:cs typeface="Calibri"/>
              </a:rPr>
              <a:t>Gateway is deployed as a web app or standalone java application.</a:t>
            </a:r>
          </a:p>
          <a:p>
            <a:pPr>
              <a:defRPr/>
            </a:pPr>
            <a:r>
              <a:rPr lang="en-US" sz="1700" dirty="0" smtClean="0">
                <a:latin typeface="Calibri"/>
                <a:cs typeface="Calibri"/>
              </a:rPr>
              <a:t>Gateway is configured as a SAML2 endpoint in a Circle of Trust with the WAM.</a:t>
            </a:r>
          </a:p>
          <a:p>
            <a:pPr>
              <a:defRPr/>
            </a:pPr>
            <a:r>
              <a:rPr lang="en-US" sz="1700" dirty="0" smtClean="0">
                <a:latin typeface="Calibri"/>
                <a:cs typeface="Calibri"/>
              </a:rPr>
              <a:t>Gateway filters are configured to recognize Legacy application login pages.</a:t>
            </a:r>
          </a:p>
          <a:p>
            <a:pPr>
              <a:defRPr/>
            </a:pPr>
            <a:r>
              <a:rPr lang="en-US" sz="1700" dirty="0" smtClean="0">
                <a:latin typeface="Calibri"/>
                <a:cs typeface="Calibri"/>
              </a:rPr>
              <a:t>When the Gateway sees a login or timeout page,  an SP initiated SAML2  AuthN request is sent to the WAM.  </a:t>
            </a:r>
          </a:p>
          <a:p>
            <a:pPr>
              <a:defRPr/>
            </a:pPr>
            <a:r>
              <a:rPr lang="en-US" sz="1700" dirty="0" smtClean="0">
                <a:latin typeface="Calibri"/>
                <a:cs typeface="Calibri"/>
              </a:rPr>
              <a:t>Upon receiving and processing the assertion, the Gateway logs the user in with credentials from the assertion or by looking them up in an external database or vault.</a:t>
            </a:r>
          </a:p>
          <a:p>
            <a:pPr>
              <a:defRPr/>
            </a:pPr>
            <a:r>
              <a:rPr lang="en-US" sz="1700" dirty="0" smtClean="0">
                <a:latin typeface="Calibri"/>
                <a:cs typeface="Calibri"/>
              </a:rPr>
              <a:t>Gateway optionally manages, filters, or transforms, cookies, headers, and general application content.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1951673" y="2245996"/>
            <a:ext cx="1140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52400" y="2854331"/>
            <a:ext cx="1051136" cy="760797"/>
          </a:xfrm>
          <a:prstGeom prst="roundRect">
            <a:avLst/>
          </a:prstGeom>
          <a:solidFill>
            <a:srgbClr val="8594B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Web Access Management</a:t>
            </a:r>
          </a:p>
          <a:p>
            <a:pPr algn="ctr">
              <a:defRPr/>
            </a:pPr>
            <a:r>
              <a:rPr lang="en-US" sz="1100" b="1" i="1" dirty="0">
                <a:solidFill>
                  <a:schemeClr val="tx1"/>
                </a:solidFill>
              </a:rPr>
              <a:t>SAML2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203008" y="3200400"/>
            <a:ext cx="722948" cy="1000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417" name="Picture 8" descr="j044153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553" y="1234440"/>
            <a:ext cx="7486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923812" y="4199811"/>
            <a:ext cx="1185863" cy="15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925955" y="4767739"/>
            <a:ext cx="1034415" cy="1102995"/>
            <a:chOff x="4672742" y="5036007"/>
            <a:chExt cx="1035005" cy="1103488"/>
          </a:xfrm>
        </p:grpSpPr>
        <p:pic>
          <p:nvPicPr>
            <p:cNvPr id="17423" name="Picture 13" descr="j0441451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8935" y="5036007"/>
              <a:ext cx="918812" cy="1103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4" name="TextBox 14"/>
            <p:cNvSpPr txBox="1">
              <a:spLocks noChangeArrowheads="1"/>
            </p:cNvSpPr>
            <p:nvPr/>
          </p:nvSpPr>
          <p:spPr bwMode="auto">
            <a:xfrm>
              <a:off x="4672742" y="5806507"/>
              <a:ext cx="1035005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      </a:t>
              </a:r>
              <a:r>
                <a:rPr lang="en-US" sz="1200" b="1" dirty="0"/>
                <a:t>Legacy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916965" y="2816341"/>
            <a:ext cx="1183670" cy="926513"/>
          </a:xfrm>
          <a:prstGeom prst="roundRect">
            <a:avLst/>
          </a:prstGeom>
          <a:solidFill>
            <a:srgbClr val="D9B54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 Federation</a:t>
            </a:r>
          </a:p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Identity </a:t>
            </a:r>
          </a:p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Gateway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Elbow Connector 76"/>
          <p:cNvCxnSpPr>
            <a:stCxn id="0" idx="2"/>
          </p:cNvCxnSpPr>
          <p:nvPr/>
        </p:nvCxnSpPr>
        <p:spPr>
          <a:xfrm rot="10800000" flipV="1">
            <a:off x="3246120" y="2720340"/>
            <a:ext cx="282893" cy="23717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0" idx="3"/>
          </p:cNvCxnSpPr>
          <p:nvPr/>
        </p:nvCxnSpPr>
        <p:spPr>
          <a:xfrm>
            <a:off x="4251960" y="1920240"/>
            <a:ext cx="1815942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0" idx="3"/>
          </p:cNvCxnSpPr>
          <p:nvPr/>
        </p:nvCxnSpPr>
        <p:spPr>
          <a:xfrm rot="5400000">
            <a:off x="3514725" y="2043113"/>
            <a:ext cx="1127284" cy="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2373154" y="1784509"/>
            <a:ext cx="1323023" cy="116300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38" name="Picture 72" descr="j044153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1880" y="1387317"/>
            <a:ext cx="748665" cy="7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ounded Rectangle 98"/>
          <p:cNvSpPr/>
          <p:nvPr/>
        </p:nvSpPr>
        <p:spPr>
          <a:xfrm>
            <a:off x="1256173" y="5074921"/>
            <a:ext cx="6407568" cy="1028700"/>
          </a:xfrm>
          <a:prstGeom prst="roundRect">
            <a:avLst/>
          </a:prstGeom>
          <a:solidFill>
            <a:srgbClr val="8594B2"/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5400000">
            <a:off x="3291126" y="3225404"/>
            <a:ext cx="808673" cy="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339114" y="4236244"/>
            <a:ext cx="3730466" cy="318611"/>
            <a:chOff x="4592068" y="4821172"/>
            <a:chExt cx="3730665" cy="439722"/>
          </a:xfrm>
        </p:grpSpPr>
        <p:sp>
          <p:nvSpPr>
            <p:cNvPr id="89" name="Rectangle 88"/>
            <p:cNvSpPr/>
            <p:nvPr/>
          </p:nvSpPr>
          <p:spPr>
            <a:xfrm>
              <a:off x="4592068" y="4945398"/>
              <a:ext cx="648687" cy="3154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900" b="1" dirty="0">
                <a:latin typeface="Arial"/>
                <a:cs typeface="Arial"/>
              </a:endParaRPr>
            </a:p>
          </p:txBody>
        </p:sp>
        <p:sp>
          <p:nvSpPr>
            <p:cNvPr id="18481" name="Rectangle 90"/>
            <p:cNvSpPr>
              <a:spLocks noChangeArrowheads="1"/>
            </p:cNvSpPr>
            <p:nvPr/>
          </p:nvSpPr>
          <p:spPr bwMode="auto">
            <a:xfrm>
              <a:off x="6075851" y="4821173"/>
              <a:ext cx="1082970" cy="382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200" b="1" dirty="0">
                <a:latin typeface="Arial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18482" name="TextBox 92"/>
            <p:cNvSpPr txBox="1">
              <a:spLocks noChangeArrowheads="1"/>
            </p:cNvSpPr>
            <p:nvPr/>
          </p:nvSpPr>
          <p:spPr bwMode="auto">
            <a:xfrm>
              <a:off x="7287728" y="4821172"/>
              <a:ext cx="1035005" cy="382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</a:t>
              </a:r>
            </a:p>
          </p:txBody>
        </p:sp>
      </p:grpSp>
      <p:sp>
        <p:nvSpPr>
          <p:cNvPr id="36" name="Round Same Side Corner Rectangle 35"/>
          <p:cNvSpPr/>
          <p:nvPr/>
        </p:nvSpPr>
        <p:spPr>
          <a:xfrm>
            <a:off x="3529224" y="2606040"/>
            <a:ext cx="1099020" cy="227334"/>
          </a:xfrm>
          <a:prstGeom prst="round2SameRect">
            <a:avLst/>
          </a:prstGeom>
          <a:solidFill>
            <a:srgbClr val="D9B546"/>
          </a:solidFill>
          <a:ln>
            <a:solidFill>
              <a:srgbClr val="A9C898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Proxy Agent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246120" y="3629024"/>
            <a:ext cx="898684" cy="889313"/>
            <a:chOff x="3981659" y="4032532"/>
            <a:chExt cx="998872" cy="987061"/>
          </a:xfrm>
        </p:grpSpPr>
        <p:pic>
          <p:nvPicPr>
            <p:cNvPr id="18478" name="Picture 32" descr="j0441451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1659" y="4032532"/>
              <a:ext cx="998872" cy="967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9" name="TextBox 93"/>
            <p:cNvSpPr txBox="1">
              <a:spLocks noChangeArrowheads="1"/>
            </p:cNvSpPr>
            <p:nvPr/>
          </p:nvSpPr>
          <p:spPr bwMode="auto">
            <a:xfrm>
              <a:off x="4148667" y="4495800"/>
              <a:ext cx="721698" cy="52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     Payroll</a:t>
              </a:r>
            </a:p>
          </p:txBody>
        </p:sp>
      </p:grpSp>
      <p:cxnSp>
        <p:nvCxnSpPr>
          <p:cNvPr id="80" name="Elbow Connector 76"/>
          <p:cNvCxnSpPr/>
          <p:nvPr/>
        </p:nvCxnSpPr>
        <p:spPr>
          <a:xfrm rot="5400000">
            <a:off x="835105" y="3946922"/>
            <a:ext cx="2053113" cy="237173"/>
          </a:xfrm>
          <a:prstGeom prst="bentConnector3">
            <a:avLst>
              <a:gd name="adj1" fmla="val -15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1743075" y="2947513"/>
            <a:ext cx="1034415" cy="1128820"/>
            <a:chOff x="1770480" y="3278510"/>
            <a:chExt cx="1150006" cy="1253574"/>
          </a:xfrm>
        </p:grpSpPr>
        <p:pic>
          <p:nvPicPr>
            <p:cNvPr id="18473" name="Picture 9" descr="j0441451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10156" y="3553526"/>
              <a:ext cx="998872" cy="967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ound Same Side Corner Rectangle 22"/>
            <p:cNvSpPr/>
            <p:nvPr/>
          </p:nvSpPr>
          <p:spPr>
            <a:xfrm>
              <a:off x="2033658" y="3278510"/>
              <a:ext cx="875370" cy="252593"/>
            </a:xfrm>
            <a:prstGeom prst="round2SameRect">
              <a:avLst/>
            </a:prstGeom>
            <a:solidFill>
              <a:srgbClr val="D9B54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01599" tIns="50799" rIns="101599" bIns="50799"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8477" name="TextBox 94"/>
            <p:cNvSpPr txBox="1">
              <a:spLocks noChangeArrowheads="1"/>
            </p:cNvSpPr>
            <p:nvPr/>
          </p:nvSpPr>
          <p:spPr bwMode="auto">
            <a:xfrm>
              <a:off x="1770480" y="4213081"/>
              <a:ext cx="1150006" cy="31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     Portal</a:t>
              </a:r>
            </a:p>
          </p:txBody>
        </p:sp>
      </p:grpSp>
      <p:sp>
        <p:nvSpPr>
          <p:cNvPr id="18450" name="TextBox 29"/>
          <p:cNvSpPr txBox="1">
            <a:spLocks noChangeArrowheads="1"/>
          </p:cNvSpPr>
          <p:nvPr/>
        </p:nvSpPr>
        <p:spPr bwMode="auto">
          <a:xfrm>
            <a:off x="2863215" y="5084922"/>
            <a:ext cx="3120390" cy="5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OpenAM </a:t>
            </a:r>
          </a:p>
          <a:p>
            <a:pPr algn="ctr"/>
            <a:r>
              <a:rPr lang="en-US" sz="1600" dirty="0"/>
              <a:t>Services 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960495" y="3610453"/>
            <a:ext cx="898684" cy="908958"/>
            <a:chOff x="3981659" y="4032532"/>
            <a:chExt cx="998872" cy="1008515"/>
          </a:xfrm>
        </p:grpSpPr>
        <p:pic>
          <p:nvPicPr>
            <p:cNvPr id="18471" name="Picture 44" descr="j0441451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1659" y="4032532"/>
              <a:ext cx="998872" cy="967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2" name="TextBox 45"/>
            <p:cNvSpPr txBox="1">
              <a:spLocks noChangeArrowheads="1"/>
            </p:cNvSpPr>
            <p:nvPr/>
          </p:nvSpPr>
          <p:spPr bwMode="auto">
            <a:xfrm>
              <a:off x="4148667" y="4517436"/>
              <a:ext cx="721698" cy="523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     HR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rot="16200000" flipH="1">
            <a:off x="4016217" y="3216117"/>
            <a:ext cx="7886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5194935" y="2606040"/>
            <a:ext cx="1773079" cy="1939732"/>
            <a:chOff x="6743315" y="3246006"/>
            <a:chExt cx="1969625" cy="2155258"/>
          </a:xfrm>
        </p:grpSpPr>
        <p:cxnSp>
          <p:nvCxnSpPr>
            <p:cNvPr id="115" name="Straight Arrow Connector 114"/>
            <p:cNvCxnSpPr>
              <a:endCxn id="79" idx="0"/>
            </p:cNvCxnSpPr>
            <p:nvPr/>
          </p:nvCxnSpPr>
          <p:spPr>
            <a:xfrm rot="5400000">
              <a:off x="7766113" y="3964350"/>
              <a:ext cx="895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72" idx="0"/>
            </p:cNvCxnSpPr>
            <p:nvPr/>
          </p:nvCxnSpPr>
          <p:spPr>
            <a:xfrm rot="16200000" flipH="1">
              <a:off x="6778917" y="3948475"/>
              <a:ext cx="9271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 Same Side Corner Rectangle 48"/>
            <p:cNvSpPr/>
            <p:nvPr/>
          </p:nvSpPr>
          <p:spPr>
            <a:xfrm>
              <a:off x="6743315" y="3246006"/>
              <a:ext cx="1941505" cy="272146"/>
            </a:xfrm>
            <a:prstGeom prst="round2SameRect">
              <a:avLst/>
            </a:prstGeom>
            <a:solidFill>
              <a:srgbClr val="D9B54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01599" tIns="50799" rIns="101599" bIns="50799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Identity Gateway</a:t>
              </a:r>
            </a:p>
          </p:txBody>
        </p:sp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6743315" y="4412274"/>
              <a:ext cx="998872" cy="988990"/>
              <a:chOff x="3981659" y="4421172"/>
              <a:chExt cx="998872" cy="988990"/>
            </a:xfrm>
          </p:grpSpPr>
          <p:pic>
            <p:nvPicPr>
              <p:cNvPr id="18469" name="Picture 71" descr="j0441451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81659" y="4421172"/>
                <a:ext cx="998872" cy="967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70" name="TextBox 73"/>
              <p:cNvSpPr txBox="1">
                <a:spLocks noChangeArrowheads="1"/>
              </p:cNvSpPr>
              <p:nvPr/>
            </p:nvSpPr>
            <p:spPr bwMode="auto">
              <a:xfrm>
                <a:off x="4148668" y="4885804"/>
                <a:ext cx="721698" cy="524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/>
                  <a:t>        Legacy</a:t>
                </a:r>
              </a:p>
            </p:txBody>
          </p:sp>
        </p:grpSp>
        <p:grpSp>
          <p:nvGrpSpPr>
            <p:cNvPr id="8" name="Group 77"/>
            <p:cNvGrpSpPr>
              <a:grpSpLocks/>
            </p:cNvGrpSpPr>
            <p:nvPr/>
          </p:nvGrpSpPr>
          <p:grpSpPr bwMode="auto">
            <a:xfrm>
              <a:off x="7714068" y="4412274"/>
              <a:ext cx="998872" cy="988990"/>
              <a:chOff x="3981659" y="4412274"/>
              <a:chExt cx="998872" cy="988990"/>
            </a:xfrm>
          </p:grpSpPr>
          <p:pic>
            <p:nvPicPr>
              <p:cNvPr id="18467" name="Picture 78" descr="j0441451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81659" y="4412274"/>
                <a:ext cx="998872" cy="967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68" name="TextBox 80"/>
              <p:cNvSpPr txBox="1">
                <a:spLocks noChangeArrowheads="1"/>
              </p:cNvSpPr>
              <p:nvPr/>
            </p:nvSpPr>
            <p:spPr bwMode="auto">
              <a:xfrm>
                <a:off x="4148668" y="4876906"/>
                <a:ext cx="803745" cy="524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/>
                  <a:t>        Custom</a:t>
                </a:r>
              </a:p>
            </p:txBody>
          </p:sp>
        </p:grpSp>
      </p:grpSp>
      <p:cxnSp>
        <p:nvCxnSpPr>
          <p:cNvPr id="85" name="Elbow Connector 84"/>
          <p:cNvCxnSpPr/>
          <p:nvPr/>
        </p:nvCxnSpPr>
        <p:spPr>
          <a:xfrm rot="16200000" flipH="1">
            <a:off x="5975747" y="3686890"/>
            <a:ext cx="2347437" cy="414338"/>
          </a:xfrm>
          <a:prstGeom prst="bentConnector3">
            <a:avLst>
              <a:gd name="adj1" fmla="val 44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OpenAM Single Sign-on 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564482" y="5246370"/>
            <a:ext cx="1617345" cy="342900"/>
          </a:xfrm>
          <a:prstGeom prst="roundRect">
            <a:avLst/>
          </a:prstGeom>
          <a:solidFill>
            <a:srgbClr val="A9B48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707857" y="5246370"/>
            <a:ext cx="1618773" cy="342900"/>
          </a:xfrm>
          <a:prstGeom prst="roundRect">
            <a:avLst/>
          </a:prstGeom>
          <a:solidFill>
            <a:srgbClr val="A9B48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564482" y="5623560"/>
            <a:ext cx="1617345" cy="342900"/>
          </a:xfrm>
          <a:prstGeom prst="roundRect">
            <a:avLst/>
          </a:prstGeom>
          <a:solidFill>
            <a:srgbClr val="A9B48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Authorization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707857" y="5623560"/>
            <a:ext cx="1618773" cy="342900"/>
          </a:xfrm>
          <a:prstGeom prst="roundRect">
            <a:avLst/>
          </a:prstGeom>
          <a:solidFill>
            <a:srgbClr val="A9B48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Auditing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>
            <a:endCxn id="0" idx="3"/>
          </p:cNvCxnSpPr>
          <p:nvPr/>
        </p:nvCxnSpPr>
        <p:spPr>
          <a:xfrm rot="5400000">
            <a:off x="2196703" y="2433876"/>
            <a:ext cx="1027272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59" name="Picture 72" descr="j044153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433" y="1524477"/>
            <a:ext cx="748665" cy="7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676299" y="4236244"/>
            <a:ext cx="3730466" cy="318611"/>
            <a:chOff x="4592068" y="4821172"/>
            <a:chExt cx="3730665" cy="439722"/>
          </a:xfrm>
        </p:grpSpPr>
        <p:sp>
          <p:nvSpPr>
            <p:cNvPr id="89" name="Rectangle 88"/>
            <p:cNvSpPr/>
            <p:nvPr/>
          </p:nvSpPr>
          <p:spPr>
            <a:xfrm>
              <a:off x="4592068" y="4945398"/>
              <a:ext cx="648687" cy="3154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900" b="1" dirty="0">
                <a:latin typeface="Arial"/>
                <a:cs typeface="Arial"/>
              </a:endParaRPr>
            </a:p>
          </p:txBody>
        </p:sp>
        <p:sp>
          <p:nvSpPr>
            <p:cNvPr id="19502" name="Rectangle 90"/>
            <p:cNvSpPr>
              <a:spLocks noChangeArrowheads="1"/>
            </p:cNvSpPr>
            <p:nvPr/>
          </p:nvSpPr>
          <p:spPr bwMode="auto">
            <a:xfrm>
              <a:off x="6075851" y="4821173"/>
              <a:ext cx="1082970" cy="382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200" b="1" dirty="0">
                <a:latin typeface="Arial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19503" name="TextBox 92"/>
            <p:cNvSpPr txBox="1">
              <a:spLocks noChangeArrowheads="1"/>
            </p:cNvSpPr>
            <p:nvPr/>
          </p:nvSpPr>
          <p:spPr bwMode="auto">
            <a:xfrm>
              <a:off x="7287728" y="4821172"/>
              <a:ext cx="1035005" cy="382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</a:t>
              </a:r>
            </a:p>
          </p:txBody>
        </p:sp>
      </p:grpSp>
      <p:cxnSp>
        <p:nvCxnSpPr>
          <p:cNvPr id="80" name="Elbow Connector 76"/>
          <p:cNvCxnSpPr>
            <a:stCxn id="0" idx="2"/>
          </p:cNvCxnSpPr>
          <p:nvPr/>
        </p:nvCxnSpPr>
        <p:spPr>
          <a:xfrm rot="10800000" flipV="1">
            <a:off x="1680210" y="3061812"/>
            <a:ext cx="637223" cy="20902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2080260" y="2947513"/>
            <a:ext cx="1034415" cy="1128820"/>
            <a:chOff x="1770480" y="3278510"/>
            <a:chExt cx="1150006" cy="1253574"/>
          </a:xfrm>
        </p:grpSpPr>
        <p:pic>
          <p:nvPicPr>
            <p:cNvPr id="19496" name="Picture 9" descr="j0441451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10156" y="3553526"/>
              <a:ext cx="998872" cy="967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ound Same Side Corner Rectangle 22"/>
            <p:cNvSpPr/>
            <p:nvPr/>
          </p:nvSpPr>
          <p:spPr>
            <a:xfrm>
              <a:off x="2033658" y="3278510"/>
              <a:ext cx="875370" cy="252593"/>
            </a:xfrm>
            <a:prstGeom prst="round2SameRect">
              <a:avLst/>
            </a:prstGeom>
            <a:solidFill>
              <a:srgbClr val="D9B54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01599" tIns="50799" rIns="101599" bIns="50799"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9500" name="TextBox 94"/>
            <p:cNvSpPr txBox="1">
              <a:spLocks noChangeArrowheads="1"/>
            </p:cNvSpPr>
            <p:nvPr/>
          </p:nvSpPr>
          <p:spPr bwMode="auto">
            <a:xfrm>
              <a:off x="1770480" y="4213081"/>
              <a:ext cx="1150006" cy="31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/>
                <a:t>        Portal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6686550" y="1758793"/>
            <a:ext cx="1034415" cy="1148265"/>
            <a:chOff x="7952822" y="2514600"/>
            <a:chExt cx="1150005" cy="1276018"/>
          </a:xfrm>
        </p:grpSpPr>
        <p:sp>
          <p:nvSpPr>
            <p:cNvPr id="49" name="Round Same Side Corner Rectangle 48"/>
            <p:cNvSpPr/>
            <p:nvPr/>
          </p:nvSpPr>
          <p:spPr>
            <a:xfrm>
              <a:off x="7952823" y="2514600"/>
              <a:ext cx="902603" cy="272146"/>
            </a:xfrm>
            <a:prstGeom prst="round2SameRect">
              <a:avLst/>
            </a:prstGeom>
            <a:solidFill>
              <a:srgbClr val="D9B54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01599" tIns="50799" rIns="101599" bIns="50799" anchor="ctr"/>
            <a:lstStyle/>
            <a:p>
              <a:pPr algn="ctr"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Fedlet</a:t>
              </a:r>
            </a:p>
          </p:txBody>
        </p:sp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7952822" y="2781287"/>
              <a:ext cx="1150005" cy="1009331"/>
              <a:chOff x="3981658" y="4032532"/>
              <a:chExt cx="1150005" cy="1009331"/>
            </a:xfrm>
          </p:grpSpPr>
          <p:pic>
            <p:nvPicPr>
              <p:cNvPr id="19494" name="Picture 71" descr="j0441451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81659" y="4032532"/>
                <a:ext cx="998872" cy="967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95" name="TextBox 73"/>
              <p:cNvSpPr txBox="1">
                <a:spLocks noChangeArrowheads="1"/>
              </p:cNvSpPr>
              <p:nvPr/>
            </p:nvSpPr>
            <p:spPr bwMode="auto">
              <a:xfrm>
                <a:off x="3981658" y="4517436"/>
                <a:ext cx="1150005" cy="524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/>
                  <a:t>        </a:t>
                </a:r>
                <a:r>
                  <a:rPr lang="en-US" sz="1200" b="1" dirty="0" err="1"/>
                  <a:t>CRM.com</a:t>
                </a:r>
                <a:endParaRPr lang="en-US" sz="1200" b="1" dirty="0"/>
              </a:p>
            </p:txBody>
          </p:sp>
        </p:grpSp>
      </p:grpSp>
      <p:sp>
        <p:nvSpPr>
          <p:cNvPr id="19464" name="Rectangle 1"/>
          <p:cNvSpPr>
            <a:spLocks noGrp="1" noChangeArrowheads="1"/>
          </p:cNvSpPr>
          <p:nvPr>
            <p:ph type="title"/>
          </p:nvPr>
        </p:nvSpPr>
        <p:spPr>
          <a:xfrm>
            <a:off x="634365" y="137160"/>
            <a:ext cx="7772400" cy="1144429"/>
          </a:xfrm>
        </p:spPr>
        <p:txBody>
          <a:bodyPr/>
          <a:lstStyle/>
          <a:p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OpenAM Federated SSO </a:t>
            </a:r>
          </a:p>
        </p:txBody>
      </p: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48590" y="5152073"/>
            <a:ext cx="4266248" cy="1028700"/>
            <a:chOff x="165041" y="5725227"/>
            <a:chExt cx="4740824" cy="1143000"/>
          </a:xfrm>
        </p:grpSpPr>
        <p:sp>
          <p:nvSpPr>
            <p:cNvPr id="99" name="Rounded Rectangle 98"/>
            <p:cNvSpPr/>
            <p:nvPr/>
          </p:nvSpPr>
          <p:spPr>
            <a:xfrm>
              <a:off x="165041" y="5725227"/>
              <a:ext cx="4740824" cy="1143000"/>
            </a:xfrm>
            <a:prstGeom prst="roundRect">
              <a:avLst/>
            </a:prstGeom>
            <a:solidFill>
              <a:srgbClr val="8594B2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01599" tIns="50799" rIns="101599" bIns="50799" anchor="ctr"/>
            <a:lstStyle/>
            <a:p>
              <a:pPr algn="ctr">
                <a:defRPr/>
              </a:pPr>
              <a:endParaRPr lang="en-US" sz="20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20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9485" name="TextBox 29"/>
            <p:cNvSpPr txBox="1">
              <a:spLocks noChangeArrowheads="1"/>
            </p:cNvSpPr>
            <p:nvPr/>
          </p:nvSpPr>
          <p:spPr bwMode="auto">
            <a:xfrm>
              <a:off x="2032000" y="5725227"/>
              <a:ext cx="1221812" cy="649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/>
                <a:t>OpenAM </a:t>
              </a:r>
            </a:p>
            <a:p>
              <a:pPr algn="ctr"/>
              <a:r>
                <a:rPr lang="en-US" sz="1600" dirty="0"/>
                <a:t>Services 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15871" y="5828415"/>
              <a:ext cx="1640077" cy="382587"/>
            </a:xfrm>
            <a:prstGeom prst="roundRect">
              <a:avLst/>
            </a:prstGeom>
            <a:solidFill>
              <a:srgbClr val="A9B48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Liberty ID-FF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251498" y="5828415"/>
              <a:ext cx="1522589" cy="382587"/>
            </a:xfrm>
            <a:prstGeom prst="roundRect">
              <a:avLst/>
            </a:prstGeom>
            <a:solidFill>
              <a:srgbClr val="A9B48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SAML2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15871" y="6401502"/>
              <a:ext cx="1640077" cy="381000"/>
            </a:xfrm>
            <a:prstGeom prst="roundRect">
              <a:avLst/>
            </a:prstGeom>
            <a:solidFill>
              <a:srgbClr val="A9B48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SAML1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251498" y="6401502"/>
              <a:ext cx="1524177" cy="381000"/>
            </a:xfrm>
            <a:prstGeom prst="roundRect">
              <a:avLst/>
            </a:prstGeom>
            <a:solidFill>
              <a:srgbClr val="A9B48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WS-Fed</a:t>
              </a:r>
            </a:p>
          </p:txBody>
        </p:sp>
      </p:grpSp>
      <p:cxnSp>
        <p:nvCxnSpPr>
          <p:cNvPr id="57" name="Straight Connector 56"/>
          <p:cNvCxnSpPr/>
          <p:nvPr/>
        </p:nvCxnSpPr>
        <p:spPr>
          <a:xfrm rot="5400000">
            <a:off x="2583181" y="4046220"/>
            <a:ext cx="4800600" cy="2858"/>
          </a:xfrm>
          <a:prstGeom prst="line">
            <a:avLst/>
          </a:prstGeom>
          <a:ln w="101600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6309360" y="3174683"/>
            <a:ext cx="1747362" cy="1581192"/>
            <a:chOff x="7771756" y="3634820"/>
            <a:chExt cx="1941505" cy="1757176"/>
          </a:xfrm>
        </p:grpSpPr>
        <p:cxnSp>
          <p:nvCxnSpPr>
            <p:cNvPr id="67" name="Straight Arrow Connector 66"/>
            <p:cNvCxnSpPr/>
            <p:nvPr/>
          </p:nvCxnSpPr>
          <p:spPr>
            <a:xfrm rot="5400000">
              <a:off x="8408299" y="4154020"/>
              <a:ext cx="496971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 Same Side Corner Rectangle 67"/>
            <p:cNvSpPr/>
            <p:nvPr/>
          </p:nvSpPr>
          <p:spPr>
            <a:xfrm>
              <a:off x="7771756" y="3634820"/>
              <a:ext cx="1941505" cy="272146"/>
            </a:xfrm>
            <a:prstGeom prst="round2SameRect">
              <a:avLst/>
            </a:prstGeom>
            <a:solidFill>
              <a:srgbClr val="D9B54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01599" tIns="50799" rIns="101599" bIns="50799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Identity Gateway</a:t>
              </a:r>
            </a:p>
          </p:txBody>
        </p: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8190927" y="4382646"/>
              <a:ext cx="998872" cy="1009350"/>
              <a:chOff x="3981659" y="4032532"/>
              <a:chExt cx="998872" cy="1009350"/>
            </a:xfrm>
          </p:grpSpPr>
          <p:pic>
            <p:nvPicPr>
              <p:cNvPr id="19480" name="Picture 75" descr="j0441451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81659" y="4032532"/>
                <a:ext cx="998872" cy="967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81" name="TextBox 77"/>
              <p:cNvSpPr txBox="1">
                <a:spLocks noChangeArrowheads="1"/>
              </p:cNvSpPr>
              <p:nvPr/>
            </p:nvSpPr>
            <p:spPr bwMode="auto">
              <a:xfrm>
                <a:off x="3981659" y="4517436"/>
                <a:ext cx="888706" cy="524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/>
                  <a:t>        </a:t>
                </a:r>
                <a:r>
                  <a:rPr lang="en-US" sz="1200" b="1" dirty="0" err="1"/>
                  <a:t>Wiki.com</a:t>
                </a:r>
                <a:endParaRPr lang="en-US" sz="1200" b="1" dirty="0"/>
              </a:p>
            </p:txBody>
          </p:sp>
        </p:grpSp>
      </p:grpSp>
      <p:cxnSp>
        <p:nvCxnSpPr>
          <p:cNvPr id="82" name="Straight Arrow Connector 81"/>
          <p:cNvCxnSpPr>
            <a:endCxn id="0" idx="2"/>
          </p:cNvCxnSpPr>
          <p:nvPr/>
        </p:nvCxnSpPr>
        <p:spPr>
          <a:xfrm flipV="1">
            <a:off x="2926080" y="1881664"/>
            <a:ext cx="3760470" cy="385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6159957" y="5212081"/>
            <a:ext cx="1896569" cy="935034"/>
          </a:xfrm>
          <a:prstGeom prst="roundRect">
            <a:avLst/>
          </a:prstGeom>
          <a:solidFill>
            <a:srgbClr val="8594B2"/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472" name="TextBox 96"/>
          <p:cNvSpPr txBox="1">
            <a:spLocks noChangeArrowheads="1"/>
          </p:cNvSpPr>
          <p:nvPr/>
        </p:nvSpPr>
        <p:spPr bwMode="auto">
          <a:xfrm>
            <a:off x="6286500" y="5212080"/>
            <a:ext cx="1683068" cy="82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Federation Enabled 3</a:t>
            </a:r>
            <a:r>
              <a:rPr lang="en-US" sz="1600" baseline="30000" dirty="0"/>
              <a:t>rd</a:t>
            </a:r>
            <a:r>
              <a:rPr lang="en-US" sz="1600" dirty="0"/>
              <a:t> Party Access Manager</a:t>
            </a:r>
          </a:p>
        </p:txBody>
      </p:sp>
      <p:cxnSp>
        <p:nvCxnSpPr>
          <p:cNvPr id="109" name="Straight Arrow Connector 108"/>
          <p:cNvCxnSpPr>
            <a:stCxn id="0" idx="3"/>
            <a:endCxn id="0" idx="1"/>
          </p:cNvCxnSpPr>
          <p:nvPr/>
        </p:nvCxnSpPr>
        <p:spPr>
          <a:xfrm>
            <a:off x="4414838" y="5666423"/>
            <a:ext cx="1744504" cy="128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0" idx="2"/>
          </p:cNvCxnSpPr>
          <p:nvPr/>
        </p:nvCxnSpPr>
        <p:spPr>
          <a:xfrm>
            <a:off x="2928938" y="2077403"/>
            <a:ext cx="3380423" cy="122015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841889" y="2903937"/>
            <a:ext cx="3916478" cy="1385365"/>
          </a:xfrm>
          <a:prstGeom prst="rect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Dispatcher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95688" y="2903938"/>
            <a:ext cx="1962679" cy="4617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Conditional Expression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4795688" y="3365726"/>
            <a:ext cx="1962679" cy="4617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95688" y="3831336"/>
            <a:ext cx="1962679" cy="43891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Static Request Filter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172144" y="339822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Extract Filter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37449" y="5497057"/>
            <a:ext cx="1958239" cy="71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MediaWiki</a:t>
            </a:r>
            <a:endParaRPr lang="en-US" dirty="0"/>
          </a:p>
        </p:txBody>
      </p:sp>
      <p:pic>
        <p:nvPicPr>
          <p:cNvPr id="41" name="Picture 40" descr="j044153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0" y="2903937"/>
            <a:ext cx="1359541" cy="1340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8306" y="3581170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3027" y="3929128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75102" y="3928333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66321" y="3076644"/>
            <a:ext cx="257613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26406" y="5497852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66171" y="3473844"/>
            <a:ext cx="257763" cy="216239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44364" y="5497057"/>
            <a:ext cx="283464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442812" y="4032879"/>
            <a:ext cx="13946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2843216" y="4873331"/>
            <a:ext cx="120775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2"/>
          </p:cNvCxnSpPr>
          <p:nvPr/>
        </p:nvCxnSpPr>
        <p:spPr>
          <a:xfrm rot="5400000">
            <a:off x="2418355" y="4820417"/>
            <a:ext cx="13532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23934" y="3182778"/>
            <a:ext cx="3107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608576" y="4024716"/>
            <a:ext cx="32612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3659752" y="4873331"/>
            <a:ext cx="120775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35296" y="4741416"/>
            <a:ext cx="665806" cy="45211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43" idx="2"/>
            <a:endCxn id="86" idx="0"/>
          </p:cNvCxnSpPr>
          <p:nvPr/>
        </p:nvCxnSpPr>
        <p:spPr>
          <a:xfrm rot="5400000">
            <a:off x="295798" y="4269015"/>
            <a:ext cx="94480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7251" y="701563"/>
            <a:ext cx="636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 Wiki Hosted Sample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75896" y="3182778"/>
            <a:ext cx="352099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10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1442813" y="3292087"/>
            <a:ext cx="15359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715985" y="3929127"/>
            <a:ext cx="292608" cy="1568725"/>
            <a:chOff x="3715985" y="3929127"/>
            <a:chExt cx="292608" cy="1568725"/>
          </a:xfrm>
        </p:grpSpPr>
        <p:sp>
          <p:nvSpPr>
            <p:cNvPr id="42" name="TextBox 41"/>
            <p:cNvSpPr txBox="1"/>
            <p:nvPr/>
          </p:nvSpPr>
          <p:spPr>
            <a:xfrm>
              <a:off x="3715985" y="3929127"/>
              <a:ext cx="292608" cy="215444"/>
            </a:xfrm>
            <a:prstGeom prst="rect">
              <a:avLst/>
            </a:prstGeom>
            <a:solidFill>
              <a:srgbClr val="7AA414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3172968" y="4820418"/>
              <a:ext cx="13532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094732" y="2510731"/>
            <a:ext cx="11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(Gateway)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23934" y="3579582"/>
            <a:ext cx="3107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50813" y="3916596"/>
            <a:ext cx="257763" cy="216239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320664" y="3235650"/>
            <a:ext cx="1839142" cy="1216689"/>
          </a:xfrm>
          <a:prstGeom prst="rect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</a:t>
            </a:r>
          </a:p>
          <a:p>
            <a:r>
              <a:rPr lang="en-US" sz="1600" dirty="0" smtClean="0"/>
              <a:t>          Gateway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893895" y="3237240"/>
            <a:ext cx="1615807" cy="560658"/>
          </a:xfrm>
          <a:prstGeom prst="rect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</a:t>
            </a:r>
            <a:r>
              <a:rPr lang="en-US" sz="1600" dirty="0" smtClean="0"/>
              <a:t>OpenAM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320665" y="3235650"/>
            <a:ext cx="1839142" cy="56224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OpenAM Agent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320664" y="5294836"/>
            <a:ext cx="1958239" cy="71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WordPress</a:t>
            </a:r>
            <a:endParaRPr lang="en-US" dirty="0"/>
          </a:p>
        </p:txBody>
      </p:sp>
      <p:pic>
        <p:nvPicPr>
          <p:cNvPr id="41" name="Picture 40" descr="j044153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15" y="1511627"/>
            <a:ext cx="1120675" cy="110511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375641" y="2136628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9437" y="2136627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0021" y="3409430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0768" y="5312598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76436" y="3397807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75641" y="4213800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00128" y="5294836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7" name="Straight Arrow Connector 66"/>
          <p:cNvCxnSpPr>
            <a:stCxn id="47" idx="0"/>
          </p:cNvCxnSpPr>
          <p:nvPr/>
        </p:nvCxnSpPr>
        <p:spPr>
          <a:xfrm rot="5400000" flipH="1" flipV="1">
            <a:off x="2546576" y="4884071"/>
            <a:ext cx="852613" cy="44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3"/>
            <a:endCxn id="27" idx="1"/>
          </p:cNvCxnSpPr>
          <p:nvPr/>
        </p:nvCxnSpPr>
        <p:spPr>
          <a:xfrm>
            <a:off x="4159806" y="3517152"/>
            <a:ext cx="734089" cy="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</p:cNvCxnSpPr>
          <p:nvPr/>
        </p:nvCxnSpPr>
        <p:spPr>
          <a:xfrm rot="16200000" flipH="1">
            <a:off x="2323390" y="3786189"/>
            <a:ext cx="34587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</p:cNvCxnSpPr>
          <p:nvPr/>
        </p:nvCxnSpPr>
        <p:spPr>
          <a:xfrm rot="5400000">
            <a:off x="3028365" y="4872969"/>
            <a:ext cx="84373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0"/>
          </p:cNvCxnSpPr>
          <p:nvPr/>
        </p:nvCxnSpPr>
        <p:spPr>
          <a:xfrm rot="5400000" flipH="1" flipV="1">
            <a:off x="3494112" y="4868131"/>
            <a:ext cx="852614" cy="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5" idx="2"/>
          </p:cNvCxnSpPr>
          <p:nvPr/>
        </p:nvCxnSpPr>
        <p:spPr>
          <a:xfrm rot="5400000">
            <a:off x="2079705" y="4844279"/>
            <a:ext cx="83086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3" idx="2"/>
          </p:cNvCxnSpPr>
          <p:nvPr/>
        </p:nvCxnSpPr>
        <p:spPr>
          <a:xfrm rot="5400000">
            <a:off x="2062355" y="2784459"/>
            <a:ext cx="865567" cy="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30338" y="4235659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90553" y="3244280"/>
            <a:ext cx="239785" cy="215444"/>
          </a:xfrm>
          <a:prstGeom prst="rect">
            <a:avLst/>
          </a:prstGeom>
          <a:solidFill>
            <a:srgbClr val="7AA41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5400000" flipH="1" flipV="1">
            <a:off x="2769615" y="2794656"/>
            <a:ext cx="88516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7" idx="0"/>
            <a:endCxn id="44" idx="3"/>
          </p:cNvCxnSpPr>
          <p:nvPr/>
        </p:nvCxnSpPr>
        <p:spPr>
          <a:xfrm rot="16200000" flipV="1">
            <a:off x="4199066" y="1734506"/>
            <a:ext cx="992891" cy="2012577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86895" y="143914"/>
            <a:ext cx="434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SSSO with WordPress and MediaWiki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1401" y="1297693"/>
            <a:ext cx="154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1.  Browse to MediaWiki   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63898" y="896934"/>
            <a:ext cx="908796" cy="4191621"/>
            <a:chOff x="663898" y="896934"/>
            <a:chExt cx="908796" cy="4191621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-775744" y="3169840"/>
              <a:ext cx="3831218" cy="6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63898" y="896934"/>
              <a:ext cx="908796" cy="360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</a:rPr>
                <a:t>Browser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37511" y="896934"/>
            <a:ext cx="908796" cy="4191624"/>
            <a:chOff x="2069108" y="896934"/>
            <a:chExt cx="908796" cy="4191624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36969" y="3172332"/>
              <a:ext cx="3830862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069108" y="896934"/>
              <a:ext cx="908796" cy="360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Gateway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409888" y="877281"/>
            <a:ext cx="908796" cy="4191628"/>
            <a:chOff x="4879527" y="896934"/>
            <a:chExt cx="908796" cy="4191628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3410702" y="3167370"/>
              <a:ext cx="3831224" cy="11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879527" y="896934"/>
              <a:ext cx="908796" cy="360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</a:rPr>
                <a:t>WordPress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284736" y="896934"/>
            <a:ext cx="908796" cy="4191988"/>
            <a:chOff x="6284736" y="896934"/>
            <a:chExt cx="908796" cy="4191988"/>
          </a:xfrm>
        </p:grpSpPr>
        <p:cxnSp>
          <p:nvCxnSpPr>
            <p:cNvPr id="45" name="Straight Connector 44"/>
            <p:cNvCxnSpPr/>
            <p:nvPr/>
          </p:nvCxnSpPr>
          <p:spPr>
            <a:xfrm rot="5400000">
              <a:off x="4824314" y="3163777"/>
              <a:ext cx="3831227" cy="190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284736" y="896934"/>
              <a:ext cx="908796" cy="360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</a:rPr>
                <a:t>MediaWiki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48714" y="2184614"/>
            <a:ext cx="3715572" cy="249525"/>
            <a:chOff x="1148714" y="2184614"/>
            <a:chExt cx="3715572" cy="249525"/>
          </a:xfrm>
        </p:grpSpPr>
        <p:cxnSp>
          <p:nvCxnSpPr>
            <p:cNvPr id="127" name="Straight Arrow Connector 126"/>
            <p:cNvCxnSpPr/>
            <p:nvPr/>
          </p:nvCxnSpPr>
          <p:spPr>
            <a:xfrm rot="10800000">
              <a:off x="1148720" y="2186048"/>
              <a:ext cx="187821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1024671" y="2308659"/>
              <a:ext cx="2480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1148714" y="2432708"/>
              <a:ext cx="3715572" cy="14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/>
          <p:cNvCxnSpPr/>
          <p:nvPr/>
        </p:nvCxnSpPr>
        <p:spPr>
          <a:xfrm rot="10800000">
            <a:off x="3020009" y="1996331"/>
            <a:ext cx="364075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6660753" y="1942398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rot="10800000">
            <a:off x="1142977" y="2788428"/>
            <a:ext cx="3709355" cy="17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4769649" y="2761201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019733" y="1750108"/>
            <a:ext cx="3057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3. MediaWiki login page returned   </a:t>
            </a:r>
            <a:endParaRPr lang="en-US" sz="1000" dirty="0"/>
          </a:p>
        </p:txBody>
      </p:sp>
      <p:sp>
        <p:nvSpPr>
          <p:cNvPr id="50" name="Oval 49"/>
          <p:cNvSpPr/>
          <p:nvPr/>
        </p:nvSpPr>
        <p:spPr>
          <a:xfrm>
            <a:off x="2944256" y="2142867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3021598" y="3564220"/>
            <a:ext cx="185658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267203" y="2514980"/>
            <a:ext cx="1508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5.  WordPress login page   </a:t>
            </a:r>
            <a:endParaRPr lang="en-US" sz="1000" dirty="0"/>
          </a:p>
        </p:txBody>
      </p:sp>
      <p:sp>
        <p:nvSpPr>
          <p:cNvPr id="63" name="Oval 62"/>
          <p:cNvSpPr/>
          <p:nvPr/>
        </p:nvSpPr>
        <p:spPr>
          <a:xfrm>
            <a:off x="2938915" y="3507419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104280" y="4068163"/>
            <a:ext cx="3556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9.  POST MediaWiki login form with stored credentials </a:t>
            </a:r>
            <a:endParaRPr lang="en-US" sz="1000" dirty="0"/>
          </a:p>
        </p:txBody>
      </p:sp>
      <p:cxnSp>
        <p:nvCxnSpPr>
          <p:cNvPr id="68" name="Straight Arrow Connector 67"/>
          <p:cNvCxnSpPr/>
          <p:nvPr/>
        </p:nvCxnSpPr>
        <p:spPr>
          <a:xfrm rot="10800000" flipV="1">
            <a:off x="3027725" y="3938766"/>
            <a:ext cx="1809661" cy="1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766335" y="3902828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43962" y="3180795"/>
            <a:ext cx="1882977" cy="8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21598" y="4314384"/>
            <a:ext cx="3708797" cy="8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1143963" y="4697808"/>
            <a:ext cx="5592333" cy="17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040663" y="1696177"/>
            <a:ext cx="3708797" cy="8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37325" y="1660007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937325" y="4269333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653613" y="4670582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66036" y="3144625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34086" y="1449956"/>
            <a:ext cx="154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2.  Pass through request  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09961" y="4424361"/>
            <a:ext cx="1730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  MediaWiki home page   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248091" y="2184614"/>
            <a:ext cx="233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  Redirect to WordPress login   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267202" y="2934574"/>
            <a:ext cx="1677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  User submits credentials 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3102690" y="3288219"/>
            <a:ext cx="1673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7.  Pass through and record   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4617" y="1542326"/>
            <a:ext cx="187604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48715" y="1499509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115846" y="3656607"/>
            <a:ext cx="1508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8.  WordPress home page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rot="5400000">
            <a:off x="4206108" y="3249397"/>
            <a:ext cx="3108493" cy="1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-103278" y="3249768"/>
            <a:ext cx="3107747" cy="1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069695" y="3247620"/>
            <a:ext cx="3108491" cy="5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006344" y="1307901"/>
            <a:ext cx="1533529" cy="38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HR Application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010625" y="1307901"/>
            <a:ext cx="1181161" cy="38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Gateway</a:t>
            </a:r>
          </a:p>
        </p:txBody>
      </p:sp>
      <p:sp>
        <p:nvSpPr>
          <p:cNvPr id="24" name="Magnetic Disk 23"/>
          <p:cNvSpPr/>
          <p:nvPr/>
        </p:nvSpPr>
        <p:spPr>
          <a:xfrm>
            <a:off x="7094164" y="1391629"/>
            <a:ext cx="414659" cy="30351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Flat</a:t>
            </a:r>
          </a:p>
          <a:p>
            <a:pPr algn="ctr"/>
            <a:r>
              <a:rPr lang="en-US" sz="800" dirty="0" smtClean="0"/>
              <a:t>File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9281" y="1307901"/>
            <a:ext cx="1207804" cy="38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Browser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1385460" y="1932082"/>
            <a:ext cx="2260733" cy="99981"/>
            <a:chOff x="943269" y="1540774"/>
            <a:chExt cx="2779988" cy="133208"/>
          </a:xfrm>
        </p:grpSpPr>
        <p:cxnSp>
          <p:nvCxnSpPr>
            <p:cNvPr id="61" name="Curved Connector 60"/>
            <p:cNvCxnSpPr>
              <a:stCxn id="25" idx="6"/>
            </p:cNvCxnSpPr>
            <p:nvPr/>
          </p:nvCxnSpPr>
          <p:spPr>
            <a:xfrm>
              <a:off x="1147882" y="1607378"/>
              <a:ext cx="257537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943269" y="1540774"/>
              <a:ext cx="204613" cy="1332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10898" y="1695141"/>
            <a:ext cx="2020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  http://hr.company.com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98101" y="2063618"/>
            <a:ext cx="183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r>
              <a:rPr lang="en-US" sz="1000" dirty="0" smtClean="0"/>
              <a:t>.  Pass request through   </a:t>
            </a:r>
            <a:endParaRPr lang="en-US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696989" y="3143886"/>
            <a:ext cx="3598996" cy="1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8101" y="2909384"/>
            <a:ext cx="3670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  Intercepts App redirect, fetches credentials</a:t>
            </a:r>
            <a:endParaRPr lang="en-US" sz="1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531624" y="2272079"/>
            <a:ext cx="2449064" cy="1842694"/>
            <a:chOff x="3531624" y="2272079"/>
            <a:chExt cx="2449064" cy="184269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696989" y="2322070"/>
              <a:ext cx="2063364" cy="11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531624" y="2272079"/>
              <a:ext cx="165365" cy="999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35" idx="2"/>
            </p:cNvCxnSpPr>
            <p:nvPr/>
          </p:nvCxnSpPr>
          <p:spPr>
            <a:xfrm rot="10800000" flipV="1">
              <a:off x="3626451" y="2732381"/>
              <a:ext cx="2051335" cy="11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677786" y="2682391"/>
              <a:ext cx="165365" cy="999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98101" y="2486502"/>
              <a:ext cx="21825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3.  No session, redirect to login</a:t>
              </a:r>
              <a:endParaRPr lang="en-US" sz="10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531624" y="3093895"/>
              <a:ext cx="165365" cy="999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3696989" y="3611532"/>
              <a:ext cx="2063364" cy="11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531624" y="3561542"/>
              <a:ext cx="165365" cy="999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98101" y="3332265"/>
              <a:ext cx="1879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5.  POST App login form</a:t>
              </a:r>
              <a:endParaRPr lang="en-US" sz="1000" dirty="0"/>
            </a:p>
          </p:txBody>
        </p:sp>
        <p:cxnSp>
          <p:nvCxnSpPr>
            <p:cNvPr id="78" name="Straight Arrow Connector 77"/>
            <p:cNvCxnSpPr>
              <a:stCxn id="79" idx="2"/>
            </p:cNvCxnSpPr>
            <p:nvPr/>
          </p:nvCxnSpPr>
          <p:spPr>
            <a:xfrm rot="10800000">
              <a:off x="3626451" y="4064782"/>
              <a:ext cx="205133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677786" y="4014792"/>
              <a:ext cx="165365" cy="999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98101" y="3755147"/>
              <a:ext cx="2081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6</a:t>
              </a:r>
              <a:r>
                <a:rPr lang="en-US" sz="1000" dirty="0" smtClean="0"/>
                <a:t>.  Validate login, redirect to HR </a:t>
              </a:r>
              <a:endParaRPr lang="en-US" sz="1000" dirty="0"/>
            </a:p>
          </p:txBody>
        </p:sp>
      </p:grpSp>
      <p:cxnSp>
        <p:nvCxnSpPr>
          <p:cNvPr id="82" name="Straight Arrow Connector 81"/>
          <p:cNvCxnSpPr>
            <a:stCxn id="83" idx="2"/>
          </p:cNvCxnSpPr>
          <p:nvPr/>
        </p:nvCxnSpPr>
        <p:spPr>
          <a:xfrm rot="10800000">
            <a:off x="1450596" y="4542600"/>
            <a:ext cx="2081029" cy="1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531624" y="4492609"/>
            <a:ext cx="165365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331003" y="4284147"/>
            <a:ext cx="236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7.  http://hr.company.com   </a:t>
            </a:r>
            <a:endParaRPr lang="en-US" sz="10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738856" y="3247249"/>
            <a:ext cx="3109237" cy="5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05032" y="135034"/>
            <a:ext cx="578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replay sample hr application and flat file db (sso1)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52002" y="4752916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rot="5400000">
            <a:off x="3553008" y="3248653"/>
            <a:ext cx="3108493" cy="1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-103278" y="3249768"/>
            <a:ext cx="3107747" cy="1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974867" y="3153094"/>
            <a:ext cx="3108491" cy="5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5465" y="1309389"/>
            <a:ext cx="873229" cy="38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Hello User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066" y="1309390"/>
            <a:ext cx="743069" cy="38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Gateway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94661" y="1307901"/>
            <a:ext cx="810371" cy="38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Browser</a:t>
            </a:r>
          </a:p>
        </p:txBody>
      </p:sp>
      <p:cxnSp>
        <p:nvCxnSpPr>
          <p:cNvPr id="61" name="Curved Connector 60"/>
          <p:cNvCxnSpPr/>
          <p:nvPr/>
        </p:nvCxnSpPr>
        <p:spPr>
          <a:xfrm>
            <a:off x="1449860" y="1982072"/>
            <a:ext cx="829426" cy="119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05032" y="1767820"/>
            <a:ext cx="2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1</a:t>
            </a:r>
            <a:r>
              <a:rPr lang="en-US" sz="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.  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31625" y="2594075"/>
            <a:ext cx="1621216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1436901" y="2184221"/>
            <a:ext cx="843856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526601" y="3410607"/>
            <a:ext cx="158139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409254" y="1927961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10800000">
            <a:off x="3526601" y="2798208"/>
            <a:ext cx="158139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05032" y="135034"/>
            <a:ext cx="345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HelloUser Sample Application Flow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12630" y="1450734"/>
            <a:ext cx="415194" cy="245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prstClr val="white"/>
                </a:solidFill>
              </a:rPr>
              <a:t>DNS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726148" y="3249769"/>
            <a:ext cx="3107747" cy="1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60"/>
          <p:cNvCxnSpPr/>
          <p:nvPr/>
        </p:nvCxnSpPr>
        <p:spPr>
          <a:xfrm>
            <a:off x="1466258" y="2389942"/>
            <a:ext cx="2060343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1466259" y="3002341"/>
            <a:ext cx="206034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451331" y="3206474"/>
            <a:ext cx="207527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526604" y="3818873"/>
            <a:ext cx="158139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3526604" y="3614740"/>
            <a:ext cx="158139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3531625" y="4023006"/>
            <a:ext cx="158139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>
            <a:off x="1471280" y="4227139"/>
            <a:ext cx="206034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18496" y="2027942"/>
            <a:ext cx="2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2</a:t>
            </a:r>
            <a:r>
              <a:rPr lang="en-US" sz="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.  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06595" y="2380219"/>
            <a:ext cx="2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4.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66261" y="2185810"/>
            <a:ext cx="2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3.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80757" y="2786897"/>
            <a:ext cx="2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6.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06595" y="2595663"/>
            <a:ext cx="2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5.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06595" y="3219374"/>
            <a:ext cx="2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8.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80757" y="3003930"/>
            <a:ext cx="2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7.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06595" y="3412195"/>
            <a:ext cx="29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9.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06595" y="3627639"/>
            <a:ext cx="508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10.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06595" y="3843083"/>
            <a:ext cx="508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11.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279285" y="4058527"/>
            <a:ext cx="381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chemeClr val="tx1"/>
                  </a:solidFill>
                </a:ln>
                <a:noFill/>
              </a:rPr>
              <a:t>12.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237208" y="2134230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424181" y="2330228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493008" y="2514600"/>
            <a:ext cx="84154" cy="999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064442" y="2749806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484524" y="2952350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409254" y="3158071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493008" y="3360616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070938" y="3566338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484524" y="3770470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064442" y="3974604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484524" y="4178736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3295058" y="7215997"/>
            <a:ext cx="84154" cy="999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86895" y="143914"/>
            <a:ext cx="584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replay with Access Management integration (sso2)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4814784" y="3163418"/>
            <a:ext cx="3831227" cy="19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-775744" y="3169840"/>
            <a:ext cx="3831218" cy="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3410702" y="3167370"/>
            <a:ext cx="3831224" cy="1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030884" y="3170894"/>
            <a:ext cx="3812143" cy="23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36969" y="3172332"/>
            <a:ext cx="3830862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29833" y="1415596"/>
            <a:ext cx="2895527" cy="286678"/>
            <a:chOff x="3728849" y="1880225"/>
            <a:chExt cx="2895527" cy="31811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933462" y="2131733"/>
              <a:ext cx="26909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728849" y="2065129"/>
              <a:ext cx="204613" cy="1332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91832" y="1880225"/>
              <a:ext cx="1544012" cy="27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1.  http://hr.company.com  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355360" y="1865198"/>
            <a:ext cx="2700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2</a:t>
            </a:r>
            <a:r>
              <a:rPr lang="en-US" sz="1000" dirty="0" smtClean="0">
                <a:solidFill>
                  <a:prstClr val="black"/>
                </a:solidFill>
              </a:rPr>
              <a:t>.  Agent Redirects User to AM Login   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63898" y="896934"/>
            <a:ext cx="6529634" cy="360047"/>
            <a:chOff x="124565" y="896934"/>
            <a:chExt cx="8293457" cy="399526"/>
          </a:xfrm>
        </p:grpSpPr>
        <p:sp>
          <p:nvSpPr>
            <p:cNvPr id="76" name="Rectangle 75"/>
            <p:cNvSpPr/>
            <p:nvPr/>
          </p:nvSpPr>
          <p:spPr>
            <a:xfrm>
              <a:off x="124565" y="896934"/>
              <a:ext cx="1154285" cy="3995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</a:rPr>
                <a:t>Browser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9359" y="896934"/>
              <a:ext cx="1154285" cy="399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Access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Manager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94151" y="896934"/>
              <a:ext cx="1154285" cy="399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Agent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78944" y="896934"/>
              <a:ext cx="1154285" cy="399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Gateway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63737" y="896934"/>
              <a:ext cx="1154285" cy="399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HR App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142970" y="2113391"/>
            <a:ext cx="2742814" cy="248094"/>
            <a:chOff x="1142970" y="2246777"/>
            <a:chExt cx="2742814" cy="275298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142971" y="2246777"/>
              <a:ext cx="2742813" cy="15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1005325" y="2384424"/>
              <a:ext cx="275295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42970" y="2522073"/>
              <a:ext cx="1381219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1136756" y="2728190"/>
            <a:ext cx="4215909" cy="249526"/>
            <a:chOff x="1142970" y="2246776"/>
            <a:chExt cx="4215909" cy="276887"/>
          </a:xfrm>
        </p:grpSpPr>
        <p:cxnSp>
          <p:nvCxnSpPr>
            <p:cNvPr id="127" name="Straight Arrow Connector 126"/>
            <p:cNvCxnSpPr/>
            <p:nvPr/>
          </p:nvCxnSpPr>
          <p:spPr>
            <a:xfrm rot="10800000" flipV="1">
              <a:off x="1142974" y="2246776"/>
              <a:ext cx="1385840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1005325" y="2384424"/>
              <a:ext cx="275295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1142970" y="2522075"/>
              <a:ext cx="421590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al 132"/>
          <p:cNvSpPr/>
          <p:nvPr/>
        </p:nvSpPr>
        <p:spPr>
          <a:xfrm>
            <a:off x="2420293" y="2668167"/>
            <a:ext cx="204613" cy="1200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16838" y="2053369"/>
            <a:ext cx="204613" cy="1200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355360" y="2729625"/>
            <a:ext cx="3524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3.  AM Logs in user, redirects back to HR App 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269982" y="3262199"/>
            <a:ext cx="1469946" cy="90101"/>
            <a:chOff x="5269982" y="3521553"/>
            <a:chExt cx="1469946" cy="99981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5394776" y="3570352"/>
              <a:ext cx="13451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5269982" y="3521553"/>
              <a:ext cx="165365" cy="999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333926" y="3673886"/>
            <a:ext cx="1493429" cy="90101"/>
            <a:chOff x="5301506" y="3979470"/>
            <a:chExt cx="1493429" cy="99981"/>
          </a:xfrm>
        </p:grpSpPr>
        <p:cxnSp>
          <p:nvCxnSpPr>
            <p:cNvPr id="138" name="Straight Arrow Connector 137"/>
            <p:cNvCxnSpPr/>
            <p:nvPr/>
          </p:nvCxnSpPr>
          <p:spPr>
            <a:xfrm rot="10800000" flipV="1">
              <a:off x="5301506" y="4029462"/>
              <a:ext cx="1328065" cy="11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6629570" y="3979470"/>
              <a:ext cx="165365" cy="999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5435346" y="3497047"/>
            <a:ext cx="1253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r>
              <a:rPr lang="en-US" sz="1000" dirty="0" smtClean="0"/>
              <a:t>.  No App session</a:t>
            </a:r>
            <a:endParaRPr lang="en-US" sz="1000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5352665" y="4462149"/>
            <a:ext cx="1458053" cy="90101"/>
            <a:chOff x="5336882" y="4892040"/>
            <a:chExt cx="1458053" cy="99981"/>
          </a:xfrm>
        </p:grpSpPr>
        <p:cxnSp>
          <p:nvCxnSpPr>
            <p:cNvPr id="142" name="Straight Arrow Connector 141"/>
            <p:cNvCxnSpPr/>
            <p:nvPr/>
          </p:nvCxnSpPr>
          <p:spPr>
            <a:xfrm rot="10800000" flipV="1">
              <a:off x="5336882" y="4951468"/>
              <a:ext cx="1368200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6629570" y="4892040"/>
              <a:ext cx="165365" cy="999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352665" y="3908734"/>
            <a:ext cx="1421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r>
              <a:rPr lang="en-US" sz="1000" dirty="0" smtClean="0"/>
              <a:t>. POST App login form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394777" y="4275370"/>
            <a:ext cx="129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7.  Redirect to HR </a:t>
            </a:r>
            <a:endParaRPr 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378992" y="3040309"/>
            <a:ext cx="155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  <a:r>
              <a:rPr lang="en-US" sz="1000" dirty="0" smtClean="0"/>
              <a:t>. Pass through request</a:t>
            </a:r>
            <a:endParaRPr lang="en-US" sz="1000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5269982" y="4085573"/>
            <a:ext cx="1469946" cy="90101"/>
            <a:chOff x="5269982" y="4416487"/>
            <a:chExt cx="1469946" cy="99981"/>
          </a:xfrm>
        </p:grpSpPr>
        <p:cxnSp>
          <p:nvCxnSpPr>
            <p:cNvPr id="150" name="Straight Arrow Connector 149"/>
            <p:cNvCxnSpPr/>
            <p:nvPr/>
          </p:nvCxnSpPr>
          <p:spPr>
            <a:xfrm>
              <a:off x="5352665" y="4465286"/>
              <a:ext cx="1387263" cy="11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5269982" y="4416487"/>
              <a:ext cx="165365" cy="999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 rot="10800000">
            <a:off x="1142975" y="4885594"/>
            <a:ext cx="4188919" cy="1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269982" y="4858366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305099" y="4627563"/>
            <a:ext cx="236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8.  http://hr.company.com   </a:t>
            </a:r>
            <a:endParaRPr 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349289" y="5088555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86895" y="143914"/>
            <a:ext cx="4715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 initiated SAML2 Post Profile SSO-2 (</a:t>
            </a:r>
            <a:r>
              <a:rPr lang="en-US" dirty="0" err="1" smtClean="0">
                <a:solidFill>
                  <a:prstClr val="black"/>
                </a:solidFill>
              </a:rPr>
              <a:t>ssoFedSP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Alternative style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59451" y="1415596"/>
            <a:ext cx="154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1.  http://hr.company.com   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1723888" y="2924413"/>
            <a:ext cx="335141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920524" y="888302"/>
            <a:ext cx="908796" cy="360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Browser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16200000" flipH="1">
            <a:off x="46974" y="2924592"/>
            <a:ext cx="335106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38418" y="888300"/>
            <a:ext cx="908796" cy="360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IDP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3376874" y="2915664"/>
            <a:ext cx="3351422" cy="17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602630" y="888298"/>
            <a:ext cx="908796" cy="360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Gateway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5074220" y="2924089"/>
            <a:ext cx="335048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84736" y="888088"/>
            <a:ext cx="908796" cy="360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HR App</a:t>
            </a:r>
            <a:endParaRPr lang="en-US" sz="1400" dirty="0">
              <a:solidFill>
                <a:prstClr val="white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972314" y="1993974"/>
            <a:ext cx="1777146" cy="90101"/>
            <a:chOff x="4972314" y="1993974"/>
            <a:chExt cx="1777146" cy="90101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5054997" y="2039025"/>
              <a:ext cx="1694463" cy="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4972314" y="1993974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 rot="10800000" flipV="1">
            <a:off x="5043838" y="2528613"/>
            <a:ext cx="1618157" cy="1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6661990" y="2483561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054997" y="2283466"/>
            <a:ext cx="17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3.  No session, redirect to login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6896" y="2483561"/>
            <a:ext cx="321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4.  Intercepts login request, send SAML2 AuthN Request    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722506" y="2781195"/>
            <a:ext cx="330982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972314" y="2736144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09458" y="1747753"/>
            <a:ext cx="155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2. Pass through request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720915" y="4007369"/>
            <a:ext cx="3435053" cy="316057"/>
            <a:chOff x="1702626" y="4627564"/>
            <a:chExt cx="3435053" cy="316057"/>
          </a:xfrm>
        </p:grpSpPr>
        <p:cxnSp>
          <p:nvCxnSpPr>
            <p:cNvPr id="145" name="Straight Arrow Connector 144"/>
            <p:cNvCxnSpPr/>
            <p:nvPr/>
          </p:nvCxnSpPr>
          <p:spPr>
            <a:xfrm rot="10800000">
              <a:off x="1702626" y="4898571"/>
              <a:ext cx="334041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4972314" y="4853520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86896" y="4627564"/>
              <a:ext cx="23659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    9.  http://hr.company.com  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667533" y="4600123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2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621530" y="3198291"/>
            <a:ext cx="3422308" cy="90101"/>
            <a:chOff x="1621530" y="3198291"/>
            <a:chExt cx="3422308" cy="90101"/>
          </a:xfrm>
        </p:grpSpPr>
        <p:cxnSp>
          <p:nvCxnSpPr>
            <p:cNvPr id="127" name="Straight Arrow Connector 126"/>
            <p:cNvCxnSpPr/>
            <p:nvPr/>
          </p:nvCxnSpPr>
          <p:spPr>
            <a:xfrm flipV="1">
              <a:off x="1702625" y="3243340"/>
              <a:ext cx="3341213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1621530" y="3198291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316915" y="1597200"/>
            <a:ext cx="1738082" cy="90101"/>
            <a:chOff x="3316915" y="1597200"/>
            <a:chExt cx="1738082" cy="901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99598" y="1661817"/>
              <a:ext cx="1655399" cy="19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316915" y="1597200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960361" y="3288392"/>
            <a:ext cx="1788305" cy="291271"/>
            <a:chOff x="4961155" y="3979277"/>
            <a:chExt cx="1788305" cy="291271"/>
          </a:xfrm>
        </p:grpSpPr>
        <p:sp>
          <p:nvSpPr>
            <p:cNvPr id="147" name="TextBox 146"/>
            <p:cNvSpPr txBox="1"/>
            <p:nvPr/>
          </p:nvSpPr>
          <p:spPr>
            <a:xfrm>
              <a:off x="4990498" y="3979277"/>
              <a:ext cx="1508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   7. POST App login form  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5054997" y="4225498"/>
              <a:ext cx="1694463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4961155" y="4180447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32335" y="3720948"/>
            <a:ext cx="1795019" cy="286421"/>
            <a:chOff x="5032336" y="4381343"/>
            <a:chExt cx="1795019" cy="286421"/>
          </a:xfrm>
        </p:grpSpPr>
        <p:sp>
          <p:nvSpPr>
            <p:cNvPr id="66" name="TextBox 65"/>
            <p:cNvSpPr txBox="1"/>
            <p:nvPr/>
          </p:nvSpPr>
          <p:spPr>
            <a:xfrm>
              <a:off x="5109458" y="4381343"/>
              <a:ext cx="1508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8.  Redirect to HR App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10800000" flipV="1">
              <a:off x="5032336" y="4622715"/>
              <a:ext cx="1629659" cy="48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661990" y="4577663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852228" y="2997121"/>
            <a:ext cx="297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6.  SAML2 POST AuthN Statement 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86895" y="143914"/>
            <a:ext cx="471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IDP initiated SAML2 Post Profile SSO (</a:t>
            </a:r>
            <a:r>
              <a:rPr lang="en-US" dirty="0" err="1" smtClean="0">
                <a:solidFill>
                  <a:prstClr val="black"/>
                </a:solidFill>
              </a:rPr>
              <a:t>ssoFedIDP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43962" y="1652034"/>
            <a:ext cx="1877636" cy="9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05099" y="1415596"/>
            <a:ext cx="154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1. Authenticate User     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663898" y="896934"/>
            <a:ext cx="908796" cy="2664163"/>
            <a:chOff x="663898" y="896934"/>
            <a:chExt cx="908796" cy="2664163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-12015" y="2406111"/>
              <a:ext cx="2303761" cy="6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63898" y="896934"/>
              <a:ext cx="908796" cy="360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</a:rPr>
                <a:t>Browser</a:t>
              </a: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2537511" y="896934"/>
            <a:ext cx="908796" cy="2664960"/>
            <a:chOff x="2069108" y="896934"/>
            <a:chExt cx="908796" cy="266496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1401493" y="2409398"/>
              <a:ext cx="230340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069108" y="896934"/>
              <a:ext cx="908796" cy="360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IDP</a:t>
              </a:r>
            </a:p>
          </p:txBody>
        </p:sp>
      </p:grpSp>
      <p:grpSp>
        <p:nvGrpSpPr>
          <p:cNvPr id="4" name="Group 50"/>
          <p:cNvGrpSpPr/>
          <p:nvPr/>
        </p:nvGrpSpPr>
        <p:grpSpPr>
          <a:xfrm>
            <a:off x="4409888" y="877281"/>
            <a:ext cx="908796" cy="2683816"/>
            <a:chOff x="4879527" y="896934"/>
            <a:chExt cx="908796" cy="2683816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4164608" y="2413464"/>
              <a:ext cx="2323413" cy="11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879527" y="896934"/>
              <a:ext cx="908796" cy="360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Gateway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6284736" y="896934"/>
            <a:ext cx="908796" cy="2664166"/>
            <a:chOff x="6284736" y="896934"/>
            <a:chExt cx="908796" cy="2664166"/>
          </a:xfrm>
        </p:grpSpPr>
        <p:cxnSp>
          <p:nvCxnSpPr>
            <p:cNvPr id="45" name="Straight Connector 44"/>
            <p:cNvCxnSpPr/>
            <p:nvPr/>
          </p:nvCxnSpPr>
          <p:spPr>
            <a:xfrm rot="5400000">
              <a:off x="5588226" y="2399865"/>
              <a:ext cx="2303405" cy="190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284736" y="896934"/>
              <a:ext cx="908796" cy="360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HR App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86"/>
          <p:cNvGrpSpPr/>
          <p:nvPr/>
        </p:nvGrpSpPr>
        <p:grpSpPr>
          <a:xfrm>
            <a:off x="2938915" y="1687301"/>
            <a:ext cx="1923340" cy="294490"/>
            <a:chOff x="4780808" y="1792804"/>
            <a:chExt cx="1923340" cy="294490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4817577" y="2039025"/>
              <a:ext cx="188657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4780808" y="1997193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6173" y="1792804"/>
              <a:ext cx="15525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  2. SAML2 POST AuthN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 rot="10800000">
            <a:off x="1136759" y="2992033"/>
            <a:ext cx="3709355" cy="17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4768412" y="2964806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305099" y="2745812"/>
            <a:ext cx="236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    8.  http://hr.company.com  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74791" y="3561894"/>
            <a:ext cx="93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48715" y="1597200"/>
            <a:ext cx="165365" cy="90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" name="Group 71"/>
          <p:cNvGrpSpPr/>
          <p:nvPr/>
        </p:nvGrpSpPr>
        <p:grpSpPr>
          <a:xfrm>
            <a:off x="4851095" y="2357503"/>
            <a:ext cx="1975023" cy="290195"/>
            <a:chOff x="4839367" y="4276446"/>
            <a:chExt cx="1975023" cy="290195"/>
          </a:xfrm>
        </p:grpSpPr>
        <p:sp>
          <p:nvSpPr>
            <p:cNvPr id="66" name="TextBox 65"/>
            <p:cNvSpPr txBox="1"/>
            <p:nvPr/>
          </p:nvSpPr>
          <p:spPr>
            <a:xfrm>
              <a:off x="4990498" y="4276446"/>
              <a:ext cx="1508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7.  Redirect to HR App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10800000" flipV="1">
              <a:off x="4839367" y="4521592"/>
              <a:ext cx="1809661" cy="10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649025" y="4476540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70"/>
          <p:cNvGrpSpPr/>
          <p:nvPr/>
        </p:nvGrpSpPr>
        <p:grpSpPr>
          <a:xfrm>
            <a:off x="4781603" y="1935110"/>
            <a:ext cx="1939264" cy="291271"/>
            <a:chOff x="4781603" y="3733056"/>
            <a:chExt cx="1939264" cy="291271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864286" y="3979277"/>
              <a:ext cx="185658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990498" y="3733056"/>
              <a:ext cx="1508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prstClr val="black"/>
                  </a:solidFill>
                </a:rPr>
                <a:t>3. Post App login form   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781603" y="3934226"/>
              <a:ext cx="165365" cy="901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12226</TotalTime>
  <Words>922</Words>
  <Application>Microsoft Macintosh PowerPoint</Application>
  <PresentationFormat>On-screen Show (4:3)</PresentationFormat>
  <Paragraphs>265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1_Office Theme</vt:lpstr>
      <vt:lpstr>3_Office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 </vt:lpstr>
      <vt:lpstr> Limited SSO</vt:lpstr>
      <vt:lpstr> SSO</vt:lpstr>
      <vt:lpstr>Slide 14</vt:lpstr>
      <vt:lpstr>How SSO Works</vt:lpstr>
      <vt:lpstr>How Federation Works</vt:lpstr>
      <vt:lpstr>OpenAM Single Sign-on </vt:lpstr>
      <vt:lpstr>OpenAM Federated SSO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NELSON</dc:creator>
  <cp:lastModifiedBy>JAMES NELSON</cp:lastModifiedBy>
  <cp:revision>44</cp:revision>
  <dcterms:created xsi:type="dcterms:W3CDTF">2012-04-03T01:21:06Z</dcterms:created>
  <dcterms:modified xsi:type="dcterms:W3CDTF">2012-04-03T01:31:22Z</dcterms:modified>
</cp:coreProperties>
</file>