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65" r:id="rId3"/>
    <p:sldId id="258" r:id="rId4"/>
    <p:sldId id="261" r:id="rId5"/>
    <p:sldId id="259" r:id="rId6"/>
    <p:sldId id="271" r:id="rId7"/>
    <p:sldId id="263" r:id="rId8"/>
    <p:sldId id="262" r:id="rId9"/>
    <p:sldId id="266" r:id="rId10"/>
    <p:sldId id="267" r:id="rId11"/>
    <p:sldId id="269" r:id="rId12"/>
    <p:sldId id="268" r:id="rId13"/>
    <p:sldId id="256"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00" autoAdjust="0"/>
    <p:restoredTop sz="99080" autoAdjust="0"/>
  </p:normalViewPr>
  <p:slideViewPr>
    <p:cSldViewPr showGuides="1">
      <p:cViewPr>
        <p:scale>
          <a:sx n="66" d="100"/>
          <a:sy n="66" d="100"/>
        </p:scale>
        <p:origin x="-1128" y="72"/>
      </p:cViewPr>
      <p:guideLst>
        <p:guide orient="horz" pos="2160"/>
        <p:guide pos="2880"/>
      </p:guideLst>
    </p:cSldViewPr>
  </p:slideViewPr>
  <p:notesTextViewPr>
    <p:cViewPr>
      <p:scale>
        <a:sx n="1" d="1"/>
        <a:sy n="1" d="1"/>
      </p:scale>
      <p:origin x="0" y="0"/>
    </p:cViewPr>
  </p:notesTextViewPr>
  <p:sorterViewPr>
    <p:cViewPr>
      <p:scale>
        <a:sx n="200" d="100"/>
        <a:sy n="200" d="100"/>
      </p:scale>
      <p:origin x="0" y="2836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5A80F8-0EF6-429E-AF66-39A0A178F17D}" type="datetimeFigureOut">
              <a:rPr lang="en-US" smtClean="0"/>
              <a:t>10/29/2015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391EDF-EECE-4955-9D44-A38AA6DA9B6E}" type="slidenum">
              <a:rPr lang="en-US" smtClean="0"/>
              <a:t>‹#›</a:t>
            </a:fld>
            <a:endParaRPr lang="en-US"/>
          </a:p>
        </p:txBody>
      </p:sp>
    </p:spTree>
    <p:extLst>
      <p:ext uri="{BB962C8B-B14F-4D97-AF65-F5344CB8AC3E}">
        <p14:creationId xmlns:p14="http://schemas.microsoft.com/office/powerpoint/2010/main" val="3536484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469E0D-9954-48D7-BB78-491581787841}" type="slidenum">
              <a:rPr lang="es-PE" smtClean="0"/>
              <a:t>2</a:t>
            </a:fld>
            <a:endParaRPr lang="es-PE"/>
          </a:p>
        </p:txBody>
      </p:sp>
    </p:spTree>
    <p:extLst>
      <p:ext uri="{BB962C8B-B14F-4D97-AF65-F5344CB8AC3E}">
        <p14:creationId xmlns:p14="http://schemas.microsoft.com/office/powerpoint/2010/main" val="3827830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s-PE" dirty="0"/>
          </a:p>
        </p:txBody>
      </p:sp>
      <p:sp>
        <p:nvSpPr>
          <p:cNvPr id="4" name="Slide Number Placeholder 3"/>
          <p:cNvSpPr>
            <a:spLocks noGrp="1"/>
          </p:cNvSpPr>
          <p:nvPr>
            <p:ph type="sldNum" sz="quarter" idx="10"/>
          </p:nvPr>
        </p:nvSpPr>
        <p:spPr/>
        <p:txBody>
          <a:bodyPr/>
          <a:lstStyle/>
          <a:p>
            <a:fld id="{38469E0D-9954-48D7-BB78-491581787841}" type="slidenum">
              <a:rPr lang="es-PE" smtClean="0"/>
              <a:t>3</a:t>
            </a:fld>
            <a:endParaRPr lang="es-PE"/>
          </a:p>
        </p:txBody>
      </p:sp>
    </p:spTree>
    <p:extLst>
      <p:ext uri="{BB962C8B-B14F-4D97-AF65-F5344CB8AC3E}">
        <p14:creationId xmlns:p14="http://schemas.microsoft.com/office/powerpoint/2010/main" val="3380904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s-PE" dirty="0"/>
          </a:p>
        </p:txBody>
      </p:sp>
      <p:sp>
        <p:nvSpPr>
          <p:cNvPr id="4" name="Slide Number Placeholder 3"/>
          <p:cNvSpPr>
            <a:spLocks noGrp="1"/>
          </p:cNvSpPr>
          <p:nvPr>
            <p:ph type="sldNum" sz="quarter" idx="10"/>
          </p:nvPr>
        </p:nvSpPr>
        <p:spPr/>
        <p:txBody>
          <a:bodyPr/>
          <a:lstStyle/>
          <a:p>
            <a:fld id="{38469E0D-9954-48D7-BB78-491581787841}" type="slidenum">
              <a:rPr lang="es-PE" smtClean="0"/>
              <a:t>4</a:t>
            </a:fld>
            <a:endParaRPr lang="es-PE"/>
          </a:p>
        </p:txBody>
      </p:sp>
    </p:spTree>
    <p:extLst>
      <p:ext uri="{BB962C8B-B14F-4D97-AF65-F5344CB8AC3E}">
        <p14:creationId xmlns:p14="http://schemas.microsoft.com/office/powerpoint/2010/main" val="2410748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s-PE" dirty="0"/>
          </a:p>
        </p:txBody>
      </p:sp>
      <p:sp>
        <p:nvSpPr>
          <p:cNvPr id="4" name="Slide Number Placeholder 3"/>
          <p:cNvSpPr>
            <a:spLocks noGrp="1"/>
          </p:cNvSpPr>
          <p:nvPr>
            <p:ph type="sldNum" sz="quarter" idx="10"/>
          </p:nvPr>
        </p:nvSpPr>
        <p:spPr/>
        <p:txBody>
          <a:bodyPr/>
          <a:lstStyle/>
          <a:p>
            <a:fld id="{38469E0D-9954-48D7-BB78-491581787841}" type="slidenum">
              <a:rPr lang="es-PE" smtClean="0"/>
              <a:t>6</a:t>
            </a:fld>
            <a:endParaRPr lang="es-PE"/>
          </a:p>
        </p:txBody>
      </p:sp>
    </p:spTree>
    <p:extLst>
      <p:ext uri="{BB962C8B-B14F-4D97-AF65-F5344CB8AC3E}">
        <p14:creationId xmlns:p14="http://schemas.microsoft.com/office/powerpoint/2010/main" val="855163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s-PE" dirty="0"/>
          </a:p>
        </p:txBody>
      </p:sp>
      <p:sp>
        <p:nvSpPr>
          <p:cNvPr id="4" name="Slide Number Placeholder 3"/>
          <p:cNvSpPr>
            <a:spLocks noGrp="1"/>
          </p:cNvSpPr>
          <p:nvPr>
            <p:ph type="sldNum" sz="quarter" idx="10"/>
          </p:nvPr>
        </p:nvSpPr>
        <p:spPr/>
        <p:txBody>
          <a:bodyPr/>
          <a:lstStyle/>
          <a:p>
            <a:fld id="{38469E0D-9954-48D7-BB78-491581787841}" type="slidenum">
              <a:rPr lang="es-PE" smtClean="0">
                <a:solidFill>
                  <a:prstClr val="black"/>
                </a:solidFill>
              </a:rPr>
              <a:pPr/>
              <a:t>8</a:t>
            </a:fld>
            <a:endParaRPr lang="es-PE">
              <a:solidFill>
                <a:prstClr val="black"/>
              </a:solidFill>
            </a:endParaRPr>
          </a:p>
        </p:txBody>
      </p:sp>
    </p:spTree>
    <p:extLst>
      <p:ext uri="{BB962C8B-B14F-4D97-AF65-F5344CB8AC3E}">
        <p14:creationId xmlns:p14="http://schemas.microsoft.com/office/powerpoint/2010/main" val="3189848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s-PE" dirty="0"/>
          </a:p>
        </p:txBody>
      </p:sp>
      <p:sp>
        <p:nvSpPr>
          <p:cNvPr id="4" name="Slide Number Placeholder 3"/>
          <p:cNvSpPr>
            <a:spLocks noGrp="1"/>
          </p:cNvSpPr>
          <p:nvPr>
            <p:ph type="sldNum" sz="quarter" idx="10"/>
          </p:nvPr>
        </p:nvSpPr>
        <p:spPr/>
        <p:txBody>
          <a:bodyPr/>
          <a:lstStyle/>
          <a:p>
            <a:fld id="{38469E0D-9954-48D7-BB78-491581787841}" type="slidenum">
              <a:rPr lang="es-PE" smtClean="0">
                <a:solidFill>
                  <a:prstClr val="black"/>
                </a:solidFill>
              </a:rPr>
              <a:pPr/>
              <a:t>14</a:t>
            </a:fld>
            <a:endParaRPr lang="es-PE">
              <a:solidFill>
                <a:prstClr val="black"/>
              </a:solidFill>
            </a:endParaRPr>
          </a:p>
        </p:txBody>
      </p:sp>
    </p:spTree>
    <p:extLst>
      <p:ext uri="{BB962C8B-B14F-4D97-AF65-F5344CB8AC3E}">
        <p14:creationId xmlns:p14="http://schemas.microsoft.com/office/powerpoint/2010/main" val="413803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4007F0-ED0E-4F18-8B60-C370978BCFD3}" type="datetimeFigureOut">
              <a:rPr lang="en-US" smtClean="0"/>
              <a:t>10/29/2015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718F5-3BBD-40AF-BABB-62C303DF3A0D}" type="slidenum">
              <a:rPr lang="en-US" smtClean="0"/>
              <a:t>‹#›</a:t>
            </a:fld>
            <a:endParaRPr lang="en-US"/>
          </a:p>
        </p:txBody>
      </p:sp>
    </p:spTree>
    <p:extLst>
      <p:ext uri="{BB962C8B-B14F-4D97-AF65-F5344CB8AC3E}">
        <p14:creationId xmlns:p14="http://schemas.microsoft.com/office/powerpoint/2010/main" val="2843059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4007F0-ED0E-4F18-8B60-C370978BCFD3}" type="datetimeFigureOut">
              <a:rPr lang="en-US" smtClean="0"/>
              <a:t>10/29/2015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718F5-3BBD-40AF-BABB-62C303DF3A0D}" type="slidenum">
              <a:rPr lang="en-US" smtClean="0"/>
              <a:t>‹#›</a:t>
            </a:fld>
            <a:endParaRPr lang="en-US"/>
          </a:p>
        </p:txBody>
      </p:sp>
    </p:spTree>
    <p:extLst>
      <p:ext uri="{BB962C8B-B14F-4D97-AF65-F5344CB8AC3E}">
        <p14:creationId xmlns:p14="http://schemas.microsoft.com/office/powerpoint/2010/main" val="2684902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4007F0-ED0E-4F18-8B60-C370978BCFD3}" type="datetimeFigureOut">
              <a:rPr lang="en-US" smtClean="0"/>
              <a:t>10/29/2015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718F5-3BBD-40AF-BABB-62C303DF3A0D}" type="slidenum">
              <a:rPr lang="en-US" smtClean="0"/>
              <a:t>‹#›</a:t>
            </a:fld>
            <a:endParaRPr lang="en-US"/>
          </a:p>
        </p:txBody>
      </p:sp>
    </p:spTree>
    <p:extLst>
      <p:ext uri="{BB962C8B-B14F-4D97-AF65-F5344CB8AC3E}">
        <p14:creationId xmlns:p14="http://schemas.microsoft.com/office/powerpoint/2010/main" val="1320577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4007F0-ED0E-4F18-8B60-C370978BCFD3}" type="datetimeFigureOut">
              <a:rPr lang="en-US" smtClean="0"/>
              <a:t>10/29/2015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718F5-3BBD-40AF-BABB-62C303DF3A0D}" type="slidenum">
              <a:rPr lang="en-US" smtClean="0"/>
              <a:t>‹#›</a:t>
            </a:fld>
            <a:endParaRPr lang="en-US"/>
          </a:p>
        </p:txBody>
      </p:sp>
    </p:spTree>
    <p:extLst>
      <p:ext uri="{BB962C8B-B14F-4D97-AF65-F5344CB8AC3E}">
        <p14:creationId xmlns:p14="http://schemas.microsoft.com/office/powerpoint/2010/main" val="2791126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4007F0-ED0E-4F18-8B60-C370978BCFD3}" type="datetimeFigureOut">
              <a:rPr lang="en-US" smtClean="0"/>
              <a:t>10/29/2015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718F5-3BBD-40AF-BABB-62C303DF3A0D}" type="slidenum">
              <a:rPr lang="en-US" smtClean="0"/>
              <a:t>‹#›</a:t>
            </a:fld>
            <a:endParaRPr lang="en-US"/>
          </a:p>
        </p:txBody>
      </p:sp>
    </p:spTree>
    <p:extLst>
      <p:ext uri="{BB962C8B-B14F-4D97-AF65-F5344CB8AC3E}">
        <p14:creationId xmlns:p14="http://schemas.microsoft.com/office/powerpoint/2010/main" val="3034983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4007F0-ED0E-4F18-8B60-C370978BCFD3}" type="datetimeFigureOut">
              <a:rPr lang="en-US" smtClean="0"/>
              <a:t>10/29/2015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4718F5-3BBD-40AF-BABB-62C303DF3A0D}" type="slidenum">
              <a:rPr lang="en-US" smtClean="0"/>
              <a:t>‹#›</a:t>
            </a:fld>
            <a:endParaRPr lang="en-US"/>
          </a:p>
        </p:txBody>
      </p:sp>
    </p:spTree>
    <p:extLst>
      <p:ext uri="{BB962C8B-B14F-4D97-AF65-F5344CB8AC3E}">
        <p14:creationId xmlns:p14="http://schemas.microsoft.com/office/powerpoint/2010/main" val="3350751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4007F0-ED0E-4F18-8B60-C370978BCFD3}" type="datetimeFigureOut">
              <a:rPr lang="en-US" smtClean="0"/>
              <a:t>10/29/2015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4718F5-3BBD-40AF-BABB-62C303DF3A0D}" type="slidenum">
              <a:rPr lang="en-US" smtClean="0"/>
              <a:t>‹#›</a:t>
            </a:fld>
            <a:endParaRPr lang="en-US"/>
          </a:p>
        </p:txBody>
      </p:sp>
    </p:spTree>
    <p:extLst>
      <p:ext uri="{BB962C8B-B14F-4D97-AF65-F5344CB8AC3E}">
        <p14:creationId xmlns:p14="http://schemas.microsoft.com/office/powerpoint/2010/main" val="1202495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4007F0-ED0E-4F18-8B60-C370978BCFD3}" type="datetimeFigureOut">
              <a:rPr lang="en-US" smtClean="0"/>
              <a:t>10/29/2015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4718F5-3BBD-40AF-BABB-62C303DF3A0D}" type="slidenum">
              <a:rPr lang="en-US" smtClean="0"/>
              <a:t>‹#›</a:t>
            </a:fld>
            <a:endParaRPr lang="en-US"/>
          </a:p>
        </p:txBody>
      </p:sp>
    </p:spTree>
    <p:extLst>
      <p:ext uri="{BB962C8B-B14F-4D97-AF65-F5344CB8AC3E}">
        <p14:creationId xmlns:p14="http://schemas.microsoft.com/office/powerpoint/2010/main" val="1668218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4007F0-ED0E-4F18-8B60-C370978BCFD3}" type="datetimeFigureOut">
              <a:rPr lang="en-US" smtClean="0"/>
              <a:t>10/29/2015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4718F5-3BBD-40AF-BABB-62C303DF3A0D}" type="slidenum">
              <a:rPr lang="en-US" smtClean="0"/>
              <a:t>‹#›</a:t>
            </a:fld>
            <a:endParaRPr lang="en-US"/>
          </a:p>
        </p:txBody>
      </p:sp>
    </p:spTree>
    <p:extLst>
      <p:ext uri="{BB962C8B-B14F-4D97-AF65-F5344CB8AC3E}">
        <p14:creationId xmlns:p14="http://schemas.microsoft.com/office/powerpoint/2010/main" val="3475153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4007F0-ED0E-4F18-8B60-C370978BCFD3}" type="datetimeFigureOut">
              <a:rPr lang="en-US" smtClean="0"/>
              <a:t>10/29/2015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4718F5-3BBD-40AF-BABB-62C303DF3A0D}" type="slidenum">
              <a:rPr lang="en-US" smtClean="0"/>
              <a:t>‹#›</a:t>
            </a:fld>
            <a:endParaRPr lang="en-US"/>
          </a:p>
        </p:txBody>
      </p:sp>
    </p:spTree>
    <p:extLst>
      <p:ext uri="{BB962C8B-B14F-4D97-AF65-F5344CB8AC3E}">
        <p14:creationId xmlns:p14="http://schemas.microsoft.com/office/powerpoint/2010/main" val="3045035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4007F0-ED0E-4F18-8B60-C370978BCFD3}" type="datetimeFigureOut">
              <a:rPr lang="en-US" smtClean="0"/>
              <a:t>10/29/2015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4718F5-3BBD-40AF-BABB-62C303DF3A0D}" type="slidenum">
              <a:rPr lang="en-US" smtClean="0"/>
              <a:t>‹#›</a:t>
            </a:fld>
            <a:endParaRPr lang="en-US"/>
          </a:p>
        </p:txBody>
      </p:sp>
    </p:spTree>
    <p:extLst>
      <p:ext uri="{BB962C8B-B14F-4D97-AF65-F5344CB8AC3E}">
        <p14:creationId xmlns:p14="http://schemas.microsoft.com/office/powerpoint/2010/main" val="226034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4007F0-ED0E-4F18-8B60-C370978BCFD3}" type="datetimeFigureOut">
              <a:rPr lang="en-US" smtClean="0"/>
              <a:t>10/29/2015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4718F5-3BBD-40AF-BABB-62C303DF3A0D}" type="slidenum">
              <a:rPr lang="en-US" smtClean="0"/>
              <a:t>‹#›</a:t>
            </a:fld>
            <a:endParaRPr lang="en-US"/>
          </a:p>
        </p:txBody>
      </p:sp>
    </p:spTree>
    <p:extLst>
      <p:ext uri="{BB962C8B-B14F-4D97-AF65-F5344CB8AC3E}">
        <p14:creationId xmlns:p14="http://schemas.microsoft.com/office/powerpoint/2010/main" val="4170517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www1.nyc.gov/site/ddc/about/town-gown.page"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48000"/>
            <a:ext cx="9144000" cy="2185214"/>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smtClean="0">
              <a:ln>
                <a:noFill/>
              </a:ln>
              <a:solidFill>
                <a:srgbClr val="000099"/>
              </a:solidFill>
              <a:effectLst/>
              <a:uLnTx/>
              <a:uFillTx/>
              <a:latin typeface="Calibri"/>
              <a:ea typeface="+mj-ea"/>
              <a:cs typeface="+mj-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2000" b="1" kern="0" dirty="0">
              <a:solidFill>
                <a:srgbClr val="000099"/>
              </a:solidFill>
              <a:latin typeface="Calibri"/>
              <a:ea typeface="+mj-ea"/>
              <a:cs typeface="+mj-cs"/>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2400" b="1" kern="0" dirty="0" err="1" smtClean="0">
                <a:solidFill>
                  <a:srgbClr val="000099"/>
                </a:solidFill>
                <a:latin typeface="Arial" panose="020B0604020202020204" pitchFamily="34" charset="0"/>
                <a:ea typeface="+mj-ea"/>
                <a:cs typeface="Arial" panose="020B0604020202020204" pitchFamily="34" charset="0"/>
              </a:rPr>
              <a:t>Town+Gown</a:t>
            </a:r>
            <a:r>
              <a:rPr lang="en-US" sz="2400" b="1" kern="0" dirty="0" smtClean="0">
                <a:solidFill>
                  <a:srgbClr val="000099"/>
                </a:solidFill>
                <a:latin typeface="Arial" panose="020B0604020202020204" pitchFamily="34" charset="0"/>
                <a:ea typeface="+mj-ea"/>
                <a:cs typeface="Arial" panose="020B0604020202020204" pitchFamily="34" charset="0"/>
              </a:rPr>
              <a:t> Experience in</a:t>
            </a:r>
          </a:p>
          <a:p>
            <a:pPr marL="0" marR="0" lvl="0" indent="0" algn="ctr" defTabSz="914400" eaLnBrk="1" fontAlgn="auto" latinLnBrk="0" hangingPunct="1">
              <a:lnSpc>
                <a:spcPct val="100000"/>
              </a:lnSpc>
              <a:spcBef>
                <a:spcPts val="0"/>
              </a:spcBef>
              <a:spcAft>
                <a:spcPts val="0"/>
              </a:spcAft>
              <a:buClrTx/>
              <a:buSzTx/>
              <a:buFontTx/>
              <a:buNone/>
              <a:tabLst/>
              <a:defRPr/>
            </a:pPr>
            <a:r>
              <a:rPr lang="en-US" sz="2400" b="1" kern="0" dirty="0" smtClean="0">
                <a:solidFill>
                  <a:srgbClr val="000099"/>
                </a:solidFill>
                <a:latin typeface="Arial" panose="020B0604020202020204" pitchFamily="34" charset="0"/>
                <a:ea typeface="+mj-ea"/>
                <a:cs typeface="Arial" panose="020B0604020202020204" pitchFamily="34" charset="0"/>
              </a:rPr>
              <a:t>Applied Built Environment Research</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000099"/>
                </a:solidFill>
                <a:effectLst/>
                <a:uLnTx/>
                <a:uFillTx/>
                <a:latin typeface="Arial" panose="020B0604020202020204" pitchFamily="34" charset="0"/>
                <a:ea typeface="+mj-ea"/>
                <a:cs typeface="Arial" panose="020B0604020202020204" pitchFamily="34" charset="0"/>
              </a:rPr>
              <a:t/>
            </a:r>
            <a:br>
              <a:rPr kumimoji="0" lang="en-US" sz="2400" b="1" i="0" u="none" strike="noStrike" kern="0" cap="none" spc="0" normalizeH="0" baseline="0" noProof="0" dirty="0" smtClean="0">
                <a:ln>
                  <a:noFill/>
                </a:ln>
                <a:solidFill>
                  <a:srgbClr val="000099"/>
                </a:solidFill>
                <a:effectLst/>
                <a:uLnTx/>
                <a:uFillTx/>
                <a:latin typeface="Arial" panose="020B0604020202020204" pitchFamily="34" charset="0"/>
                <a:ea typeface="+mj-ea"/>
                <a:cs typeface="Arial" panose="020B0604020202020204" pitchFamily="34" charset="0"/>
              </a:rPr>
            </a:br>
            <a:r>
              <a:rPr lang="en-US" sz="2400" b="1" kern="0" dirty="0" smtClean="0">
                <a:solidFill>
                  <a:srgbClr val="F07814"/>
                </a:solidFill>
                <a:latin typeface="Arial" panose="020B0604020202020204" pitchFamily="34" charset="0"/>
                <a:ea typeface="+mj-ea"/>
                <a:cs typeface="Arial" panose="020B0604020202020204" pitchFamily="34" charset="0"/>
              </a:rPr>
              <a:t>Terri Matthews, Director, </a:t>
            </a:r>
            <a:r>
              <a:rPr lang="en-US" sz="2400" b="1" kern="0" dirty="0" err="1" smtClean="0">
                <a:solidFill>
                  <a:srgbClr val="F07814"/>
                </a:solidFill>
                <a:latin typeface="Arial" panose="020B0604020202020204" pitchFamily="34" charset="0"/>
                <a:ea typeface="+mj-ea"/>
                <a:cs typeface="Arial" panose="020B0604020202020204" pitchFamily="34" charset="0"/>
              </a:rPr>
              <a:t>Town+Gown</a:t>
            </a:r>
            <a:endParaRPr kumimoji="0" lang="es-PE" sz="2400" b="0" i="0" u="none" strike="noStrike" kern="0" cap="none" spc="0" normalizeH="0" baseline="0" noProof="0" dirty="0" smtClean="0">
              <a:ln>
                <a:noFill/>
              </a:ln>
              <a:solidFill>
                <a:srgbClr val="F07814"/>
              </a:solidFill>
              <a:effectLst/>
              <a:uLnTx/>
              <a:uFillTx/>
              <a:latin typeface="Arial" panose="020B0604020202020204" pitchFamily="34" charset="0"/>
              <a:cs typeface="Arial" panose="020B0604020202020204" pitchFamily="34" charset="0"/>
            </a:endParaRPr>
          </a:p>
        </p:txBody>
      </p:sp>
      <p:pic>
        <p:nvPicPr>
          <p:cNvPr id="1026" name="Picture 2" descr="H:\T+G Art\orange blo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990600"/>
            <a:ext cx="3590819"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orange_horizontal_powerpoin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48" y="6330171"/>
            <a:ext cx="9188248" cy="512064"/>
          </a:xfrm>
          <a:prstGeom prst="rect">
            <a:avLst/>
          </a:prstGeom>
        </p:spPr>
      </p:pic>
      <p:sp>
        <p:nvSpPr>
          <p:cNvPr id="3" name="Rectangle 2"/>
          <p:cNvSpPr/>
          <p:nvPr/>
        </p:nvSpPr>
        <p:spPr>
          <a:xfrm>
            <a:off x="4953000" y="1076235"/>
            <a:ext cx="3886200" cy="923330"/>
          </a:xfrm>
          <a:prstGeom prst="rect">
            <a:avLst/>
          </a:prstGeom>
        </p:spPr>
        <p:txBody>
          <a:bodyPr wrap="square">
            <a:spAutoFit/>
          </a:bodyPr>
          <a:lstStyle/>
          <a:p>
            <a:r>
              <a:rPr lang="en-US" b="1" dirty="0"/>
              <a:t>Bringing Academics and  Practitioners Together </a:t>
            </a:r>
            <a:r>
              <a:rPr lang="en-US" b="1" dirty="0" smtClean="0"/>
              <a:t>to Create and Share Knowledge on </a:t>
            </a:r>
            <a:r>
              <a:rPr lang="en-US" b="1" dirty="0"/>
              <a:t>the Built Environment</a:t>
            </a:r>
          </a:p>
        </p:txBody>
      </p:sp>
    </p:spTree>
    <p:extLst>
      <p:ext uri="{BB962C8B-B14F-4D97-AF65-F5344CB8AC3E}">
        <p14:creationId xmlns:p14="http://schemas.microsoft.com/office/powerpoint/2010/main" val="6814169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AkzidenzGroteskBQ-Bold" pitchFamily="18" charset="0"/>
                <a:ea typeface="MS PGothic" pitchFamily="34" charset="-128"/>
              </a:defRPr>
            </a:lvl1pPr>
            <a:lvl2pPr marL="742950" indent="-285750">
              <a:defRPr sz="2400">
                <a:solidFill>
                  <a:schemeClr val="bg1"/>
                </a:solidFill>
                <a:latin typeface="AkzidenzGroteskBQ-Bold" pitchFamily="18" charset="0"/>
                <a:ea typeface="MS PGothic" pitchFamily="34" charset="-128"/>
              </a:defRPr>
            </a:lvl2pPr>
            <a:lvl3pPr marL="1143000" indent="-228600">
              <a:defRPr sz="2400">
                <a:solidFill>
                  <a:schemeClr val="bg1"/>
                </a:solidFill>
                <a:latin typeface="AkzidenzGroteskBQ-Bold" pitchFamily="18" charset="0"/>
                <a:ea typeface="MS PGothic" pitchFamily="34" charset="-128"/>
              </a:defRPr>
            </a:lvl3pPr>
            <a:lvl4pPr marL="1600200" indent="-228600">
              <a:defRPr sz="2400">
                <a:solidFill>
                  <a:schemeClr val="bg1"/>
                </a:solidFill>
                <a:latin typeface="AkzidenzGroteskBQ-Bold" pitchFamily="18" charset="0"/>
                <a:ea typeface="MS PGothic" pitchFamily="34" charset="-128"/>
              </a:defRPr>
            </a:lvl4pPr>
            <a:lvl5pPr marL="2057400" indent="-228600">
              <a:defRPr sz="2400">
                <a:solidFill>
                  <a:schemeClr val="bg1"/>
                </a:solidFill>
                <a:latin typeface="AkzidenzGroteskBQ-Bold" pitchFamily="18" charset="0"/>
                <a:ea typeface="MS PGothic" pitchFamily="34" charset="-128"/>
              </a:defRPr>
            </a:lvl5pPr>
            <a:lvl6pPr marL="2514600" indent="-228600" eaLnBrk="0" fontAlgn="base" hangingPunct="0">
              <a:spcBef>
                <a:spcPct val="0"/>
              </a:spcBef>
              <a:spcAft>
                <a:spcPct val="0"/>
              </a:spcAft>
              <a:defRPr sz="2400">
                <a:solidFill>
                  <a:schemeClr val="bg1"/>
                </a:solidFill>
                <a:latin typeface="AkzidenzGroteskBQ-Bold" pitchFamily="18" charset="0"/>
                <a:ea typeface="MS PGothic" pitchFamily="34" charset="-128"/>
              </a:defRPr>
            </a:lvl6pPr>
            <a:lvl7pPr marL="2971800" indent="-228600" eaLnBrk="0" fontAlgn="base" hangingPunct="0">
              <a:spcBef>
                <a:spcPct val="0"/>
              </a:spcBef>
              <a:spcAft>
                <a:spcPct val="0"/>
              </a:spcAft>
              <a:defRPr sz="2400">
                <a:solidFill>
                  <a:schemeClr val="bg1"/>
                </a:solidFill>
                <a:latin typeface="AkzidenzGroteskBQ-Bold" pitchFamily="18" charset="0"/>
                <a:ea typeface="MS PGothic" pitchFamily="34" charset="-128"/>
              </a:defRPr>
            </a:lvl7pPr>
            <a:lvl8pPr marL="3429000" indent="-228600" eaLnBrk="0" fontAlgn="base" hangingPunct="0">
              <a:spcBef>
                <a:spcPct val="0"/>
              </a:spcBef>
              <a:spcAft>
                <a:spcPct val="0"/>
              </a:spcAft>
              <a:defRPr sz="2400">
                <a:solidFill>
                  <a:schemeClr val="bg1"/>
                </a:solidFill>
                <a:latin typeface="AkzidenzGroteskBQ-Bold" pitchFamily="18" charset="0"/>
                <a:ea typeface="MS PGothic" pitchFamily="34" charset="-128"/>
              </a:defRPr>
            </a:lvl8pPr>
            <a:lvl9pPr marL="3886200" indent="-228600" eaLnBrk="0" fontAlgn="base" hangingPunct="0">
              <a:spcBef>
                <a:spcPct val="0"/>
              </a:spcBef>
              <a:spcAft>
                <a:spcPct val="0"/>
              </a:spcAft>
              <a:defRPr sz="2400">
                <a:solidFill>
                  <a:schemeClr val="bg1"/>
                </a:solidFill>
                <a:latin typeface="AkzidenzGroteskBQ-Bold" pitchFamily="18" charset="0"/>
                <a:ea typeface="MS PGothic" pitchFamily="34" charset="-128"/>
              </a:defRPr>
            </a:lvl9pPr>
          </a:lstStyle>
          <a:p>
            <a:fld id="{EAAF885C-407B-47CB-8E88-E6A8E41392A9}" type="slidenum">
              <a:rPr lang="en-US" altLang="ko-KR" sz="1400">
                <a:solidFill>
                  <a:schemeClr val="tx1"/>
                </a:solidFill>
                <a:latin typeface="Arial" charset="0"/>
              </a:rPr>
              <a:pPr/>
              <a:t>10</a:t>
            </a:fld>
            <a:endParaRPr lang="en-US" altLang="ko-KR" sz="1400">
              <a:solidFill>
                <a:schemeClr val="tx1"/>
              </a:solidFill>
              <a:latin typeface="Arial" charset="0"/>
            </a:endParaRPr>
          </a:p>
        </p:txBody>
      </p:sp>
      <p:sp>
        <p:nvSpPr>
          <p:cNvPr id="3" name="Rectangle 2"/>
          <p:cNvSpPr/>
          <p:nvPr/>
        </p:nvSpPr>
        <p:spPr>
          <a:xfrm>
            <a:off x="1981200" y="5410200"/>
            <a:ext cx="4572000" cy="523220"/>
          </a:xfrm>
          <a:prstGeom prst="rect">
            <a:avLst/>
          </a:prstGeom>
        </p:spPr>
        <p:txBody>
          <a:bodyPr>
            <a:spAutoFit/>
          </a:bodyPr>
          <a:lstStyle/>
          <a:p>
            <a:r>
              <a:rPr lang="en-US" sz="1400" dirty="0" smtClean="0">
                <a:solidFill>
                  <a:srgbClr val="002060"/>
                </a:solidFill>
              </a:rPr>
              <a:t>Source: Con Edison, Multi-utility Tunnels, presentation document, dated March 3, 2005</a:t>
            </a:r>
            <a:endParaRPr lang="en-US" sz="1400" dirty="0">
              <a:solidFill>
                <a:srgbClr val="002060"/>
              </a:solidFill>
            </a:endParaRPr>
          </a:p>
        </p:txBody>
      </p:sp>
      <p:pic>
        <p:nvPicPr>
          <p:cNvPr id="9" name="Picture 8" descr="orange_horizontal_powerpoin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76" y="6342151"/>
            <a:ext cx="9144000" cy="512064"/>
          </a:xfrm>
          <a:prstGeom prst="rect">
            <a:avLst/>
          </a:prstGeom>
        </p:spPr>
      </p:pic>
      <p:sp>
        <p:nvSpPr>
          <p:cNvPr id="10" name="Rectangle 9"/>
          <p:cNvSpPr/>
          <p:nvPr/>
        </p:nvSpPr>
        <p:spPr>
          <a:xfrm>
            <a:off x="1996604" y="449943"/>
            <a:ext cx="4860048" cy="400110"/>
          </a:xfrm>
          <a:prstGeom prst="rect">
            <a:avLst/>
          </a:prstGeom>
        </p:spPr>
        <p:txBody>
          <a:bodyPr wrap="none">
            <a:spAutoFit/>
          </a:bodyPr>
          <a:lstStyle/>
          <a:p>
            <a:r>
              <a:rPr lang="en-US" sz="2000" b="1" dirty="0">
                <a:solidFill>
                  <a:srgbClr val="002060"/>
                </a:solidFill>
              </a:rPr>
              <a:t>The </a:t>
            </a:r>
            <a:r>
              <a:rPr lang="en-US" sz="2000" b="1" dirty="0" smtClean="0">
                <a:solidFill>
                  <a:srgbClr val="002060"/>
                </a:solidFill>
              </a:rPr>
              <a:t>Problem on the Ground for Smart Cities </a:t>
            </a:r>
            <a:endParaRPr lang="en-US" sz="2000" b="1" dirty="0">
              <a:solidFill>
                <a:srgbClr val="00206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799" y="1438275"/>
            <a:ext cx="3208131" cy="237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457200" y="4191000"/>
            <a:ext cx="2897012" cy="307777"/>
          </a:xfrm>
          <a:prstGeom prst="rect">
            <a:avLst/>
          </a:prstGeom>
        </p:spPr>
        <p:txBody>
          <a:bodyPr wrap="none">
            <a:spAutoFit/>
          </a:bodyPr>
          <a:lstStyle/>
          <a:p>
            <a:r>
              <a:rPr lang="en-US" sz="1400" dirty="0">
                <a:solidFill>
                  <a:srgbClr val="002060"/>
                </a:solidFill>
              </a:rPr>
              <a:t>Wall </a:t>
            </a:r>
            <a:r>
              <a:rPr lang="en-US" sz="1400" dirty="0" smtClean="0">
                <a:solidFill>
                  <a:srgbClr val="002060"/>
                </a:solidFill>
              </a:rPr>
              <a:t>and William Streets, early 1900s</a:t>
            </a:r>
            <a:endParaRPr lang="en-US" sz="1400" dirty="0">
              <a:solidFill>
                <a:srgbClr val="002060"/>
              </a:solidFill>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5890" y="1457325"/>
            <a:ext cx="3364905"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654940" y="4160222"/>
            <a:ext cx="3036024" cy="307777"/>
          </a:xfrm>
          <a:prstGeom prst="rect">
            <a:avLst/>
          </a:prstGeom>
        </p:spPr>
        <p:txBody>
          <a:bodyPr wrap="none">
            <a:spAutoFit/>
          </a:bodyPr>
          <a:lstStyle/>
          <a:p>
            <a:r>
              <a:rPr lang="en-US" sz="1400" dirty="0">
                <a:solidFill>
                  <a:srgbClr val="002060"/>
                </a:solidFill>
              </a:rPr>
              <a:t>William </a:t>
            </a:r>
            <a:r>
              <a:rPr lang="en-US" sz="1400" dirty="0" smtClean="0">
                <a:solidFill>
                  <a:srgbClr val="002060"/>
                </a:solidFill>
              </a:rPr>
              <a:t>Street </a:t>
            </a:r>
            <a:r>
              <a:rPr lang="en-US" sz="1400" dirty="0">
                <a:solidFill>
                  <a:srgbClr val="002060"/>
                </a:solidFill>
              </a:rPr>
              <a:t>near Fulton </a:t>
            </a:r>
            <a:r>
              <a:rPr lang="en-US" sz="1400" dirty="0" smtClean="0">
                <a:solidFill>
                  <a:srgbClr val="002060"/>
                </a:solidFill>
              </a:rPr>
              <a:t>Street. 2003</a:t>
            </a:r>
            <a:endParaRPr lang="en-US" sz="1400" dirty="0">
              <a:solidFill>
                <a:srgbClr val="002060"/>
              </a:solidFill>
            </a:endParaRPr>
          </a:p>
        </p:txBody>
      </p:sp>
      <p:sp>
        <p:nvSpPr>
          <p:cNvPr id="5" name="TextBox 4"/>
          <p:cNvSpPr txBox="1"/>
          <p:nvPr/>
        </p:nvSpPr>
        <p:spPr>
          <a:xfrm>
            <a:off x="5334000" y="6387916"/>
            <a:ext cx="3656001" cy="369332"/>
          </a:xfrm>
          <a:prstGeom prst="rect">
            <a:avLst/>
          </a:prstGeom>
          <a:noFill/>
        </p:spPr>
        <p:txBody>
          <a:bodyPr wrap="none" rtlCol="0">
            <a:spAutoFit/>
          </a:bodyPr>
          <a:lstStyle/>
          <a:p>
            <a:r>
              <a:rPr lang="en-US" b="1" dirty="0" smtClean="0">
                <a:solidFill>
                  <a:schemeClr val="bg1"/>
                </a:solidFill>
              </a:rPr>
              <a:t>Smart Cities Encounter the Roadway</a:t>
            </a:r>
            <a:endParaRPr lang="en-US" b="1" dirty="0">
              <a:solidFill>
                <a:schemeClr val="bg1"/>
              </a:solidFill>
            </a:endParaRPr>
          </a:p>
        </p:txBody>
      </p:sp>
    </p:spTree>
    <p:extLst>
      <p:ext uri="{BB962C8B-B14F-4D97-AF65-F5344CB8AC3E}">
        <p14:creationId xmlns:p14="http://schemas.microsoft.com/office/powerpoint/2010/main" val="18480719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treet Design Infographic.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6767" y="650640"/>
            <a:ext cx="8039100" cy="5204923"/>
          </a:xfrm>
          <a:prstGeom prst="rect">
            <a:avLst/>
          </a:prstGeom>
        </p:spPr>
      </p:pic>
      <p:sp>
        <p:nvSpPr>
          <p:cNvPr id="5" name="TextBox 4"/>
          <p:cNvSpPr txBox="1"/>
          <p:nvPr/>
        </p:nvSpPr>
        <p:spPr>
          <a:xfrm>
            <a:off x="1143000" y="5855563"/>
            <a:ext cx="2595582" cy="246221"/>
          </a:xfrm>
          <a:prstGeom prst="rect">
            <a:avLst/>
          </a:prstGeom>
          <a:noFill/>
        </p:spPr>
        <p:txBody>
          <a:bodyPr wrap="none" rtlCol="0">
            <a:spAutoFit/>
          </a:bodyPr>
          <a:lstStyle/>
          <a:p>
            <a:r>
              <a:rPr lang="en-US" sz="1000" dirty="0" smtClean="0">
                <a:solidFill>
                  <a:srgbClr val="002060"/>
                </a:solidFill>
                <a:latin typeface="+mn-lt"/>
              </a:rPr>
              <a:t>Source: David Akey, NYCDDC Creative Services</a:t>
            </a:r>
            <a:endParaRPr lang="en-US" sz="1000" dirty="0">
              <a:solidFill>
                <a:srgbClr val="002060"/>
              </a:solidFill>
              <a:latin typeface="+mn-lt"/>
            </a:endParaRPr>
          </a:p>
        </p:txBody>
      </p:sp>
      <p:pic>
        <p:nvPicPr>
          <p:cNvPr id="6" name="Picture 5" descr="orange_horizontal_powerpoin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392359"/>
            <a:ext cx="9144000" cy="512064"/>
          </a:xfrm>
          <a:prstGeom prst="rect">
            <a:avLst/>
          </a:prstGeom>
        </p:spPr>
      </p:pic>
      <p:sp>
        <p:nvSpPr>
          <p:cNvPr id="2" name="TextBox 1"/>
          <p:cNvSpPr txBox="1"/>
          <p:nvPr/>
        </p:nvSpPr>
        <p:spPr>
          <a:xfrm>
            <a:off x="914400" y="281654"/>
            <a:ext cx="7663765" cy="369332"/>
          </a:xfrm>
          <a:prstGeom prst="rect">
            <a:avLst/>
          </a:prstGeom>
          <a:noFill/>
        </p:spPr>
        <p:txBody>
          <a:bodyPr wrap="none" rtlCol="0">
            <a:spAutoFit/>
          </a:bodyPr>
          <a:lstStyle/>
          <a:p>
            <a:r>
              <a:rPr lang="en-US" b="1" dirty="0" smtClean="0">
                <a:solidFill>
                  <a:srgbClr val="002060"/>
                </a:solidFill>
              </a:rPr>
              <a:t>The Complete Roadway as a Complex Transportation System Above and Below</a:t>
            </a:r>
            <a:endParaRPr lang="en-US" b="1" dirty="0">
              <a:solidFill>
                <a:srgbClr val="002060"/>
              </a:solidFill>
            </a:endParaRPr>
          </a:p>
        </p:txBody>
      </p:sp>
      <p:sp>
        <p:nvSpPr>
          <p:cNvPr id="3" name="TextBox 2"/>
          <p:cNvSpPr txBox="1"/>
          <p:nvPr/>
        </p:nvSpPr>
        <p:spPr>
          <a:xfrm>
            <a:off x="5410200" y="6488668"/>
            <a:ext cx="3507307" cy="369332"/>
          </a:xfrm>
          <a:prstGeom prst="rect">
            <a:avLst/>
          </a:prstGeom>
          <a:noFill/>
        </p:spPr>
        <p:txBody>
          <a:bodyPr wrap="none" rtlCol="0">
            <a:spAutoFit/>
          </a:bodyPr>
          <a:lstStyle/>
          <a:p>
            <a:r>
              <a:rPr lang="en-US" b="1" dirty="0" smtClean="0">
                <a:solidFill>
                  <a:schemeClr val="bg1"/>
                </a:solidFill>
              </a:rPr>
              <a:t>The Roadway as a Complex System</a:t>
            </a:r>
            <a:endParaRPr lang="en-US" b="1" dirty="0">
              <a:solidFill>
                <a:schemeClr val="bg1"/>
              </a:solidFill>
            </a:endParaRPr>
          </a:p>
        </p:txBody>
      </p:sp>
    </p:spTree>
    <p:extLst>
      <p:ext uri="{BB962C8B-B14F-4D97-AF65-F5344CB8AC3E}">
        <p14:creationId xmlns:p14="http://schemas.microsoft.com/office/powerpoint/2010/main" val="215323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AkzidenzGroteskBQ-Bold" pitchFamily="18" charset="0"/>
                <a:ea typeface="MS PGothic" pitchFamily="34" charset="-128"/>
              </a:defRPr>
            </a:lvl1pPr>
            <a:lvl2pPr marL="742950" indent="-285750">
              <a:defRPr sz="2400">
                <a:solidFill>
                  <a:schemeClr val="bg1"/>
                </a:solidFill>
                <a:latin typeface="AkzidenzGroteskBQ-Bold" pitchFamily="18" charset="0"/>
                <a:ea typeface="MS PGothic" pitchFamily="34" charset="-128"/>
              </a:defRPr>
            </a:lvl2pPr>
            <a:lvl3pPr marL="1143000" indent="-228600">
              <a:defRPr sz="2400">
                <a:solidFill>
                  <a:schemeClr val="bg1"/>
                </a:solidFill>
                <a:latin typeface="AkzidenzGroteskBQ-Bold" pitchFamily="18" charset="0"/>
                <a:ea typeface="MS PGothic" pitchFamily="34" charset="-128"/>
              </a:defRPr>
            </a:lvl3pPr>
            <a:lvl4pPr marL="1600200" indent="-228600">
              <a:defRPr sz="2400">
                <a:solidFill>
                  <a:schemeClr val="bg1"/>
                </a:solidFill>
                <a:latin typeface="AkzidenzGroteskBQ-Bold" pitchFamily="18" charset="0"/>
                <a:ea typeface="MS PGothic" pitchFamily="34" charset="-128"/>
              </a:defRPr>
            </a:lvl4pPr>
            <a:lvl5pPr marL="2057400" indent="-228600">
              <a:defRPr sz="2400">
                <a:solidFill>
                  <a:schemeClr val="bg1"/>
                </a:solidFill>
                <a:latin typeface="AkzidenzGroteskBQ-Bold" pitchFamily="18" charset="0"/>
                <a:ea typeface="MS PGothic" pitchFamily="34" charset="-128"/>
              </a:defRPr>
            </a:lvl5pPr>
            <a:lvl6pPr marL="2514600" indent="-228600" eaLnBrk="0" fontAlgn="base" hangingPunct="0">
              <a:spcBef>
                <a:spcPct val="0"/>
              </a:spcBef>
              <a:spcAft>
                <a:spcPct val="0"/>
              </a:spcAft>
              <a:defRPr sz="2400">
                <a:solidFill>
                  <a:schemeClr val="bg1"/>
                </a:solidFill>
                <a:latin typeface="AkzidenzGroteskBQ-Bold" pitchFamily="18" charset="0"/>
                <a:ea typeface="MS PGothic" pitchFamily="34" charset="-128"/>
              </a:defRPr>
            </a:lvl6pPr>
            <a:lvl7pPr marL="2971800" indent="-228600" eaLnBrk="0" fontAlgn="base" hangingPunct="0">
              <a:spcBef>
                <a:spcPct val="0"/>
              </a:spcBef>
              <a:spcAft>
                <a:spcPct val="0"/>
              </a:spcAft>
              <a:defRPr sz="2400">
                <a:solidFill>
                  <a:schemeClr val="bg1"/>
                </a:solidFill>
                <a:latin typeface="AkzidenzGroteskBQ-Bold" pitchFamily="18" charset="0"/>
                <a:ea typeface="MS PGothic" pitchFamily="34" charset="-128"/>
              </a:defRPr>
            </a:lvl7pPr>
            <a:lvl8pPr marL="3429000" indent="-228600" eaLnBrk="0" fontAlgn="base" hangingPunct="0">
              <a:spcBef>
                <a:spcPct val="0"/>
              </a:spcBef>
              <a:spcAft>
                <a:spcPct val="0"/>
              </a:spcAft>
              <a:defRPr sz="2400">
                <a:solidFill>
                  <a:schemeClr val="bg1"/>
                </a:solidFill>
                <a:latin typeface="AkzidenzGroteskBQ-Bold" pitchFamily="18" charset="0"/>
                <a:ea typeface="MS PGothic" pitchFamily="34" charset="-128"/>
              </a:defRPr>
            </a:lvl8pPr>
            <a:lvl9pPr marL="3886200" indent="-228600" eaLnBrk="0" fontAlgn="base" hangingPunct="0">
              <a:spcBef>
                <a:spcPct val="0"/>
              </a:spcBef>
              <a:spcAft>
                <a:spcPct val="0"/>
              </a:spcAft>
              <a:defRPr sz="2400">
                <a:solidFill>
                  <a:schemeClr val="bg1"/>
                </a:solidFill>
                <a:latin typeface="AkzidenzGroteskBQ-Bold" pitchFamily="18" charset="0"/>
                <a:ea typeface="MS PGothic" pitchFamily="34" charset="-128"/>
              </a:defRPr>
            </a:lvl9pPr>
          </a:lstStyle>
          <a:p>
            <a:fld id="{EA74E9DA-394B-418F-8380-CD1D61FD42F2}" type="slidenum">
              <a:rPr lang="en-US" altLang="ko-KR" sz="1400">
                <a:solidFill>
                  <a:schemeClr val="tx1"/>
                </a:solidFill>
                <a:latin typeface="Arial" charset="0"/>
              </a:rPr>
              <a:pPr/>
              <a:t>12</a:t>
            </a:fld>
            <a:endParaRPr lang="en-US" altLang="ko-KR" sz="1400">
              <a:solidFill>
                <a:schemeClr val="tx1"/>
              </a:solidFill>
              <a:latin typeface="Arial" charset="0"/>
            </a:endParaRPr>
          </a:p>
        </p:txBody>
      </p:sp>
      <p:pic>
        <p:nvPicPr>
          <p:cNvPr id="9" name="Picture 8" descr="orange_horizontal_powerpoin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926" y="6342151"/>
            <a:ext cx="9144000" cy="512064"/>
          </a:xfrm>
          <a:prstGeom prst="rect">
            <a:avLst/>
          </a:prstGeom>
        </p:spPr>
      </p:pic>
      <p:sp>
        <p:nvSpPr>
          <p:cNvPr id="6" name="Rectangle 5"/>
          <p:cNvSpPr/>
          <p:nvPr/>
        </p:nvSpPr>
        <p:spPr>
          <a:xfrm>
            <a:off x="304800" y="590490"/>
            <a:ext cx="8610600" cy="400110"/>
          </a:xfrm>
          <a:prstGeom prst="rect">
            <a:avLst/>
          </a:prstGeom>
        </p:spPr>
        <p:txBody>
          <a:bodyPr wrap="square">
            <a:spAutoFit/>
          </a:bodyPr>
          <a:lstStyle/>
          <a:p>
            <a:r>
              <a:rPr lang="en-US" sz="2000" b="1" dirty="0" smtClean="0">
                <a:solidFill>
                  <a:srgbClr val="002060"/>
                </a:solidFill>
              </a:rPr>
              <a:t>Engineering Design Solution Requires Complex Legal Analyses to Implement</a:t>
            </a:r>
            <a:endParaRPr lang="en-US" sz="2000" dirty="0">
              <a:solidFill>
                <a:srgbClr val="002060"/>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905000"/>
            <a:ext cx="3257044"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7300" y="1524000"/>
            <a:ext cx="3407000" cy="43424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767210" y="4938685"/>
            <a:ext cx="3957190" cy="523220"/>
          </a:xfrm>
          <a:prstGeom prst="rect">
            <a:avLst/>
          </a:prstGeom>
        </p:spPr>
        <p:txBody>
          <a:bodyPr wrap="square">
            <a:spAutoFit/>
          </a:bodyPr>
          <a:lstStyle/>
          <a:p>
            <a:r>
              <a:rPr lang="en-US" sz="1400" dirty="0">
                <a:solidFill>
                  <a:srgbClr val="002060"/>
                </a:solidFill>
              </a:rPr>
              <a:t>Source: Con Edison, Multi-utility Tunnels, presentation document, dated March 3, 2005</a:t>
            </a:r>
          </a:p>
        </p:txBody>
      </p:sp>
      <p:sp>
        <p:nvSpPr>
          <p:cNvPr id="2" name="TextBox 1"/>
          <p:cNvSpPr txBox="1"/>
          <p:nvPr/>
        </p:nvSpPr>
        <p:spPr>
          <a:xfrm>
            <a:off x="4610100" y="6430612"/>
            <a:ext cx="4474110" cy="369332"/>
          </a:xfrm>
          <a:prstGeom prst="rect">
            <a:avLst/>
          </a:prstGeom>
          <a:noFill/>
        </p:spPr>
        <p:txBody>
          <a:bodyPr wrap="none" rtlCol="0">
            <a:spAutoFit/>
          </a:bodyPr>
          <a:lstStyle/>
          <a:p>
            <a:r>
              <a:rPr lang="en-US" b="1" dirty="0" smtClean="0">
                <a:solidFill>
                  <a:schemeClr val="bg1"/>
                </a:solidFill>
              </a:rPr>
              <a:t>Engineering Solution Requires Legal Analyses</a:t>
            </a:r>
            <a:endParaRPr lang="en-US" b="1" dirty="0">
              <a:solidFill>
                <a:schemeClr val="bg1"/>
              </a:solidFill>
            </a:endParaRPr>
          </a:p>
        </p:txBody>
      </p:sp>
    </p:spTree>
    <p:extLst>
      <p:ext uri="{BB962C8B-B14F-4D97-AF65-F5344CB8AC3E}">
        <p14:creationId xmlns:p14="http://schemas.microsoft.com/office/powerpoint/2010/main" val="33543110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24177" y="1784553"/>
            <a:ext cx="1126053" cy="1015663"/>
          </a:xfrm>
          <a:prstGeom prst="rect">
            <a:avLst/>
          </a:prstGeom>
        </p:spPr>
        <p:txBody>
          <a:bodyPr wrap="square">
            <a:spAutoFit/>
          </a:bodyPr>
          <a:lstStyle/>
          <a:p>
            <a:r>
              <a:rPr lang="en-US" sz="1000" b="1" dirty="0" smtClean="0">
                <a:solidFill>
                  <a:schemeClr val="accent6">
                    <a:lumMod val="75000"/>
                  </a:schemeClr>
                </a:solidFill>
              </a:rPr>
              <a:t>What </a:t>
            </a:r>
            <a:r>
              <a:rPr lang="en-US" sz="1000" b="1" dirty="0">
                <a:solidFill>
                  <a:schemeClr val="accent6">
                    <a:lumMod val="75000"/>
                  </a:schemeClr>
                </a:solidFill>
              </a:rPr>
              <a:t>Can Public Built Environment Data Tell Us? </a:t>
            </a:r>
          </a:p>
          <a:p>
            <a:r>
              <a:rPr lang="en-US" sz="1000" b="1" dirty="0" smtClean="0">
                <a:solidFill>
                  <a:schemeClr val="accent6">
                    <a:lumMod val="75000"/>
                  </a:schemeClr>
                </a:solidFill>
              </a:rPr>
              <a:t>Symposia </a:t>
            </a:r>
            <a:r>
              <a:rPr lang="en-US" sz="1000" b="1" dirty="0">
                <a:solidFill>
                  <a:schemeClr val="accent6">
                    <a:lumMod val="75000"/>
                  </a:schemeClr>
                </a:solidFill>
              </a:rPr>
              <a:t>Event </a:t>
            </a:r>
          </a:p>
          <a:p>
            <a:r>
              <a:rPr lang="en-US" sz="1000" b="1" dirty="0" smtClean="0">
                <a:solidFill>
                  <a:schemeClr val="accent6">
                    <a:lumMod val="75000"/>
                  </a:schemeClr>
                </a:solidFill>
              </a:rPr>
              <a:t>4/25/12</a:t>
            </a:r>
            <a:endParaRPr lang="en-US" sz="1000" b="1" dirty="0">
              <a:solidFill>
                <a:schemeClr val="accent6">
                  <a:lumMod val="75000"/>
                </a:schemeClr>
              </a:solidFill>
            </a:endParaRPr>
          </a:p>
        </p:txBody>
      </p:sp>
      <p:sp>
        <p:nvSpPr>
          <p:cNvPr id="6" name="TextBox 5"/>
          <p:cNvSpPr txBox="1"/>
          <p:nvPr/>
        </p:nvSpPr>
        <p:spPr>
          <a:xfrm>
            <a:off x="3541640" y="771514"/>
            <a:ext cx="968829" cy="861773"/>
          </a:xfrm>
          <a:prstGeom prst="rect">
            <a:avLst/>
          </a:prstGeom>
          <a:noFill/>
        </p:spPr>
        <p:txBody>
          <a:bodyPr wrap="square" rtlCol="0">
            <a:spAutoFit/>
          </a:bodyPr>
          <a:lstStyle/>
          <a:p>
            <a:r>
              <a:rPr lang="en-US" sz="1000" b="1" dirty="0">
                <a:solidFill>
                  <a:schemeClr val="accent6">
                    <a:lumMod val="75000"/>
                  </a:schemeClr>
                </a:solidFill>
              </a:rPr>
              <a:t>Roadway.2—A Work in </a:t>
            </a:r>
            <a:r>
              <a:rPr lang="en-US" sz="1000" b="1" dirty="0" smtClean="0">
                <a:solidFill>
                  <a:schemeClr val="accent6">
                    <a:lumMod val="75000"/>
                  </a:schemeClr>
                </a:solidFill>
              </a:rPr>
              <a:t>Progress  Symposia Event 2/12/13</a:t>
            </a:r>
            <a:endParaRPr lang="en-US" sz="1000" b="1" dirty="0">
              <a:solidFill>
                <a:schemeClr val="accent6">
                  <a:lumMod val="75000"/>
                </a:schemeClr>
              </a:solidFill>
            </a:endParaRPr>
          </a:p>
        </p:txBody>
      </p:sp>
      <p:sp>
        <p:nvSpPr>
          <p:cNvPr id="8" name="Rectangle 7"/>
          <p:cNvSpPr/>
          <p:nvPr/>
        </p:nvSpPr>
        <p:spPr>
          <a:xfrm>
            <a:off x="3438179" y="1696905"/>
            <a:ext cx="1387966" cy="1015663"/>
          </a:xfrm>
          <a:prstGeom prst="rect">
            <a:avLst/>
          </a:prstGeom>
        </p:spPr>
        <p:txBody>
          <a:bodyPr wrap="square">
            <a:spAutoFit/>
          </a:bodyPr>
          <a:lstStyle/>
          <a:p>
            <a:r>
              <a:rPr lang="en-US" sz="1000" b="1" dirty="0" smtClean="0">
                <a:solidFill>
                  <a:schemeClr val="accent6">
                    <a:lumMod val="75000"/>
                  </a:schemeClr>
                </a:solidFill>
              </a:rPr>
              <a:t>Planning </a:t>
            </a:r>
            <a:r>
              <a:rPr lang="en-US" sz="1000" b="1" dirty="0">
                <a:solidFill>
                  <a:schemeClr val="accent6">
                    <a:lumMod val="75000"/>
                  </a:schemeClr>
                </a:solidFill>
              </a:rPr>
              <a:t>Sustainable Neighborhoods </a:t>
            </a:r>
          </a:p>
          <a:p>
            <a:r>
              <a:rPr lang="en-US" sz="1000" b="1" i="1" dirty="0">
                <a:solidFill>
                  <a:schemeClr val="accent6">
                    <a:lumMod val="75000"/>
                  </a:schemeClr>
                </a:solidFill>
              </a:rPr>
              <a:t>Anatomy of a Project—From District One to </a:t>
            </a:r>
            <a:r>
              <a:rPr lang="en-US" sz="1000" b="1" i="1" dirty="0" err="1">
                <a:solidFill>
                  <a:schemeClr val="accent6">
                    <a:lumMod val="75000"/>
                  </a:schemeClr>
                </a:solidFill>
              </a:rPr>
              <a:t>Microgrid</a:t>
            </a:r>
            <a:r>
              <a:rPr lang="en-US" sz="1000" b="1" i="1" dirty="0">
                <a:solidFill>
                  <a:schemeClr val="accent6">
                    <a:lumMod val="75000"/>
                  </a:schemeClr>
                </a:solidFill>
              </a:rPr>
              <a:t> </a:t>
            </a:r>
            <a:endParaRPr lang="en-US" sz="1000" b="1" dirty="0">
              <a:solidFill>
                <a:schemeClr val="accent6">
                  <a:lumMod val="75000"/>
                </a:schemeClr>
              </a:solidFill>
            </a:endParaRPr>
          </a:p>
          <a:p>
            <a:r>
              <a:rPr lang="en-US" sz="1000" b="1" dirty="0" smtClean="0">
                <a:solidFill>
                  <a:schemeClr val="accent6">
                    <a:lumMod val="75000"/>
                  </a:schemeClr>
                </a:solidFill>
              </a:rPr>
              <a:t>Symposia 6/18/13</a:t>
            </a:r>
            <a:endParaRPr lang="en-US" sz="1000" b="1" dirty="0">
              <a:solidFill>
                <a:schemeClr val="accent6">
                  <a:lumMod val="75000"/>
                </a:schemeClr>
              </a:solidFill>
            </a:endParaRPr>
          </a:p>
        </p:txBody>
      </p:sp>
      <p:sp>
        <p:nvSpPr>
          <p:cNvPr id="9" name="Rectangle 8"/>
          <p:cNvSpPr/>
          <p:nvPr/>
        </p:nvSpPr>
        <p:spPr>
          <a:xfrm>
            <a:off x="2083072" y="748927"/>
            <a:ext cx="1099456" cy="861774"/>
          </a:xfrm>
          <a:prstGeom prst="rect">
            <a:avLst/>
          </a:prstGeom>
        </p:spPr>
        <p:txBody>
          <a:bodyPr wrap="square">
            <a:spAutoFit/>
          </a:bodyPr>
          <a:lstStyle/>
          <a:p>
            <a:r>
              <a:rPr lang="en-US" sz="1000" b="1" dirty="0" smtClean="0">
                <a:solidFill>
                  <a:schemeClr val="accent6">
                    <a:lumMod val="75000"/>
                  </a:schemeClr>
                </a:solidFill>
              </a:rPr>
              <a:t>Creating </a:t>
            </a:r>
            <a:r>
              <a:rPr lang="en-US" sz="1000" b="1" dirty="0">
                <a:solidFill>
                  <a:schemeClr val="accent6">
                    <a:lumMod val="75000"/>
                  </a:schemeClr>
                </a:solidFill>
              </a:rPr>
              <a:t>Sustainable Neighborhoods </a:t>
            </a:r>
          </a:p>
          <a:p>
            <a:r>
              <a:rPr lang="en-US" sz="1000" b="1" dirty="0" smtClean="0">
                <a:solidFill>
                  <a:schemeClr val="accent6">
                    <a:lumMod val="75000"/>
                  </a:schemeClr>
                </a:solidFill>
              </a:rPr>
              <a:t>Symposia </a:t>
            </a:r>
            <a:r>
              <a:rPr lang="en-US" sz="1000" b="1" dirty="0">
                <a:solidFill>
                  <a:schemeClr val="accent6">
                    <a:lumMod val="75000"/>
                  </a:schemeClr>
                </a:solidFill>
              </a:rPr>
              <a:t>Event </a:t>
            </a:r>
          </a:p>
          <a:p>
            <a:r>
              <a:rPr lang="en-US" sz="1000" b="1" dirty="0" smtClean="0">
                <a:solidFill>
                  <a:schemeClr val="accent6">
                    <a:lumMod val="75000"/>
                  </a:schemeClr>
                </a:solidFill>
              </a:rPr>
              <a:t>4/3/12</a:t>
            </a:r>
            <a:endParaRPr lang="en-US" sz="1000" b="1" dirty="0">
              <a:solidFill>
                <a:schemeClr val="accent6">
                  <a:lumMod val="75000"/>
                </a:schemeClr>
              </a:solidFill>
            </a:endParaRPr>
          </a:p>
        </p:txBody>
      </p:sp>
      <p:sp>
        <p:nvSpPr>
          <p:cNvPr id="10" name="Rectangle 9"/>
          <p:cNvSpPr/>
          <p:nvPr/>
        </p:nvSpPr>
        <p:spPr>
          <a:xfrm>
            <a:off x="1246634" y="738328"/>
            <a:ext cx="914400" cy="1015663"/>
          </a:xfrm>
          <a:prstGeom prst="rect">
            <a:avLst/>
          </a:prstGeom>
        </p:spPr>
        <p:txBody>
          <a:bodyPr wrap="square">
            <a:spAutoFit/>
          </a:bodyPr>
          <a:lstStyle/>
          <a:p>
            <a:r>
              <a:rPr lang="en-US" sz="1000" b="1" dirty="0" smtClean="0">
                <a:solidFill>
                  <a:schemeClr val="accent6">
                    <a:lumMod val="75000"/>
                  </a:schemeClr>
                </a:solidFill>
              </a:rPr>
              <a:t>Life </a:t>
            </a:r>
            <a:r>
              <a:rPr lang="en-US" sz="1000" b="1" dirty="0">
                <a:solidFill>
                  <a:schemeClr val="accent6">
                    <a:lumMod val="75000"/>
                  </a:schemeClr>
                </a:solidFill>
              </a:rPr>
              <a:t>Cycle Costing Data for </a:t>
            </a:r>
            <a:r>
              <a:rPr lang="en-US" sz="1000" b="1" dirty="0" smtClean="0">
                <a:solidFill>
                  <a:schemeClr val="accent6">
                    <a:lumMod val="75000"/>
                  </a:schemeClr>
                </a:solidFill>
              </a:rPr>
              <a:t>Roadways Symposia </a:t>
            </a:r>
            <a:r>
              <a:rPr lang="en-US" sz="1000" b="1" dirty="0">
                <a:solidFill>
                  <a:schemeClr val="accent6">
                    <a:lumMod val="75000"/>
                  </a:schemeClr>
                </a:solidFill>
              </a:rPr>
              <a:t>Event </a:t>
            </a:r>
          </a:p>
          <a:p>
            <a:r>
              <a:rPr lang="en-US" sz="1000" b="1" dirty="0" smtClean="0">
                <a:solidFill>
                  <a:schemeClr val="accent6">
                    <a:lumMod val="75000"/>
                  </a:schemeClr>
                </a:solidFill>
              </a:rPr>
              <a:t>2/22/12</a:t>
            </a:r>
            <a:endParaRPr lang="en-US" sz="1000" b="1" dirty="0">
              <a:solidFill>
                <a:schemeClr val="accent6">
                  <a:lumMod val="75000"/>
                </a:schemeClr>
              </a:solidFill>
            </a:endParaRPr>
          </a:p>
        </p:txBody>
      </p:sp>
      <p:sp>
        <p:nvSpPr>
          <p:cNvPr id="11" name="Rectangle 10"/>
          <p:cNvSpPr/>
          <p:nvPr/>
        </p:nvSpPr>
        <p:spPr>
          <a:xfrm>
            <a:off x="5118038" y="825871"/>
            <a:ext cx="1219200" cy="707886"/>
          </a:xfrm>
          <a:prstGeom prst="rect">
            <a:avLst/>
          </a:prstGeom>
        </p:spPr>
        <p:txBody>
          <a:bodyPr wrap="square">
            <a:spAutoFit/>
          </a:bodyPr>
          <a:lstStyle/>
          <a:p>
            <a:r>
              <a:rPr lang="en-US" sz="1000" b="1" dirty="0" smtClean="0">
                <a:solidFill>
                  <a:schemeClr val="accent6">
                    <a:lumMod val="75000"/>
                  </a:schemeClr>
                </a:solidFill>
              </a:rPr>
              <a:t>Redesigning </a:t>
            </a:r>
            <a:r>
              <a:rPr lang="en-US" sz="1000" b="1" dirty="0">
                <a:solidFill>
                  <a:schemeClr val="accent6">
                    <a:lumMod val="75000"/>
                  </a:schemeClr>
                </a:solidFill>
              </a:rPr>
              <a:t>Neighborhood Change </a:t>
            </a:r>
            <a:r>
              <a:rPr lang="en-US" sz="1000" b="1" dirty="0" smtClean="0">
                <a:solidFill>
                  <a:schemeClr val="accent6">
                    <a:lumMod val="75000"/>
                  </a:schemeClr>
                </a:solidFill>
              </a:rPr>
              <a:t>Symposia Event 5/13/14</a:t>
            </a:r>
            <a:endParaRPr lang="en-US" sz="1000" b="1" dirty="0">
              <a:solidFill>
                <a:schemeClr val="accent6">
                  <a:lumMod val="75000"/>
                </a:schemeClr>
              </a:solidFill>
            </a:endParaRPr>
          </a:p>
        </p:txBody>
      </p:sp>
      <p:sp>
        <p:nvSpPr>
          <p:cNvPr id="12" name="TextBox 11"/>
          <p:cNvSpPr txBox="1"/>
          <p:nvPr/>
        </p:nvSpPr>
        <p:spPr>
          <a:xfrm>
            <a:off x="1497405" y="433983"/>
            <a:ext cx="1032570" cy="246221"/>
          </a:xfrm>
          <a:prstGeom prst="rect">
            <a:avLst/>
          </a:prstGeom>
          <a:noFill/>
        </p:spPr>
        <p:txBody>
          <a:bodyPr wrap="square" rtlCol="0">
            <a:spAutoFit/>
          </a:bodyPr>
          <a:lstStyle/>
          <a:p>
            <a:pPr algn="ctr"/>
            <a:r>
              <a:rPr lang="en-US" sz="1000" b="1" dirty="0" smtClean="0"/>
              <a:t>2011-2012</a:t>
            </a:r>
            <a:endParaRPr lang="en-US" sz="1000" b="1" dirty="0"/>
          </a:p>
        </p:txBody>
      </p:sp>
      <p:sp>
        <p:nvSpPr>
          <p:cNvPr id="13" name="TextBox 12"/>
          <p:cNvSpPr txBox="1"/>
          <p:nvPr/>
        </p:nvSpPr>
        <p:spPr>
          <a:xfrm>
            <a:off x="3442024" y="469467"/>
            <a:ext cx="748923" cy="126350"/>
          </a:xfrm>
          <a:prstGeom prst="rect">
            <a:avLst/>
          </a:prstGeom>
          <a:noFill/>
        </p:spPr>
        <p:txBody>
          <a:bodyPr wrap="none" rtlCol="0">
            <a:spAutoFit/>
          </a:bodyPr>
          <a:lstStyle/>
          <a:p>
            <a:r>
              <a:rPr lang="en-US" sz="1000" b="1" dirty="0" smtClean="0"/>
              <a:t>2012-2013</a:t>
            </a:r>
            <a:endParaRPr lang="en-US" sz="1000" b="1" dirty="0"/>
          </a:p>
        </p:txBody>
      </p:sp>
      <p:sp>
        <p:nvSpPr>
          <p:cNvPr id="14" name="TextBox 13"/>
          <p:cNvSpPr txBox="1"/>
          <p:nvPr/>
        </p:nvSpPr>
        <p:spPr>
          <a:xfrm>
            <a:off x="5168717" y="456367"/>
            <a:ext cx="813274" cy="223837"/>
          </a:xfrm>
          <a:prstGeom prst="rect">
            <a:avLst/>
          </a:prstGeom>
          <a:noFill/>
        </p:spPr>
        <p:txBody>
          <a:bodyPr wrap="square" rtlCol="0">
            <a:spAutoFit/>
          </a:bodyPr>
          <a:lstStyle/>
          <a:p>
            <a:r>
              <a:rPr lang="en-US" sz="1000" b="1" dirty="0" smtClean="0"/>
              <a:t>2013-2014</a:t>
            </a:r>
            <a:endParaRPr lang="en-US" sz="1000" b="1" dirty="0"/>
          </a:p>
        </p:txBody>
      </p:sp>
      <p:sp>
        <p:nvSpPr>
          <p:cNvPr id="15" name="Rectangle 14"/>
          <p:cNvSpPr/>
          <p:nvPr/>
        </p:nvSpPr>
        <p:spPr>
          <a:xfrm>
            <a:off x="173950" y="3159009"/>
            <a:ext cx="901323" cy="707886"/>
          </a:xfrm>
          <a:prstGeom prst="rect">
            <a:avLst/>
          </a:prstGeom>
        </p:spPr>
        <p:txBody>
          <a:bodyPr wrap="square">
            <a:spAutoFit/>
          </a:bodyPr>
          <a:lstStyle/>
          <a:p>
            <a:r>
              <a:rPr lang="en-US" sz="1000" b="1" dirty="0">
                <a:solidFill>
                  <a:schemeClr val="tx2"/>
                </a:solidFill>
              </a:rPr>
              <a:t>Transitioning</a:t>
            </a:r>
          </a:p>
          <a:p>
            <a:r>
              <a:rPr lang="en-US" sz="1000" b="1" dirty="0">
                <a:solidFill>
                  <a:schemeClr val="tx2"/>
                </a:solidFill>
              </a:rPr>
              <a:t>into Lifecycle</a:t>
            </a:r>
          </a:p>
          <a:p>
            <a:r>
              <a:rPr lang="en-US" sz="1000" b="1" dirty="0">
                <a:solidFill>
                  <a:schemeClr val="tx2"/>
                </a:solidFill>
              </a:rPr>
              <a:t>Cost </a:t>
            </a:r>
            <a:r>
              <a:rPr lang="en-US" sz="1000" b="1" dirty="0" smtClean="0">
                <a:solidFill>
                  <a:schemeClr val="tx2"/>
                </a:solidFill>
              </a:rPr>
              <a:t>Analysis </a:t>
            </a:r>
          </a:p>
          <a:p>
            <a:r>
              <a:rPr lang="en-US" sz="1000" b="1" dirty="0" smtClean="0">
                <a:solidFill>
                  <a:schemeClr val="tx2"/>
                </a:solidFill>
              </a:rPr>
              <a:t>NYU/Wagner</a:t>
            </a:r>
            <a:endParaRPr lang="en-US" sz="1000" b="1" dirty="0">
              <a:solidFill>
                <a:schemeClr val="tx2"/>
              </a:solidFill>
            </a:endParaRPr>
          </a:p>
        </p:txBody>
      </p:sp>
      <p:sp>
        <p:nvSpPr>
          <p:cNvPr id="17" name="TextBox 16"/>
          <p:cNvSpPr txBox="1"/>
          <p:nvPr/>
        </p:nvSpPr>
        <p:spPr>
          <a:xfrm>
            <a:off x="165477" y="435674"/>
            <a:ext cx="748923" cy="246221"/>
          </a:xfrm>
          <a:prstGeom prst="rect">
            <a:avLst/>
          </a:prstGeom>
          <a:noFill/>
        </p:spPr>
        <p:txBody>
          <a:bodyPr wrap="none" rtlCol="0">
            <a:spAutoFit/>
          </a:bodyPr>
          <a:lstStyle/>
          <a:p>
            <a:r>
              <a:rPr lang="en-US" sz="1000" b="1" dirty="0" smtClean="0"/>
              <a:t>2010-2011</a:t>
            </a:r>
            <a:endParaRPr lang="en-US" sz="1000" b="1" dirty="0"/>
          </a:p>
        </p:txBody>
      </p:sp>
      <p:sp>
        <p:nvSpPr>
          <p:cNvPr id="19" name="Rectangle 18"/>
          <p:cNvSpPr/>
          <p:nvPr/>
        </p:nvSpPr>
        <p:spPr>
          <a:xfrm>
            <a:off x="1473307" y="3159010"/>
            <a:ext cx="1044489" cy="553998"/>
          </a:xfrm>
          <a:prstGeom prst="rect">
            <a:avLst/>
          </a:prstGeom>
        </p:spPr>
        <p:txBody>
          <a:bodyPr wrap="square">
            <a:spAutoFit/>
          </a:bodyPr>
          <a:lstStyle/>
          <a:p>
            <a:r>
              <a:rPr lang="en-US" sz="1000" b="1" dirty="0">
                <a:solidFill>
                  <a:schemeClr val="tx2"/>
                </a:solidFill>
              </a:rPr>
              <a:t>Rethinking the Grid</a:t>
            </a:r>
          </a:p>
          <a:p>
            <a:r>
              <a:rPr lang="en-US" sz="1000" b="1" dirty="0" smtClean="0">
                <a:solidFill>
                  <a:schemeClr val="tx2"/>
                </a:solidFill>
              </a:rPr>
              <a:t>Cornell/CRPP</a:t>
            </a:r>
            <a:endParaRPr lang="en-US" sz="1000" b="1" dirty="0">
              <a:solidFill>
                <a:schemeClr val="tx2"/>
              </a:solidFill>
            </a:endParaRPr>
          </a:p>
        </p:txBody>
      </p:sp>
      <p:sp>
        <p:nvSpPr>
          <p:cNvPr id="20" name="Rectangle 19"/>
          <p:cNvSpPr/>
          <p:nvPr/>
        </p:nvSpPr>
        <p:spPr>
          <a:xfrm>
            <a:off x="1424757" y="4147553"/>
            <a:ext cx="1146250" cy="1323439"/>
          </a:xfrm>
          <a:prstGeom prst="rect">
            <a:avLst/>
          </a:prstGeom>
        </p:spPr>
        <p:txBody>
          <a:bodyPr wrap="square">
            <a:spAutoFit/>
          </a:bodyPr>
          <a:lstStyle/>
          <a:p>
            <a:r>
              <a:rPr lang="en-US" sz="1000" b="1" dirty="0">
                <a:solidFill>
                  <a:schemeClr val="tx2"/>
                </a:solidFill>
              </a:rPr>
              <a:t>Confronting the Challenges of</a:t>
            </a:r>
          </a:p>
          <a:p>
            <a:r>
              <a:rPr lang="en-US" sz="1000" b="1" dirty="0" err="1">
                <a:solidFill>
                  <a:schemeClr val="tx2"/>
                </a:solidFill>
              </a:rPr>
              <a:t>Microgrid</a:t>
            </a:r>
            <a:r>
              <a:rPr lang="en-US" sz="1000" b="1" dirty="0">
                <a:solidFill>
                  <a:schemeClr val="tx2"/>
                </a:solidFill>
              </a:rPr>
              <a:t> Development in Post-</a:t>
            </a:r>
          </a:p>
          <a:p>
            <a:r>
              <a:rPr lang="en-US" sz="1000" b="1" dirty="0">
                <a:solidFill>
                  <a:schemeClr val="tx2"/>
                </a:solidFill>
              </a:rPr>
              <a:t>Hurricane Sandy New York City</a:t>
            </a:r>
          </a:p>
          <a:p>
            <a:r>
              <a:rPr lang="en-US" sz="1000" b="1" dirty="0" smtClean="0">
                <a:solidFill>
                  <a:schemeClr val="tx2"/>
                </a:solidFill>
              </a:rPr>
              <a:t>Cornell/CRPP</a:t>
            </a:r>
            <a:endParaRPr lang="en-US" sz="1000" b="1" dirty="0">
              <a:solidFill>
                <a:schemeClr val="tx2"/>
              </a:solidFill>
            </a:endParaRPr>
          </a:p>
        </p:txBody>
      </p:sp>
      <p:sp>
        <p:nvSpPr>
          <p:cNvPr id="21" name="Rectangle 20"/>
          <p:cNvSpPr/>
          <p:nvPr/>
        </p:nvSpPr>
        <p:spPr>
          <a:xfrm>
            <a:off x="3291823" y="2907774"/>
            <a:ext cx="1798247" cy="3221395"/>
          </a:xfrm>
          <a:prstGeom prst="rect">
            <a:avLst/>
          </a:prstGeom>
          <a:ln>
            <a:noFill/>
          </a:ln>
        </p:spPr>
        <p:txBody>
          <a:bodyPr wrap="square">
            <a:spAutoFit/>
          </a:bodyPr>
          <a:lstStyle/>
          <a:p>
            <a:pPr>
              <a:spcAft>
                <a:spcPts val="800"/>
              </a:spcAft>
            </a:pPr>
            <a:r>
              <a:rPr lang="en-US" sz="1000" b="1" dirty="0">
                <a:solidFill>
                  <a:schemeClr val="tx2"/>
                </a:solidFill>
                <a:effectLst>
                  <a:outerShdw blurRad="38100" dist="38100" dir="2700000" algn="tl">
                    <a:srgbClr val="000000">
                      <a:alpha val="43137"/>
                    </a:srgbClr>
                  </a:outerShdw>
                </a:effectLst>
              </a:rPr>
              <a:t>Overview of the Law of </a:t>
            </a:r>
            <a:r>
              <a:rPr lang="en-US" sz="1000" b="1" dirty="0" smtClean="0">
                <a:solidFill>
                  <a:schemeClr val="tx2"/>
                </a:solidFill>
                <a:effectLst>
                  <a:outerShdw blurRad="38100" dist="38100" dir="2700000" algn="tl">
                    <a:srgbClr val="000000">
                      <a:alpha val="43137"/>
                    </a:srgbClr>
                  </a:outerShdw>
                </a:effectLst>
              </a:rPr>
              <a:t>Private Utility </a:t>
            </a:r>
            <a:r>
              <a:rPr lang="en-US" sz="1000" b="1" dirty="0">
                <a:solidFill>
                  <a:schemeClr val="tx2"/>
                </a:solidFill>
                <a:effectLst>
                  <a:outerShdw blurRad="38100" dist="38100" dir="2700000" algn="tl">
                    <a:srgbClr val="000000">
                      <a:alpha val="43137"/>
                    </a:srgbClr>
                  </a:outerShdw>
                </a:effectLst>
              </a:rPr>
              <a:t>Regulation: The Law </a:t>
            </a:r>
            <a:r>
              <a:rPr lang="en-US" sz="1000" b="1" dirty="0" smtClean="0">
                <a:solidFill>
                  <a:schemeClr val="tx2"/>
                </a:solidFill>
                <a:effectLst>
                  <a:outerShdw blurRad="38100" dist="38100" dir="2700000" algn="tl">
                    <a:srgbClr val="000000">
                      <a:alpha val="43137"/>
                    </a:srgbClr>
                  </a:outerShdw>
                </a:effectLst>
              </a:rPr>
              <a:t>and Economics </a:t>
            </a:r>
            <a:r>
              <a:rPr lang="en-US" sz="1000" b="1" dirty="0">
                <a:solidFill>
                  <a:schemeClr val="tx2"/>
                </a:solidFill>
                <a:effectLst>
                  <a:outerShdw blurRad="38100" dist="38100" dir="2700000" algn="tl">
                    <a:srgbClr val="000000">
                      <a:alpha val="43137"/>
                    </a:srgbClr>
                  </a:outerShdw>
                </a:effectLst>
              </a:rPr>
              <a:t>of Utility </a:t>
            </a:r>
            <a:r>
              <a:rPr lang="en-US" sz="1000" b="1" dirty="0" smtClean="0">
                <a:solidFill>
                  <a:schemeClr val="tx2"/>
                </a:solidFill>
                <a:effectLst>
                  <a:outerShdw blurRad="38100" dist="38100" dir="2700000" algn="tl">
                    <a:srgbClr val="000000">
                      <a:alpha val="43137"/>
                    </a:srgbClr>
                  </a:outerShdw>
                </a:effectLst>
              </a:rPr>
              <a:t>Regulation</a:t>
            </a:r>
          </a:p>
          <a:p>
            <a:r>
              <a:rPr lang="en-US" sz="1000" b="1" dirty="0" smtClean="0">
                <a:solidFill>
                  <a:schemeClr val="tx2"/>
                </a:solidFill>
                <a:effectLst>
                  <a:outerShdw blurRad="38100" dist="38100" dir="2700000" algn="tl">
                    <a:srgbClr val="000000">
                      <a:alpha val="43137"/>
                    </a:srgbClr>
                  </a:outerShdw>
                </a:effectLst>
              </a:rPr>
              <a:t>Overview </a:t>
            </a:r>
            <a:r>
              <a:rPr lang="en-US" sz="1000" b="1" dirty="0">
                <a:solidFill>
                  <a:schemeClr val="tx2"/>
                </a:solidFill>
                <a:effectLst>
                  <a:outerShdw blurRad="38100" dist="38100" dir="2700000" algn="tl">
                    <a:srgbClr val="000000">
                      <a:alpha val="43137"/>
                    </a:srgbClr>
                  </a:outerShdw>
                </a:effectLst>
              </a:rPr>
              <a:t>of the History</a:t>
            </a:r>
          </a:p>
          <a:p>
            <a:r>
              <a:rPr lang="en-US" sz="1000" b="1" dirty="0">
                <a:solidFill>
                  <a:schemeClr val="tx2"/>
                </a:solidFill>
                <a:effectLst>
                  <a:outerShdw blurRad="38100" dist="38100" dir="2700000" algn="tl">
                    <a:srgbClr val="000000">
                      <a:alpha val="43137"/>
                    </a:srgbClr>
                  </a:outerShdw>
                </a:effectLst>
              </a:rPr>
              <a:t>of New York State Private</a:t>
            </a:r>
          </a:p>
          <a:p>
            <a:r>
              <a:rPr lang="en-US" sz="1000" b="1" dirty="0">
                <a:solidFill>
                  <a:schemeClr val="tx2"/>
                </a:solidFill>
                <a:effectLst>
                  <a:outerShdw blurRad="38100" dist="38100" dir="2700000" algn="tl">
                    <a:srgbClr val="000000">
                      <a:alpha val="43137"/>
                    </a:srgbClr>
                  </a:outerShdw>
                </a:effectLst>
              </a:rPr>
              <a:t>Regulation Law: Regulation</a:t>
            </a:r>
          </a:p>
          <a:p>
            <a:r>
              <a:rPr lang="en-US" sz="1000" b="1" dirty="0">
                <a:solidFill>
                  <a:schemeClr val="tx2"/>
                </a:solidFill>
                <a:effectLst>
                  <a:outerShdw blurRad="38100" dist="38100" dir="2700000" algn="tl">
                    <a:srgbClr val="000000">
                      <a:alpha val="43137"/>
                    </a:srgbClr>
                  </a:outerShdw>
                </a:effectLst>
              </a:rPr>
              <a:t>of Gas, Electricity, and</a:t>
            </a:r>
          </a:p>
          <a:p>
            <a:pPr>
              <a:spcAft>
                <a:spcPts val="800"/>
              </a:spcAft>
            </a:pPr>
            <a:r>
              <a:rPr lang="en-US" sz="1000" b="1" dirty="0" smtClean="0">
                <a:solidFill>
                  <a:schemeClr val="tx2"/>
                </a:solidFill>
                <a:effectLst>
                  <a:outerShdw blurRad="38100" dist="38100" dir="2700000" algn="tl">
                    <a:srgbClr val="000000">
                      <a:alpha val="43137"/>
                    </a:srgbClr>
                  </a:outerShdw>
                </a:effectLst>
              </a:rPr>
              <a:t>Telecommunications</a:t>
            </a:r>
          </a:p>
          <a:p>
            <a:r>
              <a:rPr lang="en-US" sz="1000" b="1" dirty="0" smtClean="0">
                <a:solidFill>
                  <a:schemeClr val="tx2"/>
                </a:solidFill>
                <a:effectLst>
                  <a:outerShdw blurRad="38100" dist="38100" dir="2700000" algn="tl">
                    <a:srgbClr val="000000">
                      <a:alpha val="43137"/>
                    </a:srgbClr>
                  </a:outerShdw>
                </a:effectLst>
              </a:rPr>
              <a:t>Overview </a:t>
            </a:r>
            <a:r>
              <a:rPr lang="en-US" sz="1000" b="1" dirty="0">
                <a:solidFill>
                  <a:schemeClr val="tx2"/>
                </a:solidFill>
                <a:effectLst>
                  <a:outerShdw blurRad="38100" dist="38100" dir="2700000" algn="tl">
                    <a:srgbClr val="000000">
                      <a:alpha val="43137"/>
                    </a:srgbClr>
                  </a:outerShdw>
                </a:effectLst>
              </a:rPr>
              <a:t>of Rate Setting</a:t>
            </a:r>
          </a:p>
          <a:p>
            <a:r>
              <a:rPr lang="en-US" sz="1000" b="1" dirty="0">
                <a:solidFill>
                  <a:schemeClr val="tx2"/>
                </a:solidFill>
                <a:effectLst>
                  <a:outerShdw blurRad="38100" dist="38100" dir="2700000" algn="tl">
                    <a:srgbClr val="000000">
                      <a:alpha val="43137"/>
                    </a:srgbClr>
                  </a:outerShdw>
                </a:effectLst>
              </a:rPr>
              <a:t>Process in New York State: </a:t>
            </a:r>
            <a:r>
              <a:rPr lang="en-US" sz="1000" b="1" dirty="0" smtClean="0">
                <a:solidFill>
                  <a:schemeClr val="tx2"/>
                </a:solidFill>
                <a:effectLst>
                  <a:outerShdw blurRad="38100" dist="38100" dir="2700000" algn="tl">
                    <a:srgbClr val="000000">
                      <a:alpha val="43137"/>
                    </a:srgbClr>
                  </a:outerShdw>
                </a:effectLst>
              </a:rPr>
              <a:t>How New </a:t>
            </a:r>
            <a:r>
              <a:rPr lang="en-US" sz="1000" b="1" dirty="0">
                <a:solidFill>
                  <a:schemeClr val="tx2"/>
                </a:solidFill>
                <a:effectLst>
                  <a:outerShdw blurRad="38100" dist="38100" dir="2700000" algn="tl">
                    <a:srgbClr val="000000">
                      <a:alpha val="43137"/>
                    </a:srgbClr>
                  </a:outerShdw>
                </a:effectLst>
              </a:rPr>
              <a:t>York Sets </a:t>
            </a:r>
            <a:r>
              <a:rPr lang="en-US" sz="1000" b="1" dirty="0" smtClean="0">
                <a:solidFill>
                  <a:schemeClr val="tx2"/>
                </a:solidFill>
                <a:effectLst>
                  <a:outerShdw blurRad="38100" dist="38100" dir="2700000" algn="tl">
                    <a:srgbClr val="000000">
                      <a:alpha val="43137"/>
                    </a:srgbClr>
                  </a:outerShdw>
                </a:effectLst>
              </a:rPr>
              <a:t>Rates</a:t>
            </a:r>
          </a:p>
          <a:p>
            <a:endParaRPr lang="en-US" sz="1000" b="1" dirty="0">
              <a:solidFill>
                <a:schemeClr val="tx2"/>
              </a:solidFill>
              <a:effectLst>
                <a:outerShdw blurRad="38100" dist="38100" dir="2700000" algn="tl">
                  <a:srgbClr val="000000">
                    <a:alpha val="43137"/>
                  </a:srgbClr>
                </a:outerShdw>
              </a:effectLst>
            </a:endParaRPr>
          </a:p>
          <a:p>
            <a:r>
              <a:rPr lang="en-US" sz="1000" b="1" dirty="0">
                <a:solidFill>
                  <a:schemeClr val="tx2"/>
                </a:solidFill>
                <a:effectLst>
                  <a:outerShdw blurRad="38100" dist="38100" dir="2700000" algn="tl">
                    <a:srgbClr val="000000">
                      <a:alpha val="43137"/>
                    </a:srgbClr>
                  </a:outerShdw>
                </a:effectLst>
              </a:rPr>
              <a:t>The Multi-Purpose Utility</a:t>
            </a:r>
          </a:p>
          <a:p>
            <a:r>
              <a:rPr lang="en-US" sz="1000" b="1" dirty="0">
                <a:solidFill>
                  <a:schemeClr val="tx2"/>
                </a:solidFill>
                <a:effectLst>
                  <a:outerShdw blurRad="38100" dist="38100" dir="2700000" algn="tl">
                    <a:srgbClr val="000000">
                      <a:alpha val="43137"/>
                    </a:srgbClr>
                  </a:outerShdw>
                </a:effectLst>
              </a:rPr>
              <a:t>Corridor Hypothetical:</a:t>
            </a:r>
          </a:p>
          <a:p>
            <a:r>
              <a:rPr lang="en-US" sz="1000" b="1" dirty="0">
                <a:solidFill>
                  <a:schemeClr val="tx2"/>
                </a:solidFill>
                <a:effectLst>
                  <a:outerShdw blurRad="38100" dist="38100" dir="2700000" algn="tl">
                    <a:srgbClr val="000000">
                      <a:alpha val="43137"/>
                    </a:srgbClr>
                  </a:outerShdw>
                </a:effectLst>
              </a:rPr>
              <a:t>Telecomm, Gas and Electric</a:t>
            </a:r>
          </a:p>
          <a:p>
            <a:r>
              <a:rPr lang="en-US" sz="1000" b="1" dirty="0">
                <a:solidFill>
                  <a:schemeClr val="tx2"/>
                </a:solidFill>
                <a:effectLst>
                  <a:outerShdw blurRad="38100" dist="38100" dir="2700000" algn="tl">
                    <a:srgbClr val="000000">
                      <a:alpha val="43137"/>
                    </a:srgbClr>
                  </a:outerShdw>
                </a:effectLst>
              </a:rPr>
              <a:t>Utility Analyses</a:t>
            </a:r>
          </a:p>
          <a:p>
            <a:endParaRPr lang="en-US" sz="1000" b="1" dirty="0">
              <a:solidFill>
                <a:schemeClr val="tx2"/>
              </a:solidFill>
            </a:endParaRPr>
          </a:p>
          <a:p>
            <a:r>
              <a:rPr lang="en-US" sz="1000" b="1" u="sng" dirty="0" smtClean="0">
                <a:solidFill>
                  <a:schemeClr val="tx2"/>
                </a:solidFill>
                <a:effectLst>
                  <a:outerShdw blurRad="38100" dist="38100" dir="2700000" algn="tl">
                    <a:srgbClr val="000000">
                      <a:alpha val="43137"/>
                    </a:srgbClr>
                  </a:outerShdw>
                </a:effectLst>
              </a:rPr>
              <a:t>All Brooklyn </a:t>
            </a:r>
            <a:r>
              <a:rPr lang="en-US" sz="1000" b="1" u="sng" dirty="0">
                <a:solidFill>
                  <a:schemeClr val="tx2"/>
                </a:solidFill>
                <a:effectLst>
                  <a:outerShdw blurRad="38100" dist="38100" dir="2700000" algn="tl">
                    <a:srgbClr val="000000">
                      <a:alpha val="43137"/>
                    </a:srgbClr>
                  </a:outerShdw>
                </a:effectLst>
              </a:rPr>
              <a:t>Law School</a:t>
            </a:r>
          </a:p>
        </p:txBody>
      </p:sp>
      <p:sp>
        <p:nvSpPr>
          <p:cNvPr id="23" name="Rectangle 22"/>
          <p:cNvSpPr/>
          <p:nvPr/>
        </p:nvSpPr>
        <p:spPr>
          <a:xfrm>
            <a:off x="4780475" y="4700400"/>
            <a:ext cx="1224644" cy="1455783"/>
          </a:xfrm>
          <a:prstGeom prst="rect">
            <a:avLst/>
          </a:prstGeom>
        </p:spPr>
        <p:txBody>
          <a:bodyPr wrap="square">
            <a:spAutoFit/>
          </a:bodyPr>
          <a:lstStyle/>
          <a:p>
            <a:r>
              <a:rPr lang="en-US" sz="1000" b="1" dirty="0">
                <a:solidFill>
                  <a:schemeClr val="tx2"/>
                </a:solidFill>
              </a:rPr>
              <a:t>Permit Density: Aggregate</a:t>
            </a:r>
          </a:p>
          <a:p>
            <a:r>
              <a:rPr lang="en-US" sz="1000" b="1" dirty="0">
                <a:solidFill>
                  <a:schemeClr val="tx2"/>
                </a:solidFill>
              </a:rPr>
              <a:t>Road Cuts from Multiple</a:t>
            </a:r>
          </a:p>
          <a:p>
            <a:r>
              <a:rPr lang="en-US" sz="1000" b="1" dirty="0">
                <a:solidFill>
                  <a:schemeClr val="tx2"/>
                </a:solidFill>
              </a:rPr>
              <a:t>Overlapping Contractors</a:t>
            </a:r>
          </a:p>
          <a:p>
            <a:r>
              <a:rPr lang="en-US" sz="1000" b="1" dirty="0">
                <a:solidFill>
                  <a:schemeClr val="tx2"/>
                </a:solidFill>
              </a:rPr>
              <a:t>(2008-2012)</a:t>
            </a:r>
          </a:p>
          <a:p>
            <a:r>
              <a:rPr lang="en-US" sz="1000" b="1" dirty="0" smtClean="0">
                <a:solidFill>
                  <a:schemeClr val="tx2"/>
                </a:solidFill>
              </a:rPr>
              <a:t>Columbia/GSAPP</a:t>
            </a:r>
            <a:endParaRPr lang="en-US" sz="1000" b="1" dirty="0">
              <a:solidFill>
                <a:schemeClr val="tx2"/>
              </a:solidFill>
            </a:endParaRPr>
          </a:p>
        </p:txBody>
      </p:sp>
      <p:cxnSp>
        <p:nvCxnSpPr>
          <p:cNvPr id="64" name="Curved Connector 63"/>
          <p:cNvCxnSpPr>
            <a:stCxn id="15" idx="0"/>
            <a:endCxn id="10" idx="1"/>
          </p:cNvCxnSpPr>
          <p:nvPr/>
        </p:nvCxnSpPr>
        <p:spPr>
          <a:xfrm rot="5400000" flipH="1" flipV="1">
            <a:off x="-20801" y="1891574"/>
            <a:ext cx="1912849" cy="622022"/>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6709917" y="815056"/>
            <a:ext cx="920939" cy="1323439"/>
          </a:xfrm>
          <a:prstGeom prst="rect">
            <a:avLst/>
          </a:prstGeom>
        </p:spPr>
        <p:txBody>
          <a:bodyPr wrap="square">
            <a:spAutoFit/>
          </a:bodyPr>
          <a:lstStyle/>
          <a:p>
            <a:r>
              <a:rPr lang="en-US" sz="1000" b="1" dirty="0" smtClean="0">
                <a:solidFill>
                  <a:schemeClr val="accent6">
                    <a:lumMod val="75000"/>
                  </a:schemeClr>
                </a:solidFill>
              </a:rPr>
              <a:t>Roadway.3—A </a:t>
            </a:r>
            <a:r>
              <a:rPr lang="en-US" sz="1000" b="1" dirty="0">
                <a:solidFill>
                  <a:schemeClr val="accent6">
                    <a:lumMod val="75000"/>
                  </a:schemeClr>
                </a:solidFill>
              </a:rPr>
              <a:t>Work in Progress Continues</a:t>
            </a:r>
          </a:p>
          <a:p>
            <a:r>
              <a:rPr lang="en-US" sz="1000" b="1" dirty="0" smtClean="0">
                <a:solidFill>
                  <a:schemeClr val="accent6">
                    <a:lumMod val="75000"/>
                  </a:schemeClr>
                </a:solidFill>
              </a:rPr>
              <a:t>Working </a:t>
            </a:r>
            <a:r>
              <a:rPr lang="en-US" sz="1000" b="1" dirty="0">
                <a:solidFill>
                  <a:schemeClr val="accent6">
                    <a:lumMod val="75000"/>
                  </a:schemeClr>
                </a:solidFill>
              </a:rPr>
              <a:t>Group Meeting</a:t>
            </a:r>
          </a:p>
          <a:p>
            <a:r>
              <a:rPr lang="en-US" sz="1000" b="1" dirty="0" smtClean="0">
                <a:solidFill>
                  <a:schemeClr val="accent6">
                    <a:lumMod val="75000"/>
                  </a:schemeClr>
                </a:solidFill>
              </a:rPr>
              <a:t>4/23/15.</a:t>
            </a:r>
            <a:endParaRPr lang="en-US" sz="1000" b="1" dirty="0">
              <a:solidFill>
                <a:schemeClr val="accent6">
                  <a:lumMod val="75000"/>
                </a:schemeClr>
              </a:solidFill>
            </a:endParaRPr>
          </a:p>
        </p:txBody>
      </p:sp>
      <p:sp>
        <p:nvSpPr>
          <p:cNvPr id="3" name="TextBox 2"/>
          <p:cNvSpPr txBox="1"/>
          <p:nvPr/>
        </p:nvSpPr>
        <p:spPr>
          <a:xfrm>
            <a:off x="6709917" y="461917"/>
            <a:ext cx="748923" cy="246221"/>
          </a:xfrm>
          <a:prstGeom prst="rect">
            <a:avLst/>
          </a:prstGeom>
          <a:noFill/>
        </p:spPr>
        <p:txBody>
          <a:bodyPr wrap="none" rtlCol="0">
            <a:spAutoFit/>
          </a:bodyPr>
          <a:lstStyle/>
          <a:p>
            <a:r>
              <a:rPr lang="en-US" sz="1000" b="1" dirty="0" smtClean="0"/>
              <a:t>2014-2015</a:t>
            </a:r>
            <a:endParaRPr lang="en-US" sz="1000" b="1" dirty="0"/>
          </a:p>
        </p:txBody>
      </p:sp>
      <p:sp>
        <p:nvSpPr>
          <p:cNvPr id="5" name="Rectangle 4"/>
          <p:cNvSpPr/>
          <p:nvPr/>
        </p:nvSpPr>
        <p:spPr>
          <a:xfrm>
            <a:off x="5200778" y="2928177"/>
            <a:ext cx="1136460" cy="1015663"/>
          </a:xfrm>
          <a:prstGeom prst="rect">
            <a:avLst/>
          </a:prstGeom>
        </p:spPr>
        <p:txBody>
          <a:bodyPr wrap="square">
            <a:spAutoFit/>
          </a:bodyPr>
          <a:lstStyle/>
          <a:p>
            <a:r>
              <a:rPr lang="en-US" sz="1000" b="1" dirty="0" smtClean="0">
                <a:solidFill>
                  <a:srgbClr val="002060"/>
                </a:solidFill>
              </a:rPr>
              <a:t>Life-cycle Cost Analysis and Green Infrastructure in New York City</a:t>
            </a:r>
          </a:p>
          <a:p>
            <a:r>
              <a:rPr lang="en-US" sz="1000" b="1" dirty="0" smtClean="0">
                <a:solidFill>
                  <a:srgbClr val="002060"/>
                </a:solidFill>
              </a:rPr>
              <a:t>Columbia/SIPA</a:t>
            </a:r>
            <a:endParaRPr lang="en-US" sz="1000" dirty="0">
              <a:solidFill>
                <a:srgbClr val="002060"/>
              </a:solidFill>
            </a:endParaRPr>
          </a:p>
        </p:txBody>
      </p:sp>
      <p:cxnSp>
        <p:nvCxnSpPr>
          <p:cNvPr id="47" name="Curved Connector 46"/>
          <p:cNvCxnSpPr>
            <a:stCxn id="15" idx="0"/>
          </p:cNvCxnSpPr>
          <p:nvPr/>
        </p:nvCxnSpPr>
        <p:spPr>
          <a:xfrm rot="5400000" flipH="1" flipV="1">
            <a:off x="624772" y="2079945"/>
            <a:ext cx="1078904" cy="1079224"/>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Curved Connector 49"/>
          <p:cNvCxnSpPr/>
          <p:nvPr/>
        </p:nvCxnSpPr>
        <p:spPr>
          <a:xfrm rot="5400000">
            <a:off x="1852903" y="1993944"/>
            <a:ext cx="1645143" cy="592653"/>
          </a:xfrm>
          <a:prstGeom prst="curvedConnector3">
            <a:avLst>
              <a:gd name="adj1" fmla="val 5617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Curved Connector 95"/>
          <p:cNvCxnSpPr>
            <a:stCxn id="19" idx="2"/>
            <a:endCxn id="20" idx="0"/>
          </p:cNvCxnSpPr>
          <p:nvPr/>
        </p:nvCxnSpPr>
        <p:spPr>
          <a:xfrm rot="16200000" flipH="1">
            <a:off x="1779445" y="3929115"/>
            <a:ext cx="434545" cy="233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0" name="Curved Connector 149"/>
          <p:cNvCxnSpPr/>
          <p:nvPr/>
        </p:nvCxnSpPr>
        <p:spPr>
          <a:xfrm flipV="1">
            <a:off x="914400" y="1001200"/>
            <a:ext cx="2627240" cy="215781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9" name="Curved Connector 158"/>
          <p:cNvCxnSpPr>
            <a:stCxn id="15" idx="2"/>
          </p:cNvCxnSpPr>
          <p:nvPr/>
        </p:nvCxnSpPr>
        <p:spPr>
          <a:xfrm rot="5400000" flipH="1" flipV="1">
            <a:off x="1687756" y="2281401"/>
            <a:ext cx="522350" cy="2648638"/>
          </a:xfrm>
          <a:prstGeom prst="curvedConnector4">
            <a:avLst>
              <a:gd name="adj1" fmla="val -43764"/>
              <a:gd name="adj2" fmla="val 5850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9" name="Straight Arrow Connector 1028"/>
          <p:cNvCxnSpPr/>
          <p:nvPr/>
        </p:nvCxnSpPr>
        <p:spPr>
          <a:xfrm>
            <a:off x="2400033" y="4484353"/>
            <a:ext cx="89179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034" name="Straight Arrow Connector 1033"/>
          <p:cNvCxnSpPr/>
          <p:nvPr/>
        </p:nvCxnSpPr>
        <p:spPr>
          <a:xfrm>
            <a:off x="4185967" y="3344545"/>
            <a:ext cx="0" cy="36846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a:off x="4185967" y="4177268"/>
            <a:ext cx="4980" cy="48284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p:nvPr/>
        </p:nvCxnSpPr>
        <p:spPr>
          <a:xfrm>
            <a:off x="4211314" y="4834705"/>
            <a:ext cx="4978" cy="40293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a:off x="4510469" y="3943840"/>
            <a:ext cx="579601" cy="96287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5" name="Curved Connector 204"/>
          <p:cNvCxnSpPr>
            <a:endCxn id="8" idx="1"/>
          </p:cNvCxnSpPr>
          <p:nvPr/>
        </p:nvCxnSpPr>
        <p:spPr>
          <a:xfrm rot="5400000" flipH="1" flipV="1">
            <a:off x="1573957" y="2620130"/>
            <a:ext cx="2279615" cy="144883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3" name="Curved Connector 212"/>
          <p:cNvCxnSpPr/>
          <p:nvPr/>
        </p:nvCxnSpPr>
        <p:spPr>
          <a:xfrm>
            <a:off x="4648200" y="1533757"/>
            <a:ext cx="2061717" cy="907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3" name="Curved Connector 222"/>
          <p:cNvCxnSpPr/>
          <p:nvPr/>
        </p:nvCxnSpPr>
        <p:spPr>
          <a:xfrm rot="5400000" flipH="1" flipV="1">
            <a:off x="4633813" y="2283526"/>
            <a:ext cx="2521620" cy="223155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2" name="Curved Connector 231"/>
          <p:cNvCxnSpPr/>
          <p:nvPr/>
        </p:nvCxnSpPr>
        <p:spPr>
          <a:xfrm rot="5400000" flipH="1" flipV="1">
            <a:off x="5042403" y="4329160"/>
            <a:ext cx="1757985" cy="525683"/>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3" name="Curved Connector 242"/>
          <p:cNvCxnSpPr/>
          <p:nvPr/>
        </p:nvCxnSpPr>
        <p:spPr>
          <a:xfrm rot="5400000" flipH="1" flipV="1">
            <a:off x="4781106" y="3167719"/>
            <a:ext cx="3180722" cy="142582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3" name="Curved Connector 262"/>
          <p:cNvCxnSpPr>
            <a:stCxn id="9" idx="0"/>
            <a:endCxn id="11" idx="1"/>
          </p:cNvCxnSpPr>
          <p:nvPr/>
        </p:nvCxnSpPr>
        <p:spPr>
          <a:xfrm rot="16200000" flipH="1">
            <a:off x="3659975" y="-278249"/>
            <a:ext cx="430887" cy="2485238"/>
          </a:xfrm>
          <a:prstGeom prst="curvedConnector4">
            <a:avLst>
              <a:gd name="adj1" fmla="val -53053"/>
              <a:gd name="adj2" fmla="val 86757"/>
            </a:avLst>
          </a:prstGeom>
          <a:ln>
            <a:tailEnd type="arrow"/>
          </a:ln>
        </p:spPr>
        <p:style>
          <a:lnRef idx="1">
            <a:schemeClr val="accent1"/>
          </a:lnRef>
          <a:fillRef idx="0">
            <a:schemeClr val="accent1"/>
          </a:fillRef>
          <a:effectRef idx="0">
            <a:schemeClr val="accent1"/>
          </a:effectRef>
          <a:fontRef idx="minor">
            <a:schemeClr val="tx1"/>
          </a:fontRef>
        </p:style>
      </p:cxnSp>
      <p:sp>
        <p:nvSpPr>
          <p:cNvPr id="203" name="Rectangle 202"/>
          <p:cNvSpPr/>
          <p:nvPr/>
        </p:nvSpPr>
        <p:spPr>
          <a:xfrm>
            <a:off x="2400033" y="53169"/>
            <a:ext cx="3885486" cy="369332"/>
          </a:xfrm>
          <a:prstGeom prst="rect">
            <a:avLst/>
          </a:prstGeom>
        </p:spPr>
        <p:txBody>
          <a:bodyPr wrap="none">
            <a:spAutoFit/>
          </a:bodyPr>
          <a:lstStyle/>
          <a:p>
            <a:pPr lvl="0" algn="ctr"/>
            <a:r>
              <a:rPr lang="en-US" b="1" dirty="0" err="1">
                <a:solidFill>
                  <a:srgbClr val="000099"/>
                </a:solidFill>
              </a:rPr>
              <a:t>Town+Gown</a:t>
            </a:r>
            <a:r>
              <a:rPr lang="en-US" b="1" dirty="0">
                <a:solidFill>
                  <a:srgbClr val="000099"/>
                </a:solidFill>
              </a:rPr>
              <a:t>: Action Research is Messy</a:t>
            </a:r>
          </a:p>
        </p:txBody>
      </p:sp>
      <p:sp>
        <p:nvSpPr>
          <p:cNvPr id="49" name="TextBox 48"/>
          <p:cNvSpPr txBox="1"/>
          <p:nvPr/>
        </p:nvSpPr>
        <p:spPr>
          <a:xfrm>
            <a:off x="7848600" y="422501"/>
            <a:ext cx="748923" cy="246221"/>
          </a:xfrm>
          <a:prstGeom prst="rect">
            <a:avLst/>
          </a:prstGeom>
          <a:noFill/>
        </p:spPr>
        <p:txBody>
          <a:bodyPr wrap="none" rtlCol="0">
            <a:spAutoFit/>
          </a:bodyPr>
          <a:lstStyle/>
          <a:p>
            <a:r>
              <a:rPr lang="en-US" sz="1000" b="1" dirty="0" smtClean="0"/>
              <a:t>2015-2016</a:t>
            </a:r>
            <a:endParaRPr lang="en-US" sz="1000" b="1" dirty="0"/>
          </a:p>
        </p:txBody>
      </p:sp>
      <p:cxnSp>
        <p:nvCxnSpPr>
          <p:cNvPr id="98" name="Curved Connector 97"/>
          <p:cNvCxnSpPr/>
          <p:nvPr/>
        </p:nvCxnSpPr>
        <p:spPr>
          <a:xfrm flipV="1">
            <a:off x="6285519" y="3419603"/>
            <a:ext cx="1555432" cy="1"/>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4" name="Curved Connector 113"/>
          <p:cNvCxnSpPr/>
          <p:nvPr/>
        </p:nvCxnSpPr>
        <p:spPr>
          <a:xfrm rot="5400000" flipH="1" flipV="1">
            <a:off x="131599" y="2043974"/>
            <a:ext cx="1912849" cy="622022"/>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60" name="TextBox 259"/>
          <p:cNvSpPr txBox="1"/>
          <p:nvPr/>
        </p:nvSpPr>
        <p:spPr>
          <a:xfrm>
            <a:off x="7848600" y="2911771"/>
            <a:ext cx="986149" cy="1015663"/>
          </a:xfrm>
          <a:prstGeom prst="rect">
            <a:avLst/>
          </a:prstGeom>
          <a:noFill/>
        </p:spPr>
        <p:txBody>
          <a:bodyPr wrap="square" rtlCol="0">
            <a:spAutoFit/>
          </a:bodyPr>
          <a:lstStyle/>
          <a:p>
            <a:r>
              <a:rPr lang="en-US" sz="1000" b="1" dirty="0" smtClean="0">
                <a:solidFill>
                  <a:schemeClr val="tx2"/>
                </a:solidFill>
              </a:rPr>
              <a:t>Public Private Partnership Financing of Green Infrastructure</a:t>
            </a:r>
          </a:p>
          <a:p>
            <a:r>
              <a:rPr lang="en-US" sz="1000" b="1" dirty="0" smtClean="0">
                <a:solidFill>
                  <a:schemeClr val="tx2"/>
                </a:solidFill>
              </a:rPr>
              <a:t>Columbia/SIPA</a:t>
            </a:r>
            <a:endParaRPr lang="en-US" sz="1000" dirty="0"/>
          </a:p>
        </p:txBody>
      </p:sp>
      <p:cxnSp>
        <p:nvCxnSpPr>
          <p:cNvPr id="120" name="Curved Connector 119"/>
          <p:cNvCxnSpPr/>
          <p:nvPr/>
        </p:nvCxnSpPr>
        <p:spPr>
          <a:xfrm rot="16200000" flipH="1">
            <a:off x="7279340" y="1964053"/>
            <a:ext cx="1123222" cy="764219"/>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Curved Connector 122"/>
          <p:cNvCxnSpPr/>
          <p:nvPr/>
        </p:nvCxnSpPr>
        <p:spPr>
          <a:xfrm flipV="1">
            <a:off x="4826149" y="3880631"/>
            <a:ext cx="3014802" cy="7794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pic>
        <p:nvPicPr>
          <p:cNvPr id="126" name="Picture 125" descr="orange_horizontal_powerpoin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926" y="6342151"/>
            <a:ext cx="9144000" cy="512064"/>
          </a:xfrm>
          <a:prstGeom prst="rect">
            <a:avLst/>
          </a:prstGeom>
        </p:spPr>
      </p:pic>
      <p:cxnSp>
        <p:nvCxnSpPr>
          <p:cNvPr id="131" name="Curved Connector 130"/>
          <p:cNvCxnSpPr>
            <a:stCxn id="15" idx="2"/>
          </p:cNvCxnSpPr>
          <p:nvPr/>
        </p:nvCxnSpPr>
        <p:spPr>
          <a:xfrm rot="5400000" flipH="1" flipV="1">
            <a:off x="2533188" y="1199305"/>
            <a:ext cx="759014" cy="4576166"/>
          </a:xfrm>
          <a:prstGeom prst="curvedConnector4">
            <a:avLst>
              <a:gd name="adj1" fmla="val -30118"/>
              <a:gd name="adj2" fmla="val 54924"/>
            </a:avLst>
          </a:prstGeom>
          <a:ln>
            <a:tailEnd type="arrow"/>
          </a:ln>
        </p:spPr>
        <p:style>
          <a:lnRef idx="1">
            <a:schemeClr val="accent1"/>
          </a:lnRef>
          <a:fillRef idx="0">
            <a:schemeClr val="accent1"/>
          </a:fillRef>
          <a:effectRef idx="0">
            <a:schemeClr val="accent1"/>
          </a:effectRef>
          <a:fontRef idx="minor">
            <a:schemeClr val="tx1"/>
          </a:fontRef>
        </p:style>
      </p:cxnSp>
      <p:sp>
        <p:nvSpPr>
          <p:cNvPr id="276" name="TextBox 275"/>
          <p:cNvSpPr txBox="1"/>
          <p:nvPr/>
        </p:nvSpPr>
        <p:spPr>
          <a:xfrm>
            <a:off x="5727638" y="6396022"/>
            <a:ext cx="3315267" cy="369332"/>
          </a:xfrm>
          <a:prstGeom prst="rect">
            <a:avLst/>
          </a:prstGeom>
          <a:noFill/>
        </p:spPr>
        <p:txBody>
          <a:bodyPr wrap="none" rtlCol="0">
            <a:spAutoFit/>
          </a:bodyPr>
          <a:lstStyle/>
          <a:p>
            <a:r>
              <a:rPr lang="en-US" b="1" dirty="0" smtClean="0">
                <a:solidFill>
                  <a:schemeClr val="bg1"/>
                </a:solidFill>
              </a:rPr>
              <a:t>BLS Legal Research Set at Center</a:t>
            </a:r>
            <a:endParaRPr lang="en-US" b="1" dirty="0">
              <a:solidFill>
                <a:schemeClr val="bg1"/>
              </a:solidFill>
            </a:endParaRPr>
          </a:p>
        </p:txBody>
      </p:sp>
    </p:spTree>
    <p:extLst>
      <p:ext uri="{BB962C8B-B14F-4D97-AF65-F5344CB8AC3E}">
        <p14:creationId xmlns:p14="http://schemas.microsoft.com/office/powerpoint/2010/main" val="1186574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454997"/>
            <a:ext cx="8839200" cy="5970865"/>
          </a:xfrm>
          <a:prstGeom prst="rect">
            <a:avLst/>
          </a:prstGeom>
        </p:spPr>
        <p:txBody>
          <a:bodyPr wrap="square">
            <a:spAutoFit/>
          </a:bodyPr>
          <a:lstStyle/>
          <a:p>
            <a:pPr algn="ctr" fontAlgn="auto">
              <a:spcBef>
                <a:spcPts val="0"/>
              </a:spcBef>
              <a:spcAft>
                <a:spcPts val="0"/>
              </a:spcAft>
            </a:pPr>
            <a:r>
              <a:rPr lang="en-US" sz="2000" b="1" dirty="0" err="1" smtClean="0">
                <a:solidFill>
                  <a:srgbClr val="002060"/>
                </a:solidFill>
                <a:latin typeface="+mn-lt"/>
              </a:rPr>
              <a:t>Town+Gown</a:t>
            </a:r>
            <a:r>
              <a:rPr lang="en-US" sz="2000" b="1" dirty="0">
                <a:solidFill>
                  <a:srgbClr val="002060"/>
                </a:solidFill>
              </a:rPr>
              <a:t>: Law </a:t>
            </a:r>
            <a:r>
              <a:rPr lang="en-US" sz="2000" b="1" dirty="0" smtClean="0">
                <a:solidFill>
                  <a:srgbClr val="002060"/>
                </a:solidFill>
              </a:rPr>
              <a:t>Questions </a:t>
            </a:r>
            <a:r>
              <a:rPr lang="en-US" sz="2000" b="1" dirty="0">
                <a:solidFill>
                  <a:srgbClr val="002060"/>
                </a:solidFill>
              </a:rPr>
              <a:t>in the </a:t>
            </a:r>
            <a:r>
              <a:rPr lang="en-US" sz="2000" b="1" dirty="0" smtClean="0">
                <a:solidFill>
                  <a:srgbClr val="002060"/>
                </a:solidFill>
                <a:latin typeface="+mn-lt"/>
              </a:rPr>
              <a:t>Research Agenda</a:t>
            </a:r>
          </a:p>
          <a:p>
            <a:endParaRPr lang="en-US" sz="2000" dirty="0"/>
          </a:p>
          <a:p>
            <a:pPr marL="285750" indent="-285750">
              <a:buFont typeface="Arial" panose="020B0604020202020204" pitchFamily="34" charset="0"/>
              <a:buChar char="•"/>
            </a:pPr>
            <a:r>
              <a:rPr lang="en-US" sz="2000" dirty="0" smtClean="0"/>
              <a:t>Investigations </a:t>
            </a:r>
            <a:r>
              <a:rPr lang="en-US" sz="2000" dirty="0"/>
              <a:t>into </a:t>
            </a:r>
            <a:r>
              <a:rPr lang="en-US" sz="2000" dirty="0" smtClean="0"/>
              <a:t>Design-Build</a:t>
            </a:r>
            <a:endParaRPr lang="en-US" sz="2000" dirty="0"/>
          </a:p>
          <a:p>
            <a:pPr marL="285750" indent="-285750">
              <a:buFont typeface="Arial" panose="020B0604020202020204" pitchFamily="34" charset="0"/>
              <a:buChar char="•"/>
            </a:pPr>
            <a:r>
              <a:rPr lang="en-US" sz="2000" dirty="0"/>
              <a:t>Unpacking “Means and Methods”: Is It a Sword or Shield or What? </a:t>
            </a:r>
          </a:p>
          <a:p>
            <a:pPr marL="285750" indent="-285750">
              <a:buFont typeface="Arial" panose="020B0604020202020204" pitchFamily="34" charset="0"/>
              <a:buChar char="•"/>
            </a:pPr>
            <a:r>
              <a:rPr lang="en-US" sz="2000" dirty="0"/>
              <a:t>False Claims Laws and Quantitative Analyses of Cost Growth in Public Works </a:t>
            </a:r>
            <a:r>
              <a:rPr lang="en-US" sz="2000" dirty="0" smtClean="0"/>
              <a:t>Projects</a:t>
            </a:r>
            <a:endParaRPr lang="en-US" sz="2000" dirty="0"/>
          </a:p>
          <a:p>
            <a:pPr marL="285750" indent="-285750">
              <a:buFont typeface="Arial" panose="020B0604020202020204" pitchFamily="34" charset="0"/>
              <a:buChar char="•"/>
            </a:pPr>
            <a:r>
              <a:rPr lang="en-US" sz="2000" dirty="0"/>
              <a:t>How to Apply Relational Contracting Principles to the City’s Lease Arrangements? </a:t>
            </a:r>
          </a:p>
          <a:p>
            <a:pPr marL="285750" indent="-285750">
              <a:buFont typeface="Arial" panose="020B0604020202020204" pitchFamily="34" charset="0"/>
              <a:buChar char="•"/>
            </a:pPr>
            <a:r>
              <a:rPr lang="en-US" sz="2000" dirty="0"/>
              <a:t>How to Assure a “Green” Future—Green Building Regulations and Enforcement? </a:t>
            </a:r>
          </a:p>
          <a:p>
            <a:pPr marL="285750" indent="-285750">
              <a:buFont typeface="Arial" panose="020B0604020202020204" pitchFamily="34" charset="0"/>
              <a:buChar char="•"/>
            </a:pPr>
            <a:r>
              <a:rPr lang="en-US" sz="2000" dirty="0"/>
              <a:t>What is the Relation between Land Use Law Techniques and Urban Design and Function? </a:t>
            </a:r>
          </a:p>
          <a:p>
            <a:pPr marL="285750" indent="-285750">
              <a:buFont typeface="Arial" panose="020B0604020202020204" pitchFamily="34" charset="0"/>
              <a:buChar char="•"/>
            </a:pPr>
            <a:r>
              <a:rPr lang="en-US" sz="2000" dirty="0"/>
              <a:t>Are Differences Among Statutory Definitions of the Construction Project Explanatory? </a:t>
            </a:r>
          </a:p>
          <a:p>
            <a:pPr marL="285750" indent="-285750">
              <a:buFont typeface="Arial" panose="020B0604020202020204" pitchFamily="34" charset="0"/>
              <a:buChar char="•"/>
            </a:pPr>
            <a:r>
              <a:rPr lang="en-US" sz="2000" dirty="0"/>
              <a:t>What Types of Construction Contract Provisions Would Increase Alignment between Principal and Agent</a:t>
            </a:r>
            <a:r>
              <a:rPr lang="en-US" sz="2000" dirty="0" smtClean="0"/>
              <a:t>?</a:t>
            </a:r>
            <a:endParaRPr lang="en-US" sz="2000" dirty="0" smtClean="0">
              <a:solidFill>
                <a:schemeClr val="accent6"/>
              </a:solidFill>
            </a:endParaRPr>
          </a:p>
          <a:p>
            <a:pPr marL="285750" lvl="0" indent="-285750">
              <a:buFont typeface="Arial" panose="020B0604020202020204" pitchFamily="34" charset="0"/>
              <a:buChar char="•"/>
            </a:pPr>
            <a:endParaRPr lang="en-US" dirty="0" smtClean="0">
              <a:solidFill>
                <a:schemeClr val="accent6"/>
              </a:solidFill>
              <a:latin typeface="+mn-lt"/>
            </a:endParaRPr>
          </a:p>
          <a:p>
            <a:pPr lvl="0"/>
            <a:endParaRPr lang="en-US" dirty="0">
              <a:solidFill>
                <a:schemeClr val="accent6"/>
              </a:solidFill>
              <a:latin typeface="+mn-lt"/>
            </a:endParaRPr>
          </a:p>
          <a:p>
            <a:pPr lvl="0"/>
            <a:r>
              <a:rPr lang="en-US" i="1" dirty="0" smtClean="0">
                <a:solidFill>
                  <a:srgbClr val="002060"/>
                </a:solidFill>
                <a:latin typeface="+mn-lt"/>
              </a:rPr>
              <a:t>For the Research Agenda Go To:</a:t>
            </a:r>
            <a:r>
              <a:rPr lang="en-US" i="1" dirty="0" smtClean="0">
                <a:solidFill>
                  <a:schemeClr val="accent6"/>
                </a:solidFill>
                <a:latin typeface="+mn-lt"/>
              </a:rPr>
              <a:t>  </a:t>
            </a:r>
            <a:r>
              <a:rPr lang="en-US" dirty="0" smtClean="0">
                <a:latin typeface="+mn-lt"/>
                <a:hlinkClick r:id="rId3"/>
              </a:rPr>
              <a:t>http</a:t>
            </a:r>
            <a:r>
              <a:rPr lang="en-US" dirty="0">
                <a:latin typeface="+mn-lt"/>
                <a:hlinkClick r:id="rId3"/>
              </a:rPr>
              <a:t>://</a:t>
            </a:r>
            <a:r>
              <a:rPr lang="en-US" dirty="0" smtClean="0">
                <a:latin typeface="+mn-lt"/>
                <a:hlinkClick r:id="rId3"/>
              </a:rPr>
              <a:t>www1.nyc.gov/site/ddc/about/town-gown.page</a:t>
            </a:r>
            <a:endParaRPr lang="en-US" dirty="0" smtClean="0">
              <a:latin typeface="+mn-lt"/>
            </a:endParaRPr>
          </a:p>
          <a:p>
            <a:pPr fontAlgn="auto">
              <a:spcBef>
                <a:spcPct val="20000"/>
              </a:spcBef>
              <a:spcAft>
                <a:spcPts val="0"/>
              </a:spcAft>
            </a:pPr>
            <a:endParaRPr lang="en-US" sz="2000" dirty="0"/>
          </a:p>
          <a:p>
            <a:pPr marL="342900" lvl="0" indent="-342900" fontAlgn="auto">
              <a:spcBef>
                <a:spcPct val="20000"/>
              </a:spcBef>
              <a:spcAft>
                <a:spcPts val="0"/>
              </a:spcAft>
              <a:buFont typeface="Arial" panose="020B0604020202020204" pitchFamily="34" charset="0"/>
              <a:buChar char="•"/>
            </a:pPr>
            <a:endParaRPr lang="en-US" sz="2000" dirty="0" smtClean="0">
              <a:solidFill>
                <a:srgbClr val="000099"/>
              </a:solidFill>
              <a:latin typeface="Calibri"/>
              <a:cs typeface="+mn-cs"/>
            </a:endParaRPr>
          </a:p>
        </p:txBody>
      </p:sp>
      <p:pic>
        <p:nvPicPr>
          <p:cNvPr id="9" name="Picture 8" descr="orange_horizontal_powerpoint.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345936"/>
            <a:ext cx="9144000" cy="512064"/>
          </a:xfrm>
          <a:prstGeom prst="rect">
            <a:avLst/>
          </a:prstGeom>
        </p:spPr>
      </p:pic>
      <p:sp>
        <p:nvSpPr>
          <p:cNvPr id="2" name="Rectangle 1"/>
          <p:cNvSpPr/>
          <p:nvPr/>
        </p:nvSpPr>
        <p:spPr>
          <a:xfrm>
            <a:off x="6556674" y="6387049"/>
            <a:ext cx="2300886" cy="369332"/>
          </a:xfrm>
          <a:prstGeom prst="rect">
            <a:avLst/>
          </a:prstGeom>
        </p:spPr>
        <p:txBody>
          <a:bodyPr wrap="none">
            <a:spAutoFit/>
          </a:bodyPr>
          <a:lstStyle/>
          <a:p>
            <a:r>
              <a:rPr lang="es-PE" b="1" dirty="0" err="1" smtClean="0">
                <a:solidFill>
                  <a:srgbClr val="FFFFFF"/>
                </a:solidFill>
                <a:latin typeface="Calibri" panose="020F0502020204030204" pitchFamily="34" charset="0"/>
              </a:rPr>
              <a:t>Research</a:t>
            </a:r>
            <a:r>
              <a:rPr lang="es-PE" b="1" dirty="0" smtClean="0">
                <a:solidFill>
                  <a:srgbClr val="FFFFFF"/>
                </a:solidFill>
                <a:latin typeface="Calibri" panose="020F0502020204030204" pitchFamily="34" charset="0"/>
              </a:rPr>
              <a:t> Agenda/Law</a:t>
            </a:r>
            <a:endParaRPr lang="en-US" b="1" dirty="0"/>
          </a:p>
        </p:txBody>
      </p:sp>
    </p:spTree>
    <p:extLst>
      <p:ext uri="{BB962C8B-B14F-4D97-AF65-F5344CB8AC3E}">
        <p14:creationId xmlns:p14="http://schemas.microsoft.com/office/powerpoint/2010/main" val="10809709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5300" y="609600"/>
            <a:ext cx="8153400" cy="4524315"/>
          </a:xfrm>
          <a:prstGeom prst="rect">
            <a:avLst/>
          </a:prstGeom>
        </p:spPr>
        <p:txBody>
          <a:bodyPr wrap="square">
            <a:spAutoFit/>
          </a:bodyPr>
          <a:lstStyle/>
          <a:p>
            <a:pPr algn="ctr"/>
            <a:r>
              <a:rPr lang="en-US" b="1" dirty="0" smtClean="0">
                <a:solidFill>
                  <a:srgbClr val="002060"/>
                </a:solidFill>
              </a:rPr>
              <a:t>Objectives for Law School Consortium Meeting</a:t>
            </a:r>
          </a:p>
          <a:p>
            <a:endParaRPr lang="en-US" dirty="0">
              <a:solidFill>
                <a:srgbClr val="002060"/>
              </a:solidFill>
            </a:endParaRPr>
          </a:p>
          <a:p>
            <a:r>
              <a:rPr lang="en-US" dirty="0">
                <a:solidFill>
                  <a:srgbClr val="002060"/>
                </a:solidFill>
              </a:rPr>
              <a:t>Build a consortium of cities and law schools to work together on developing regulatory templates and processes, with law schools bringing special knowledge, skills, objectivity, and thus added </a:t>
            </a:r>
            <a:r>
              <a:rPr lang="en-US" dirty="0" smtClean="0">
                <a:solidFill>
                  <a:srgbClr val="002060"/>
                </a:solidFill>
              </a:rPr>
              <a:t>credibility </a:t>
            </a:r>
            <a:r>
              <a:rPr lang="en-US" dirty="0">
                <a:solidFill>
                  <a:srgbClr val="002060"/>
                </a:solidFill>
              </a:rPr>
              <a:t>to such </a:t>
            </a:r>
            <a:r>
              <a:rPr lang="en-US" dirty="0" smtClean="0">
                <a:solidFill>
                  <a:srgbClr val="002060"/>
                </a:solidFill>
              </a:rPr>
              <a:t>teams to </a:t>
            </a:r>
            <a:r>
              <a:rPr lang="en-US" dirty="0">
                <a:solidFill>
                  <a:srgbClr val="002060"/>
                </a:solidFill>
              </a:rPr>
              <a:t>help shape better environments </a:t>
            </a:r>
            <a:r>
              <a:rPr lang="en-US" dirty="0" smtClean="0">
                <a:solidFill>
                  <a:srgbClr val="002060"/>
                </a:solidFill>
              </a:rPr>
              <a:t>for</a:t>
            </a:r>
            <a:r>
              <a:rPr lang="en-US" dirty="0">
                <a:solidFill>
                  <a:srgbClr val="002060"/>
                </a:solidFill>
              </a:rPr>
              <a:t> fostering innovation and entrepreneurship by addressing </a:t>
            </a:r>
            <a:r>
              <a:rPr lang="en-US" dirty="0" smtClean="0">
                <a:solidFill>
                  <a:srgbClr val="002060"/>
                </a:solidFill>
              </a:rPr>
              <a:t>such challenges as:</a:t>
            </a:r>
            <a:endParaRPr lang="en-US" dirty="0">
              <a:solidFill>
                <a:srgbClr val="002060"/>
              </a:solidFill>
            </a:endParaRPr>
          </a:p>
          <a:p>
            <a:r>
              <a:rPr lang="en-US" dirty="0">
                <a:solidFill>
                  <a:srgbClr val="002060"/>
                </a:solidFill>
              </a:rPr>
              <a:t> </a:t>
            </a:r>
          </a:p>
          <a:p>
            <a:pPr marL="628650" lvl="1" indent="-171450">
              <a:buFont typeface="Arial" panose="020B0604020202020204" pitchFamily="34" charset="0"/>
              <a:buChar char="•"/>
            </a:pPr>
            <a:r>
              <a:rPr lang="en-US" dirty="0">
                <a:solidFill>
                  <a:srgbClr val="002060"/>
                </a:solidFill>
              </a:rPr>
              <a:t>Developing well-balanced regulation of the evolving “sharing” (or “platform”) economy operations</a:t>
            </a:r>
          </a:p>
          <a:p>
            <a:pPr marL="628650" lvl="1" indent="-171450">
              <a:buFont typeface="Arial" panose="020B0604020202020204" pitchFamily="34" charset="0"/>
              <a:buChar char="•"/>
            </a:pPr>
            <a:r>
              <a:rPr lang="en-US" dirty="0" smtClean="0">
                <a:solidFill>
                  <a:srgbClr val="002060"/>
                </a:solidFill>
              </a:rPr>
              <a:t>Improving</a:t>
            </a:r>
            <a:r>
              <a:rPr lang="en-US" dirty="0">
                <a:solidFill>
                  <a:srgbClr val="002060"/>
                </a:solidFill>
              </a:rPr>
              <a:t> and streamlining permitting and licensing processes</a:t>
            </a:r>
          </a:p>
          <a:p>
            <a:pPr marL="628650" lvl="1" indent="-171450">
              <a:buFont typeface="Arial" panose="020B0604020202020204" pitchFamily="34" charset="0"/>
              <a:buChar char="•"/>
            </a:pPr>
            <a:r>
              <a:rPr lang="en-US" dirty="0">
                <a:solidFill>
                  <a:srgbClr val="002060"/>
                </a:solidFill>
              </a:rPr>
              <a:t>Creating, </a:t>
            </a:r>
            <a:r>
              <a:rPr lang="en-US" dirty="0" smtClean="0">
                <a:solidFill>
                  <a:srgbClr val="002060"/>
                </a:solidFill>
              </a:rPr>
              <a:t>testing </a:t>
            </a:r>
            <a:r>
              <a:rPr lang="en-US" dirty="0">
                <a:solidFill>
                  <a:srgbClr val="002060"/>
                </a:solidFill>
              </a:rPr>
              <a:t>and implementing  technology-based approaches to addressing other municipal-level challenges</a:t>
            </a:r>
          </a:p>
          <a:p>
            <a:pPr marL="628650" lvl="1" indent="-171450">
              <a:buFont typeface="Arial" panose="020B0604020202020204" pitchFamily="34" charset="0"/>
              <a:buChar char="•"/>
            </a:pPr>
            <a:r>
              <a:rPr lang="en-US" dirty="0">
                <a:solidFill>
                  <a:srgbClr val="002060"/>
                </a:solidFill>
              </a:rPr>
              <a:t>Assisting with the development of appropriate policies on the collection, use and sharing of data by cities</a:t>
            </a:r>
          </a:p>
          <a:p>
            <a:r>
              <a:rPr lang="en-US" dirty="0"/>
              <a:t> </a:t>
            </a:r>
          </a:p>
        </p:txBody>
      </p:sp>
      <p:pic>
        <p:nvPicPr>
          <p:cNvPr id="3" name="Picture 2" descr="orange_horizontal_powerpoin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399460"/>
            <a:ext cx="9188248" cy="512064"/>
          </a:xfrm>
          <a:prstGeom prst="rect">
            <a:avLst/>
          </a:prstGeom>
        </p:spPr>
      </p:pic>
      <p:sp>
        <p:nvSpPr>
          <p:cNvPr id="2" name="TextBox 1"/>
          <p:cNvSpPr txBox="1"/>
          <p:nvPr/>
        </p:nvSpPr>
        <p:spPr>
          <a:xfrm>
            <a:off x="5029200" y="6482795"/>
            <a:ext cx="3832844" cy="369332"/>
          </a:xfrm>
          <a:prstGeom prst="rect">
            <a:avLst/>
          </a:prstGeom>
          <a:noFill/>
        </p:spPr>
        <p:txBody>
          <a:bodyPr wrap="none" rtlCol="0">
            <a:spAutoFit/>
          </a:bodyPr>
          <a:lstStyle/>
          <a:p>
            <a:r>
              <a:rPr lang="en-US" b="1" dirty="0" smtClean="0">
                <a:solidFill>
                  <a:schemeClr val="bg1"/>
                </a:solidFill>
              </a:rPr>
              <a:t>Developing a Law School Consortium</a:t>
            </a:r>
            <a:endParaRPr lang="en-US" b="1" dirty="0">
              <a:solidFill>
                <a:schemeClr val="bg1"/>
              </a:solidFill>
            </a:endParaRPr>
          </a:p>
        </p:txBody>
      </p:sp>
    </p:spTree>
    <p:extLst>
      <p:ext uri="{BB962C8B-B14F-4D97-AF65-F5344CB8AC3E}">
        <p14:creationId xmlns:p14="http://schemas.microsoft.com/office/powerpoint/2010/main" val="470410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descr="ArrowsGears2.png"/>
          <p:cNvPicPr>
            <a:picLocks/>
          </p:cNvPicPr>
          <p:nvPr/>
        </p:nvPicPr>
        <p:blipFill rotWithShape="1">
          <a:blip r:embed="rId3"/>
          <a:srcRect l="11321" t="8907"/>
          <a:stretch/>
        </p:blipFill>
        <p:spPr>
          <a:xfrm>
            <a:off x="331086" y="504512"/>
            <a:ext cx="6871126" cy="6234112"/>
          </a:xfrm>
          <a:prstGeom prst="rect">
            <a:avLst/>
          </a:prstGeom>
        </p:spPr>
      </p:pic>
      <p:sp>
        <p:nvSpPr>
          <p:cNvPr id="4" name="Rectangle 3"/>
          <p:cNvSpPr/>
          <p:nvPr/>
        </p:nvSpPr>
        <p:spPr>
          <a:xfrm>
            <a:off x="5867400" y="381002"/>
            <a:ext cx="2971800" cy="5632311"/>
          </a:xfrm>
          <a:prstGeom prst="rect">
            <a:avLst/>
          </a:prstGeom>
        </p:spPr>
        <p:txBody>
          <a:bodyPr wrap="square">
            <a:spAutoFit/>
          </a:bodyPr>
          <a:lstStyle/>
          <a:p>
            <a:pPr lvl="0" fontAlgn="auto">
              <a:spcBef>
                <a:spcPts val="0"/>
              </a:spcBef>
              <a:spcAft>
                <a:spcPts val="0"/>
              </a:spcAft>
            </a:pPr>
            <a:r>
              <a:rPr lang="en-US" sz="2000" dirty="0">
                <a:solidFill>
                  <a:srgbClr val="000099"/>
                </a:solidFill>
                <a:latin typeface="Arial" panose="020B0604020202020204" pitchFamily="34" charset="0"/>
                <a:cs typeface="Arial" panose="020B0604020202020204" pitchFamily="34" charset="0"/>
              </a:rPr>
              <a:t>Action </a:t>
            </a:r>
            <a:r>
              <a:rPr lang="en-US" sz="2000" dirty="0" smtClean="0">
                <a:solidFill>
                  <a:srgbClr val="000099"/>
                </a:solidFill>
                <a:latin typeface="Arial" panose="020B0604020202020204" pitchFamily="34" charset="0"/>
                <a:cs typeface="Arial" panose="020B0604020202020204" pitchFamily="34" charset="0"/>
              </a:rPr>
              <a:t>research: “</a:t>
            </a:r>
            <a:r>
              <a:rPr lang="en-US" sz="2000" dirty="0">
                <a:solidFill>
                  <a:srgbClr val="000099"/>
                </a:solidFill>
                <a:latin typeface="Arial" panose="020B0604020202020204" pitchFamily="34" charset="0"/>
                <a:cs typeface="Arial" panose="020B0604020202020204" pitchFamily="34" charset="0"/>
              </a:rPr>
              <a:t>a comparative research on the conditions and effects of various forms of social action and research leading to social action” that uses “a spiral of steps, each of which is composed of a circle of planning, action and fact-finding about the result of the action”.  </a:t>
            </a:r>
            <a:endParaRPr lang="en-US" sz="2000" dirty="0" smtClean="0">
              <a:solidFill>
                <a:srgbClr val="000099"/>
              </a:solidFill>
              <a:latin typeface="Arial" panose="020B0604020202020204" pitchFamily="34" charset="0"/>
              <a:cs typeface="Arial" panose="020B0604020202020204" pitchFamily="34" charset="0"/>
            </a:endParaRPr>
          </a:p>
          <a:p>
            <a:pPr lvl="0" fontAlgn="auto">
              <a:spcBef>
                <a:spcPts val="0"/>
              </a:spcBef>
              <a:spcAft>
                <a:spcPts val="0"/>
              </a:spcAft>
            </a:pPr>
            <a:endParaRPr lang="en-US" sz="2000" dirty="0" smtClean="0">
              <a:solidFill>
                <a:srgbClr val="000099"/>
              </a:solidFill>
              <a:latin typeface="Arial" panose="020B0604020202020204" pitchFamily="34" charset="0"/>
              <a:cs typeface="Arial" panose="020B0604020202020204" pitchFamily="34" charset="0"/>
            </a:endParaRPr>
          </a:p>
          <a:p>
            <a:pPr lvl="0" fontAlgn="auto">
              <a:spcBef>
                <a:spcPts val="0"/>
              </a:spcBef>
              <a:spcAft>
                <a:spcPts val="0"/>
              </a:spcAft>
            </a:pPr>
            <a:r>
              <a:rPr lang="en-US" i="1" dirty="0" smtClean="0">
                <a:solidFill>
                  <a:schemeClr val="accent2"/>
                </a:solidFill>
                <a:latin typeface="Arial" panose="020B0604020202020204" pitchFamily="34" charset="0"/>
                <a:cs typeface="Arial" panose="020B0604020202020204" pitchFamily="34" charset="0"/>
              </a:rPr>
              <a:t>Kurt Lewin, Action Research and Minority Problems, Journal </a:t>
            </a:r>
            <a:r>
              <a:rPr lang="en-US" i="1" dirty="0">
                <a:solidFill>
                  <a:schemeClr val="accent2"/>
                </a:solidFill>
                <a:latin typeface="Arial" panose="020B0604020202020204" pitchFamily="34" charset="0"/>
                <a:cs typeface="Arial" panose="020B0604020202020204" pitchFamily="34" charset="0"/>
              </a:rPr>
              <a:t>of </a:t>
            </a:r>
            <a:r>
              <a:rPr lang="en-US" i="1" dirty="0" smtClean="0">
                <a:solidFill>
                  <a:schemeClr val="accent2"/>
                </a:solidFill>
                <a:latin typeface="Arial" panose="020B0604020202020204" pitchFamily="34" charset="0"/>
                <a:cs typeface="Arial" panose="020B0604020202020204" pitchFamily="34" charset="0"/>
              </a:rPr>
              <a:t>Social Issues (1946)</a:t>
            </a:r>
            <a:endParaRPr lang="en-US" i="1" dirty="0">
              <a:solidFill>
                <a:schemeClr val="accent2"/>
              </a:solidFill>
              <a:latin typeface="Arial" panose="020B0604020202020204" pitchFamily="34" charset="0"/>
              <a:cs typeface="Arial" panose="020B0604020202020204" pitchFamily="34" charset="0"/>
            </a:endParaRPr>
          </a:p>
        </p:txBody>
      </p:sp>
      <p:pic>
        <p:nvPicPr>
          <p:cNvPr id="9" name="Picture 8" descr="orange_horizontal_powerpoint.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6" y="6342151"/>
            <a:ext cx="9144000" cy="512064"/>
          </a:xfrm>
          <a:prstGeom prst="rect">
            <a:avLst/>
          </a:prstGeom>
        </p:spPr>
      </p:pic>
      <p:sp>
        <p:nvSpPr>
          <p:cNvPr id="5" name="Rectangle 4"/>
          <p:cNvSpPr/>
          <p:nvPr/>
        </p:nvSpPr>
        <p:spPr>
          <a:xfrm>
            <a:off x="3729275" y="6399986"/>
            <a:ext cx="5330498" cy="369332"/>
          </a:xfrm>
          <a:prstGeom prst="rect">
            <a:avLst/>
          </a:prstGeom>
        </p:spPr>
        <p:txBody>
          <a:bodyPr wrap="none">
            <a:spAutoFit/>
          </a:bodyPr>
          <a:lstStyle/>
          <a:p>
            <a:r>
              <a:rPr lang="es-PE" dirty="0" smtClean="0">
                <a:solidFill>
                  <a:schemeClr val="bg1"/>
                </a:solidFill>
                <a:latin typeface="Calibri" panose="020F0502020204030204" pitchFamily="34" charset="0"/>
              </a:rPr>
              <a:t>			</a:t>
            </a:r>
            <a:r>
              <a:rPr lang="es-PE" b="1" dirty="0" err="1" smtClean="0">
                <a:solidFill>
                  <a:schemeClr val="bg1"/>
                </a:solidFill>
                <a:latin typeface="Calibri" panose="020F0502020204030204" pitchFamily="34" charset="0"/>
              </a:rPr>
              <a:t>Systemic</a:t>
            </a:r>
            <a:r>
              <a:rPr lang="es-PE" b="1" dirty="0" smtClean="0">
                <a:solidFill>
                  <a:schemeClr val="bg1"/>
                </a:solidFill>
                <a:latin typeface="Calibri" panose="020F0502020204030204" pitchFamily="34" charset="0"/>
              </a:rPr>
              <a:t> </a:t>
            </a:r>
            <a:r>
              <a:rPr lang="es-PE" b="1" dirty="0" err="1">
                <a:solidFill>
                  <a:schemeClr val="bg1"/>
                </a:solidFill>
                <a:latin typeface="Calibri" panose="020F0502020204030204" pitchFamily="34" charset="0"/>
              </a:rPr>
              <a:t>Action</a:t>
            </a:r>
            <a:r>
              <a:rPr lang="es-PE" b="1" dirty="0">
                <a:solidFill>
                  <a:schemeClr val="bg1"/>
                </a:solidFill>
                <a:latin typeface="Calibri" panose="020F0502020204030204" pitchFamily="34" charset="0"/>
              </a:rPr>
              <a:t> </a:t>
            </a:r>
            <a:r>
              <a:rPr lang="es-PE" b="1" dirty="0" err="1">
                <a:solidFill>
                  <a:schemeClr val="bg1"/>
                </a:solidFill>
                <a:latin typeface="Calibri" panose="020F0502020204030204" pitchFamily="34" charset="0"/>
              </a:rPr>
              <a:t>Research</a:t>
            </a:r>
            <a:endParaRPr lang="en-US" b="1" dirty="0">
              <a:solidFill>
                <a:schemeClr val="bg1"/>
              </a:solidFill>
            </a:endParaRPr>
          </a:p>
        </p:txBody>
      </p:sp>
      <p:sp>
        <p:nvSpPr>
          <p:cNvPr id="2" name="TextBox 1"/>
          <p:cNvSpPr txBox="1"/>
          <p:nvPr/>
        </p:nvSpPr>
        <p:spPr>
          <a:xfrm>
            <a:off x="838200" y="381002"/>
            <a:ext cx="4343400" cy="369332"/>
          </a:xfrm>
          <a:prstGeom prst="rect">
            <a:avLst/>
          </a:prstGeom>
          <a:noFill/>
        </p:spPr>
        <p:txBody>
          <a:bodyPr wrap="square" rtlCol="0">
            <a:spAutoFit/>
          </a:bodyPr>
          <a:lstStyle/>
          <a:p>
            <a:r>
              <a:rPr lang="en-US" b="1" dirty="0" err="1" smtClean="0">
                <a:solidFill>
                  <a:srgbClr val="002060"/>
                </a:solidFill>
              </a:rPr>
              <a:t>Town+Gown</a:t>
            </a:r>
            <a:r>
              <a:rPr lang="en-US" b="1" dirty="0" smtClean="0">
                <a:solidFill>
                  <a:srgbClr val="002060"/>
                </a:solidFill>
              </a:rPr>
              <a:t>: Systemic Action Research</a:t>
            </a:r>
            <a:endParaRPr lang="en-US" b="1" dirty="0">
              <a:solidFill>
                <a:srgbClr val="002060"/>
              </a:solidFill>
            </a:endParaRPr>
          </a:p>
        </p:txBody>
      </p:sp>
    </p:spTree>
    <p:extLst>
      <p:ext uri="{BB962C8B-B14F-4D97-AF65-F5344CB8AC3E}">
        <p14:creationId xmlns:p14="http://schemas.microsoft.com/office/powerpoint/2010/main" val="34351771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81001"/>
            <a:ext cx="8458200" cy="5139869"/>
          </a:xfrm>
          <a:prstGeom prst="rect">
            <a:avLst/>
          </a:prstGeom>
        </p:spPr>
        <p:txBody>
          <a:bodyPr wrap="square">
            <a:spAutoFit/>
          </a:bodyPr>
          <a:lstStyle/>
          <a:p>
            <a:pPr lvl="0" algn="ctr" fontAlgn="auto">
              <a:spcBef>
                <a:spcPts val="0"/>
              </a:spcBef>
              <a:spcAft>
                <a:spcPts val="0"/>
              </a:spcAft>
            </a:pPr>
            <a:r>
              <a:rPr lang="en-US" sz="2000" b="1" dirty="0" err="1" smtClean="0">
                <a:solidFill>
                  <a:srgbClr val="000099"/>
                </a:solidFill>
                <a:latin typeface="+mn-lt"/>
              </a:rPr>
              <a:t>Town+Gown</a:t>
            </a:r>
            <a:r>
              <a:rPr lang="en-US" sz="2000" b="1" dirty="0" smtClean="0">
                <a:solidFill>
                  <a:srgbClr val="000099"/>
                </a:solidFill>
                <a:latin typeface="+mn-lt"/>
              </a:rPr>
              <a:t> Supports </a:t>
            </a:r>
            <a:r>
              <a:rPr lang="en-US" sz="2000" b="1" dirty="0" err="1" smtClean="0">
                <a:solidFill>
                  <a:srgbClr val="000099"/>
                </a:solidFill>
                <a:latin typeface="+mn-lt"/>
              </a:rPr>
              <a:t>Practictioner</a:t>
            </a:r>
            <a:r>
              <a:rPr lang="en-US" sz="2000" b="1" dirty="0" smtClean="0">
                <a:solidFill>
                  <a:srgbClr val="000099"/>
                </a:solidFill>
                <a:latin typeface="+mn-lt"/>
              </a:rPr>
              <a:t> and Academic Partnerships</a:t>
            </a:r>
          </a:p>
          <a:p>
            <a:pPr lvl="0" fontAlgn="auto">
              <a:spcBef>
                <a:spcPts val="0"/>
              </a:spcBef>
              <a:spcAft>
                <a:spcPts val="0"/>
              </a:spcAft>
            </a:pPr>
            <a:endParaRPr lang="en-US" sz="2000" b="1" dirty="0" smtClean="0">
              <a:solidFill>
                <a:srgbClr val="000099"/>
              </a:solidFill>
              <a:latin typeface="+mn-lt"/>
            </a:endParaRPr>
          </a:p>
          <a:p>
            <a:pPr fontAlgn="auto">
              <a:spcBef>
                <a:spcPts val="0"/>
              </a:spcBef>
              <a:spcAft>
                <a:spcPts val="0"/>
              </a:spcAft>
            </a:pPr>
            <a:r>
              <a:rPr lang="en-US" b="1" i="1" dirty="0" smtClean="0">
                <a:solidFill>
                  <a:srgbClr val="000099"/>
                </a:solidFill>
                <a:latin typeface="+mn-lt"/>
              </a:rPr>
              <a:t>Physical </a:t>
            </a:r>
            <a:r>
              <a:rPr lang="en-US" b="1" i="1" dirty="0">
                <a:solidFill>
                  <a:srgbClr val="000099"/>
                </a:solidFill>
                <a:latin typeface="+mn-lt"/>
              </a:rPr>
              <a:t>built e</a:t>
            </a:r>
            <a:r>
              <a:rPr lang="en-US" b="1" i="1" dirty="0">
                <a:solidFill>
                  <a:srgbClr val="002060"/>
                </a:solidFill>
                <a:latin typeface="+mn-lt"/>
              </a:rPr>
              <a:t>n</a:t>
            </a:r>
            <a:r>
              <a:rPr lang="en-US" b="1" i="1" dirty="0">
                <a:solidFill>
                  <a:srgbClr val="000099"/>
                </a:solidFill>
                <a:latin typeface="+mn-lt"/>
              </a:rPr>
              <a:t>vironment </a:t>
            </a:r>
            <a:r>
              <a:rPr lang="en-US" b="1" i="1" dirty="0" smtClean="0">
                <a:solidFill>
                  <a:srgbClr val="000099"/>
                </a:solidFill>
                <a:latin typeface="+mn-lt"/>
              </a:rPr>
              <a:t>as </a:t>
            </a:r>
            <a:r>
              <a:rPr lang="en-US" b="1" i="1" dirty="0">
                <a:solidFill>
                  <a:srgbClr val="000099"/>
                </a:solidFill>
                <a:latin typeface="+mn-lt"/>
              </a:rPr>
              <a:t>a laboratory</a:t>
            </a:r>
            <a:r>
              <a:rPr lang="en-US" dirty="0">
                <a:solidFill>
                  <a:srgbClr val="000099"/>
                </a:solidFill>
                <a:latin typeface="+mn-lt"/>
              </a:rPr>
              <a:t> for interdisciplinary applied research </a:t>
            </a:r>
            <a:r>
              <a:rPr lang="en-US" dirty="0" smtClean="0">
                <a:solidFill>
                  <a:srgbClr val="000099"/>
                </a:solidFill>
                <a:latin typeface="+mn-lt"/>
              </a:rPr>
              <a:t>projects.</a:t>
            </a:r>
            <a:endParaRPr lang="en-US" dirty="0">
              <a:solidFill>
                <a:srgbClr val="000099"/>
              </a:solidFill>
              <a:latin typeface="+mn-lt"/>
            </a:endParaRPr>
          </a:p>
          <a:p>
            <a:pPr lvl="0" fontAlgn="auto">
              <a:spcBef>
                <a:spcPts val="0"/>
              </a:spcBef>
              <a:spcAft>
                <a:spcPts val="0"/>
              </a:spcAft>
            </a:pPr>
            <a:endParaRPr lang="en-US" b="1" i="1" dirty="0" smtClean="0">
              <a:solidFill>
                <a:srgbClr val="000099"/>
              </a:solidFill>
              <a:latin typeface="+mn-lt"/>
            </a:endParaRPr>
          </a:p>
          <a:p>
            <a:pPr lvl="0" fontAlgn="auto">
              <a:spcBef>
                <a:spcPts val="0"/>
              </a:spcBef>
              <a:spcAft>
                <a:spcPts val="0"/>
              </a:spcAft>
            </a:pPr>
            <a:r>
              <a:rPr lang="en-US" b="1" i="1" dirty="0" smtClean="0">
                <a:solidFill>
                  <a:srgbClr val="000099"/>
                </a:solidFill>
                <a:latin typeface="+mn-lt"/>
              </a:rPr>
              <a:t>Resources and services </a:t>
            </a:r>
            <a:r>
              <a:rPr lang="en-US" dirty="0" smtClean="0">
                <a:solidFill>
                  <a:srgbClr val="000099"/>
                </a:solidFill>
                <a:latin typeface="+mn-lt"/>
              </a:rPr>
              <a:t>link academics and practitioners within government and within the private sector on individual applied research projects to increase </a:t>
            </a:r>
            <a:r>
              <a:rPr lang="en-US" i="1" dirty="0" smtClean="0">
                <a:solidFill>
                  <a:srgbClr val="000099"/>
                </a:solidFill>
                <a:latin typeface="+mn-lt"/>
              </a:rPr>
              <a:t>overall applied research </a:t>
            </a:r>
            <a:r>
              <a:rPr lang="en-US" dirty="0" smtClean="0">
                <a:solidFill>
                  <a:srgbClr val="000099"/>
                </a:solidFill>
                <a:latin typeface="+mn-lt"/>
              </a:rPr>
              <a:t>in the built environment.</a:t>
            </a:r>
          </a:p>
          <a:p>
            <a:pPr lvl="0" fontAlgn="auto">
              <a:spcBef>
                <a:spcPts val="0"/>
              </a:spcBef>
              <a:spcAft>
                <a:spcPts val="0"/>
              </a:spcAft>
            </a:pPr>
            <a:endParaRPr lang="en-US" dirty="0" smtClean="0">
              <a:solidFill>
                <a:srgbClr val="000099"/>
              </a:solidFill>
              <a:latin typeface="+mn-lt"/>
            </a:endParaRPr>
          </a:p>
          <a:p>
            <a:pPr lvl="0" fontAlgn="auto">
              <a:spcBef>
                <a:spcPts val="0"/>
              </a:spcBef>
              <a:spcAft>
                <a:spcPts val="0"/>
              </a:spcAft>
            </a:pPr>
            <a:r>
              <a:rPr lang="en-US" b="1" i="1" dirty="0" smtClean="0">
                <a:solidFill>
                  <a:srgbClr val="000099"/>
                </a:solidFill>
                <a:latin typeface="+mn-lt"/>
              </a:rPr>
              <a:t>Unresolved systemic dysfunctions </a:t>
            </a:r>
            <a:r>
              <a:rPr lang="en-US" dirty="0" smtClean="0">
                <a:solidFill>
                  <a:srgbClr val="000099"/>
                </a:solidFill>
                <a:latin typeface="+mn-lt"/>
              </a:rPr>
              <a:t>continue to consistently reveal urgent issues on particular design and construction projects and in the regulatory environment.</a:t>
            </a:r>
          </a:p>
          <a:p>
            <a:pPr lvl="0" fontAlgn="auto">
              <a:spcBef>
                <a:spcPts val="0"/>
              </a:spcBef>
              <a:spcAft>
                <a:spcPts val="0"/>
              </a:spcAft>
            </a:pPr>
            <a:endParaRPr lang="en-US" dirty="0" smtClean="0">
              <a:solidFill>
                <a:srgbClr val="000099"/>
              </a:solidFill>
              <a:latin typeface="+mn-lt"/>
            </a:endParaRPr>
          </a:p>
          <a:p>
            <a:pPr lvl="0" fontAlgn="auto">
              <a:spcBef>
                <a:spcPts val="0"/>
              </a:spcBef>
              <a:spcAft>
                <a:spcPts val="0"/>
              </a:spcAft>
            </a:pPr>
            <a:r>
              <a:rPr lang="en-US" b="1" i="1" dirty="0" smtClean="0">
                <a:solidFill>
                  <a:srgbClr val="000099"/>
                </a:solidFill>
                <a:latin typeface="+mn-lt"/>
              </a:rPr>
              <a:t>Equals in knowledge creation </a:t>
            </a:r>
            <a:r>
              <a:rPr lang="en-US" dirty="0" smtClean="0">
                <a:solidFill>
                  <a:srgbClr val="000099"/>
                </a:solidFill>
                <a:latin typeface="+mn-lt"/>
              </a:rPr>
              <a:t>via </a:t>
            </a:r>
            <a:r>
              <a:rPr lang="en-US" dirty="0" err="1" smtClean="0">
                <a:solidFill>
                  <a:srgbClr val="000099"/>
                </a:solidFill>
                <a:latin typeface="+mn-lt"/>
              </a:rPr>
              <a:t>Town+Gown’s</a:t>
            </a:r>
            <a:r>
              <a:rPr lang="en-US" dirty="0" smtClean="0">
                <a:solidFill>
                  <a:srgbClr val="000099"/>
                </a:solidFill>
                <a:latin typeface="+mn-lt"/>
              </a:rPr>
              <a:t> system-wide open source platform and shared space can analyze, document and discuss the underlying systemic causes of dysfunction, in real time and over time.</a:t>
            </a:r>
          </a:p>
          <a:p>
            <a:pPr lvl="0" fontAlgn="auto">
              <a:spcBef>
                <a:spcPts val="0"/>
              </a:spcBef>
              <a:spcAft>
                <a:spcPts val="0"/>
              </a:spcAft>
            </a:pPr>
            <a:endParaRPr lang="en-US" dirty="0">
              <a:solidFill>
                <a:srgbClr val="000099"/>
              </a:solidFill>
              <a:latin typeface="+mn-lt"/>
            </a:endParaRPr>
          </a:p>
          <a:p>
            <a:pPr lvl="0" fontAlgn="auto">
              <a:spcBef>
                <a:spcPts val="0"/>
              </a:spcBef>
              <a:spcAft>
                <a:spcPts val="0"/>
              </a:spcAft>
            </a:pPr>
            <a:r>
              <a:rPr lang="en-US" b="1" i="1" dirty="0" smtClean="0">
                <a:solidFill>
                  <a:srgbClr val="000099"/>
                </a:solidFill>
                <a:latin typeface="+mn-lt"/>
              </a:rPr>
              <a:t>Long-term transformative </a:t>
            </a:r>
            <a:r>
              <a:rPr lang="en-US" b="1" i="1" dirty="0">
                <a:solidFill>
                  <a:srgbClr val="000099"/>
                </a:solidFill>
                <a:latin typeface="+mn-lt"/>
              </a:rPr>
              <a:t>systemic changes in practice and policy</a:t>
            </a:r>
            <a:r>
              <a:rPr lang="en-US" dirty="0">
                <a:solidFill>
                  <a:srgbClr val="000099"/>
                </a:solidFill>
                <a:latin typeface="+mn-lt"/>
              </a:rPr>
              <a:t> </a:t>
            </a:r>
            <a:r>
              <a:rPr lang="en-US" dirty="0" smtClean="0">
                <a:solidFill>
                  <a:srgbClr val="000099"/>
                </a:solidFill>
                <a:latin typeface="+mn-lt"/>
              </a:rPr>
              <a:t>can proceed from ideas and analysis generated by completed </a:t>
            </a:r>
            <a:r>
              <a:rPr lang="en-US" dirty="0">
                <a:solidFill>
                  <a:srgbClr val="000099"/>
                </a:solidFill>
                <a:latin typeface="+mn-lt"/>
              </a:rPr>
              <a:t>projects and research </a:t>
            </a:r>
            <a:r>
              <a:rPr lang="en-US" dirty="0" smtClean="0">
                <a:solidFill>
                  <a:srgbClr val="000099"/>
                </a:solidFill>
                <a:latin typeface="+mn-lt"/>
              </a:rPr>
              <a:t>results.</a:t>
            </a:r>
            <a:endParaRPr lang="en-US" dirty="0">
              <a:solidFill>
                <a:srgbClr val="000099"/>
              </a:solidFill>
              <a:latin typeface="+mn-lt"/>
            </a:endParaRPr>
          </a:p>
        </p:txBody>
      </p:sp>
      <p:pic>
        <p:nvPicPr>
          <p:cNvPr id="8" name="Picture 7" descr="orange_horizontal_powerpoin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6" y="6342151"/>
            <a:ext cx="9144000" cy="512064"/>
          </a:xfrm>
          <a:prstGeom prst="rect">
            <a:avLst/>
          </a:prstGeom>
        </p:spPr>
      </p:pic>
      <p:sp>
        <p:nvSpPr>
          <p:cNvPr id="5" name="Rectangle 4"/>
          <p:cNvSpPr/>
          <p:nvPr/>
        </p:nvSpPr>
        <p:spPr>
          <a:xfrm>
            <a:off x="5618998" y="6413517"/>
            <a:ext cx="3437608" cy="369332"/>
          </a:xfrm>
          <a:prstGeom prst="rect">
            <a:avLst/>
          </a:prstGeom>
        </p:spPr>
        <p:txBody>
          <a:bodyPr wrap="none">
            <a:spAutoFit/>
          </a:bodyPr>
          <a:lstStyle/>
          <a:p>
            <a:pPr lvl="0" fontAlgn="auto">
              <a:spcBef>
                <a:spcPts val="0"/>
              </a:spcBef>
              <a:spcAft>
                <a:spcPts val="0"/>
              </a:spcAft>
            </a:pPr>
            <a:r>
              <a:rPr lang="es-PE" b="1" dirty="0" err="1" smtClean="0">
                <a:solidFill>
                  <a:schemeClr val="bg1"/>
                </a:solidFill>
                <a:latin typeface="Calibri" panose="020F0502020204030204" pitchFamily="34" charset="0"/>
              </a:rPr>
              <a:t>Partners</a:t>
            </a:r>
            <a:r>
              <a:rPr lang="es-PE" b="1" dirty="0" smtClean="0">
                <a:solidFill>
                  <a:schemeClr val="bg1"/>
                </a:solidFill>
                <a:latin typeface="Calibri" panose="020F0502020204030204" pitchFamily="34" charset="0"/>
              </a:rPr>
              <a:t> in </a:t>
            </a:r>
            <a:r>
              <a:rPr lang="es-PE" b="1" dirty="0" err="1" smtClean="0">
                <a:solidFill>
                  <a:schemeClr val="bg1"/>
                </a:solidFill>
                <a:latin typeface="Calibri" panose="020F0502020204030204" pitchFamily="34" charset="0"/>
              </a:rPr>
              <a:t>Knowledge</a:t>
            </a:r>
            <a:r>
              <a:rPr lang="es-PE" b="1" dirty="0" smtClean="0">
                <a:solidFill>
                  <a:schemeClr val="bg1"/>
                </a:solidFill>
                <a:latin typeface="Calibri" panose="020F0502020204030204" pitchFamily="34" charset="0"/>
              </a:rPr>
              <a:t> </a:t>
            </a:r>
            <a:r>
              <a:rPr lang="es-PE" b="1" dirty="0" err="1" smtClean="0">
                <a:solidFill>
                  <a:schemeClr val="bg1"/>
                </a:solidFill>
                <a:latin typeface="Calibri" panose="020F0502020204030204" pitchFamily="34" charset="0"/>
              </a:rPr>
              <a:t>Production</a:t>
            </a:r>
            <a:endParaRPr lang="en-US" b="1" i="1" dirty="0">
              <a:solidFill>
                <a:srgbClr val="000099"/>
              </a:solidFill>
              <a:latin typeface="Calibri"/>
            </a:endParaRPr>
          </a:p>
        </p:txBody>
      </p:sp>
    </p:spTree>
    <p:extLst>
      <p:ext uri="{BB962C8B-B14F-4D97-AF65-F5344CB8AC3E}">
        <p14:creationId xmlns:p14="http://schemas.microsoft.com/office/powerpoint/2010/main" val="16332902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Line 2"/>
          <p:cNvSpPr>
            <a:spLocks noChangeShapeType="1"/>
          </p:cNvSpPr>
          <p:nvPr/>
        </p:nvSpPr>
        <p:spPr bwMode="auto">
          <a:xfrm>
            <a:off x="4495800" y="3352800"/>
            <a:ext cx="381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051" name="Line 3"/>
          <p:cNvSpPr>
            <a:spLocks noChangeShapeType="1"/>
          </p:cNvSpPr>
          <p:nvPr/>
        </p:nvSpPr>
        <p:spPr bwMode="auto">
          <a:xfrm flipH="1">
            <a:off x="1020762" y="3352800"/>
            <a:ext cx="34750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052" name="Line 4"/>
          <p:cNvSpPr>
            <a:spLocks noChangeShapeType="1"/>
          </p:cNvSpPr>
          <p:nvPr/>
        </p:nvSpPr>
        <p:spPr bwMode="auto">
          <a:xfrm flipV="1">
            <a:off x="4527436" y="609600"/>
            <a:ext cx="20524" cy="4602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053" name="Text Box 5"/>
          <p:cNvSpPr txBox="1">
            <a:spLocks noChangeArrowheads="1"/>
          </p:cNvSpPr>
          <p:nvPr/>
        </p:nvSpPr>
        <p:spPr bwMode="auto">
          <a:xfrm>
            <a:off x="3992564" y="266472"/>
            <a:ext cx="1006475"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900" b="1" dirty="0">
                <a:latin typeface="Trebuchet MS" pitchFamily="34" charset="0"/>
              </a:rPr>
              <a:t>Applied</a:t>
            </a:r>
          </a:p>
        </p:txBody>
      </p:sp>
      <p:sp>
        <p:nvSpPr>
          <p:cNvPr id="2054" name="Text Box 6"/>
          <p:cNvSpPr txBox="1">
            <a:spLocks noChangeArrowheads="1"/>
          </p:cNvSpPr>
          <p:nvPr/>
        </p:nvSpPr>
        <p:spPr bwMode="auto">
          <a:xfrm>
            <a:off x="4060600" y="5277757"/>
            <a:ext cx="1006475"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900" b="1" dirty="0">
                <a:latin typeface="Trebuchet MS" pitchFamily="34" charset="0"/>
              </a:rPr>
              <a:t>Pure</a:t>
            </a:r>
          </a:p>
        </p:txBody>
      </p:sp>
      <p:sp>
        <p:nvSpPr>
          <p:cNvPr id="2055" name="Text Box 7"/>
          <p:cNvSpPr txBox="1">
            <a:spLocks noChangeArrowheads="1"/>
          </p:cNvSpPr>
          <p:nvPr/>
        </p:nvSpPr>
        <p:spPr bwMode="auto">
          <a:xfrm>
            <a:off x="136527" y="3160713"/>
            <a:ext cx="8540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dirty="0"/>
          </a:p>
        </p:txBody>
      </p:sp>
      <p:sp>
        <p:nvSpPr>
          <p:cNvPr id="2056" name="Text Box 8"/>
          <p:cNvSpPr txBox="1">
            <a:spLocks noChangeArrowheads="1"/>
          </p:cNvSpPr>
          <p:nvPr/>
        </p:nvSpPr>
        <p:spPr bwMode="auto">
          <a:xfrm>
            <a:off x="228600" y="3200400"/>
            <a:ext cx="60960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900" b="1" dirty="0">
                <a:latin typeface="Trebuchet MS" pitchFamily="34" charset="0"/>
              </a:rPr>
              <a:t>Hard</a:t>
            </a:r>
          </a:p>
        </p:txBody>
      </p:sp>
      <p:sp>
        <p:nvSpPr>
          <p:cNvPr id="2057" name="Text Box 9"/>
          <p:cNvSpPr txBox="1">
            <a:spLocks noChangeArrowheads="1"/>
          </p:cNvSpPr>
          <p:nvPr/>
        </p:nvSpPr>
        <p:spPr bwMode="auto">
          <a:xfrm>
            <a:off x="8670927" y="3200400"/>
            <a:ext cx="473075"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900" b="1" dirty="0">
                <a:latin typeface="Trebuchet MS" pitchFamily="34" charset="0"/>
              </a:rPr>
              <a:t>Soft</a:t>
            </a:r>
          </a:p>
        </p:txBody>
      </p:sp>
      <p:sp>
        <p:nvSpPr>
          <p:cNvPr id="2058" name="Text Box 10"/>
          <p:cNvSpPr txBox="1">
            <a:spLocks noChangeArrowheads="1"/>
          </p:cNvSpPr>
          <p:nvPr/>
        </p:nvSpPr>
        <p:spPr bwMode="auto">
          <a:xfrm>
            <a:off x="464344" y="1344323"/>
            <a:ext cx="7477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900" i="1" dirty="0">
                <a:latin typeface="Trebuchet MS" pitchFamily="34" charset="0"/>
              </a:rPr>
              <a:t>Applied</a:t>
            </a:r>
          </a:p>
          <a:p>
            <a:pPr eaLnBrk="1" hangingPunct="1"/>
            <a:r>
              <a:rPr lang="en-US" altLang="en-US" sz="900" i="1" dirty="0">
                <a:latin typeface="Trebuchet MS" pitchFamily="34" charset="0"/>
              </a:rPr>
              <a:t>Sciences</a:t>
            </a:r>
          </a:p>
        </p:txBody>
      </p:sp>
      <p:sp>
        <p:nvSpPr>
          <p:cNvPr id="2059" name="Text Box 11"/>
          <p:cNvSpPr txBox="1">
            <a:spLocks noChangeArrowheads="1"/>
          </p:cNvSpPr>
          <p:nvPr/>
        </p:nvSpPr>
        <p:spPr bwMode="auto">
          <a:xfrm>
            <a:off x="7604125" y="1344324"/>
            <a:ext cx="1295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900" i="1" dirty="0">
                <a:latin typeface="Trebuchet MS" pitchFamily="34" charset="0"/>
              </a:rPr>
              <a:t>Social and </a:t>
            </a:r>
          </a:p>
          <a:p>
            <a:pPr eaLnBrk="1" hangingPunct="1"/>
            <a:r>
              <a:rPr lang="en-US" altLang="en-US" sz="900" i="1" dirty="0">
                <a:latin typeface="Trebuchet MS" pitchFamily="34" charset="0"/>
              </a:rPr>
              <a:t>Creative Professions</a:t>
            </a:r>
          </a:p>
        </p:txBody>
      </p:sp>
      <p:sp>
        <p:nvSpPr>
          <p:cNvPr id="2060" name="Text Box 12"/>
          <p:cNvSpPr txBox="1">
            <a:spLocks noChangeArrowheads="1"/>
          </p:cNvSpPr>
          <p:nvPr/>
        </p:nvSpPr>
        <p:spPr bwMode="auto">
          <a:xfrm>
            <a:off x="563564" y="4648200"/>
            <a:ext cx="7016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900" i="1" dirty="0">
                <a:latin typeface="Trebuchet MS" pitchFamily="34" charset="0"/>
              </a:rPr>
              <a:t>Natural</a:t>
            </a:r>
          </a:p>
          <a:p>
            <a:pPr eaLnBrk="1" hangingPunct="1"/>
            <a:r>
              <a:rPr lang="en-US" altLang="en-US" sz="900" i="1" dirty="0">
                <a:latin typeface="Trebuchet MS" pitchFamily="34" charset="0"/>
              </a:rPr>
              <a:t>Sciences</a:t>
            </a:r>
          </a:p>
        </p:txBody>
      </p:sp>
      <p:sp>
        <p:nvSpPr>
          <p:cNvPr id="2061" name="Text Box 13"/>
          <p:cNvSpPr txBox="1">
            <a:spLocks noChangeArrowheads="1"/>
          </p:cNvSpPr>
          <p:nvPr/>
        </p:nvSpPr>
        <p:spPr bwMode="auto">
          <a:xfrm>
            <a:off x="7673975" y="4846637"/>
            <a:ext cx="838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900" i="1" dirty="0">
                <a:latin typeface="Trebuchet MS" pitchFamily="34" charset="0"/>
              </a:rPr>
              <a:t>Arts and</a:t>
            </a:r>
          </a:p>
          <a:p>
            <a:pPr eaLnBrk="1" hangingPunct="1"/>
            <a:r>
              <a:rPr lang="en-US" altLang="en-US" sz="900" i="1" dirty="0">
                <a:latin typeface="Trebuchet MS" pitchFamily="34" charset="0"/>
              </a:rPr>
              <a:t>Humanities</a:t>
            </a:r>
          </a:p>
        </p:txBody>
      </p:sp>
      <p:sp>
        <p:nvSpPr>
          <p:cNvPr id="2062" name="Text Box 14"/>
          <p:cNvSpPr txBox="1">
            <a:spLocks noChangeArrowheads="1"/>
          </p:cNvSpPr>
          <p:nvPr/>
        </p:nvSpPr>
        <p:spPr bwMode="auto">
          <a:xfrm>
            <a:off x="464344" y="5564832"/>
            <a:ext cx="3886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900" i="1" dirty="0" smtClean="0">
                <a:solidFill>
                  <a:srgbClr val="002060"/>
                </a:solidFill>
                <a:latin typeface="Arial" panose="020B0604020202020204" pitchFamily="34" charset="0"/>
                <a:cs typeface="Arial" panose="020B0604020202020204" pitchFamily="34" charset="0"/>
              </a:rPr>
              <a:t>Paul Chynoweth, </a:t>
            </a:r>
            <a:r>
              <a:rPr lang="en-US" altLang="en-US" sz="900" i="1" dirty="0">
                <a:solidFill>
                  <a:srgbClr val="002060"/>
                </a:solidFill>
                <a:latin typeface="Arial" panose="020B0604020202020204" pitchFamily="34" charset="0"/>
                <a:cs typeface="Arial" panose="020B0604020202020204" pitchFamily="34" charset="0"/>
              </a:rPr>
              <a:t>The Built Environment Interdiscipline: A Theoretical Model for Decision Makers in Research and Teaching, Proceedings of the CIB Working Commission (W089)Building Education and Research Conference, Kowloon Sangri-La Hotel, Hong Kong, April 10-13, 2006. </a:t>
            </a:r>
          </a:p>
        </p:txBody>
      </p:sp>
      <p:sp>
        <p:nvSpPr>
          <p:cNvPr id="2063" name="Text Box 15"/>
          <p:cNvSpPr txBox="1">
            <a:spLocks noChangeArrowheads="1"/>
          </p:cNvSpPr>
          <p:nvPr/>
        </p:nvSpPr>
        <p:spPr bwMode="auto">
          <a:xfrm>
            <a:off x="3124200" y="2895600"/>
            <a:ext cx="114300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900" dirty="0">
                <a:latin typeface="Trebuchet MS" pitchFamily="34" charset="0"/>
              </a:rPr>
              <a:t>Computer Science</a:t>
            </a:r>
          </a:p>
        </p:txBody>
      </p:sp>
      <p:sp>
        <p:nvSpPr>
          <p:cNvPr id="2064" name="Text Box 16"/>
          <p:cNvSpPr txBox="1">
            <a:spLocks noChangeArrowheads="1"/>
          </p:cNvSpPr>
          <p:nvPr/>
        </p:nvSpPr>
        <p:spPr bwMode="auto">
          <a:xfrm>
            <a:off x="1524000" y="2895600"/>
            <a:ext cx="99060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900" b="1" i="1" dirty="0">
                <a:solidFill>
                  <a:srgbClr val="FF6600"/>
                </a:solidFill>
                <a:latin typeface="Trebuchet MS" pitchFamily="34" charset="0"/>
              </a:rPr>
              <a:t>Electrical Eng</a:t>
            </a:r>
          </a:p>
        </p:txBody>
      </p:sp>
      <p:sp>
        <p:nvSpPr>
          <p:cNvPr id="2065" name="Text Box 17"/>
          <p:cNvSpPr txBox="1">
            <a:spLocks noChangeArrowheads="1"/>
          </p:cNvSpPr>
          <p:nvPr/>
        </p:nvSpPr>
        <p:spPr bwMode="auto">
          <a:xfrm>
            <a:off x="1447800" y="2362200"/>
            <a:ext cx="106680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900" b="1" i="1" dirty="0">
                <a:solidFill>
                  <a:srgbClr val="FF6600"/>
                </a:solidFill>
                <a:latin typeface="Trebuchet MS" pitchFamily="34" charset="0"/>
              </a:rPr>
              <a:t>Mechanical Eng</a:t>
            </a:r>
          </a:p>
        </p:txBody>
      </p:sp>
      <p:sp>
        <p:nvSpPr>
          <p:cNvPr id="2066" name="Text Box 18"/>
          <p:cNvSpPr txBox="1">
            <a:spLocks noChangeArrowheads="1"/>
          </p:cNvSpPr>
          <p:nvPr/>
        </p:nvSpPr>
        <p:spPr bwMode="auto">
          <a:xfrm>
            <a:off x="1981200" y="1752600"/>
            <a:ext cx="76200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900" b="1" i="1" dirty="0">
                <a:solidFill>
                  <a:srgbClr val="FF6600"/>
                </a:solidFill>
                <a:latin typeface="Trebuchet MS" pitchFamily="34" charset="0"/>
              </a:rPr>
              <a:t>Civil Eng</a:t>
            </a:r>
          </a:p>
        </p:txBody>
      </p:sp>
      <p:sp>
        <p:nvSpPr>
          <p:cNvPr id="2067" name="Text Box 19"/>
          <p:cNvSpPr txBox="1">
            <a:spLocks noChangeArrowheads="1"/>
          </p:cNvSpPr>
          <p:nvPr/>
        </p:nvSpPr>
        <p:spPr bwMode="auto">
          <a:xfrm>
            <a:off x="2494191" y="1066799"/>
            <a:ext cx="1036637"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050" b="1" dirty="0">
                <a:solidFill>
                  <a:srgbClr val="FF3300"/>
                </a:solidFill>
                <a:latin typeface="Trebuchet MS" pitchFamily="34" charset="0"/>
              </a:rPr>
              <a:t>Technology</a:t>
            </a:r>
          </a:p>
        </p:txBody>
      </p:sp>
      <p:sp>
        <p:nvSpPr>
          <p:cNvPr id="2068" name="Text Box 20"/>
          <p:cNvSpPr txBox="1">
            <a:spLocks noChangeArrowheads="1"/>
          </p:cNvSpPr>
          <p:nvPr/>
        </p:nvSpPr>
        <p:spPr bwMode="auto">
          <a:xfrm>
            <a:off x="4953000" y="1066800"/>
            <a:ext cx="990600"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050" b="1" dirty="0">
                <a:solidFill>
                  <a:srgbClr val="FF3300"/>
                </a:solidFill>
                <a:latin typeface="Trebuchet MS" pitchFamily="34" charset="0"/>
              </a:rPr>
              <a:t>Management</a:t>
            </a:r>
          </a:p>
        </p:txBody>
      </p:sp>
      <p:sp>
        <p:nvSpPr>
          <p:cNvPr id="2069" name="Text Box 21"/>
          <p:cNvSpPr txBox="1">
            <a:spLocks noChangeArrowheads="1"/>
          </p:cNvSpPr>
          <p:nvPr/>
        </p:nvSpPr>
        <p:spPr bwMode="auto">
          <a:xfrm>
            <a:off x="4876802" y="2590800"/>
            <a:ext cx="854075"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900" dirty="0">
                <a:latin typeface="Trebuchet MS" pitchFamily="34" charset="0"/>
              </a:rPr>
              <a:t>Accounting</a:t>
            </a:r>
          </a:p>
        </p:txBody>
      </p:sp>
      <p:sp>
        <p:nvSpPr>
          <p:cNvPr id="2070" name="Text Box 22"/>
          <p:cNvSpPr txBox="1">
            <a:spLocks noChangeArrowheads="1"/>
          </p:cNvSpPr>
          <p:nvPr/>
        </p:nvSpPr>
        <p:spPr bwMode="auto">
          <a:xfrm>
            <a:off x="6248402" y="3048000"/>
            <a:ext cx="6254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400" b="1" dirty="0">
                <a:solidFill>
                  <a:srgbClr val="FF3300"/>
                </a:solidFill>
                <a:latin typeface="Trebuchet MS" pitchFamily="34" charset="0"/>
              </a:rPr>
              <a:t>Law</a:t>
            </a:r>
          </a:p>
        </p:txBody>
      </p:sp>
      <p:sp>
        <p:nvSpPr>
          <p:cNvPr id="2071" name="Text Box 23"/>
          <p:cNvSpPr txBox="1">
            <a:spLocks noChangeArrowheads="1"/>
          </p:cNvSpPr>
          <p:nvPr/>
        </p:nvSpPr>
        <p:spPr bwMode="auto">
          <a:xfrm>
            <a:off x="5943602" y="2286000"/>
            <a:ext cx="854075"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900" dirty="0">
                <a:latin typeface="Trebuchet MS" pitchFamily="34" charset="0"/>
              </a:rPr>
              <a:t>Social Work</a:t>
            </a:r>
          </a:p>
        </p:txBody>
      </p:sp>
      <p:sp>
        <p:nvSpPr>
          <p:cNvPr id="2072" name="Text Box 24"/>
          <p:cNvSpPr txBox="1">
            <a:spLocks noChangeArrowheads="1"/>
          </p:cNvSpPr>
          <p:nvPr/>
        </p:nvSpPr>
        <p:spPr bwMode="auto">
          <a:xfrm>
            <a:off x="6781800" y="1981200"/>
            <a:ext cx="1524000"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050" b="1" dirty="0">
                <a:solidFill>
                  <a:srgbClr val="FF3300"/>
                </a:solidFill>
                <a:latin typeface="Trebuchet MS" pitchFamily="34" charset="0"/>
              </a:rPr>
              <a:t>Architecture</a:t>
            </a:r>
            <a:r>
              <a:rPr lang="en-US" altLang="en-US" sz="1050" dirty="0">
                <a:solidFill>
                  <a:srgbClr val="FF3300"/>
                </a:solidFill>
                <a:latin typeface="Trebuchet MS" pitchFamily="34" charset="0"/>
              </a:rPr>
              <a:t>/</a:t>
            </a:r>
            <a:r>
              <a:rPr lang="en-US" altLang="en-US" sz="1050" b="1" dirty="0">
                <a:solidFill>
                  <a:srgbClr val="FF3300"/>
                </a:solidFill>
                <a:latin typeface="Trebuchet MS" pitchFamily="34" charset="0"/>
              </a:rPr>
              <a:t>Design</a:t>
            </a:r>
          </a:p>
        </p:txBody>
      </p:sp>
      <p:sp>
        <p:nvSpPr>
          <p:cNvPr id="2073" name="Text Box 25"/>
          <p:cNvSpPr txBox="1">
            <a:spLocks noChangeArrowheads="1"/>
          </p:cNvSpPr>
          <p:nvPr/>
        </p:nvSpPr>
        <p:spPr bwMode="auto">
          <a:xfrm>
            <a:off x="6324602" y="1447800"/>
            <a:ext cx="701675"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900" dirty="0">
                <a:latin typeface="Trebuchet MS" pitchFamily="34" charset="0"/>
              </a:rPr>
              <a:t>Education</a:t>
            </a:r>
          </a:p>
        </p:txBody>
      </p:sp>
      <p:sp>
        <p:nvSpPr>
          <p:cNvPr id="2074" name="Text Box 26"/>
          <p:cNvSpPr txBox="1">
            <a:spLocks noChangeArrowheads="1"/>
          </p:cNvSpPr>
          <p:nvPr/>
        </p:nvSpPr>
        <p:spPr bwMode="auto">
          <a:xfrm>
            <a:off x="3048002" y="3505200"/>
            <a:ext cx="854075"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050" b="1" dirty="0">
                <a:solidFill>
                  <a:srgbClr val="FF3300"/>
                </a:solidFill>
                <a:latin typeface="Trebuchet MS" pitchFamily="34" charset="0"/>
              </a:rPr>
              <a:t>Economics</a:t>
            </a:r>
          </a:p>
        </p:txBody>
      </p:sp>
      <p:sp>
        <p:nvSpPr>
          <p:cNvPr id="2075" name="Text Box 27"/>
          <p:cNvSpPr txBox="1">
            <a:spLocks noChangeArrowheads="1"/>
          </p:cNvSpPr>
          <p:nvPr/>
        </p:nvSpPr>
        <p:spPr bwMode="auto">
          <a:xfrm>
            <a:off x="3962402" y="3980712"/>
            <a:ext cx="11300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900" b="1" i="1" dirty="0" smtClean="0">
                <a:solidFill>
                  <a:srgbClr val="FF6600"/>
                </a:solidFill>
                <a:latin typeface="Trebuchet MS" pitchFamily="34" charset="0"/>
              </a:rPr>
              <a:t>Geography</a:t>
            </a:r>
          </a:p>
          <a:p>
            <a:pPr eaLnBrk="1" hangingPunct="1"/>
            <a:r>
              <a:rPr lang="en-US" altLang="en-US" sz="900" b="1" i="1" dirty="0" smtClean="0">
                <a:solidFill>
                  <a:srgbClr val="FF6600"/>
                </a:solidFill>
                <a:latin typeface="Trebuchet MS" pitchFamily="34" charset="0"/>
              </a:rPr>
              <a:t>(Urban</a:t>
            </a:r>
            <a:r>
              <a:rPr lang="en-US" altLang="en-US" sz="900" b="1" i="1" dirty="0" smtClean="0">
                <a:solidFill>
                  <a:srgbClr val="FF6600"/>
                </a:solidFill>
              </a:rPr>
              <a:t> </a:t>
            </a:r>
            <a:r>
              <a:rPr lang="en-US" altLang="en-US" sz="900" b="1" i="1" dirty="0" smtClean="0">
                <a:solidFill>
                  <a:srgbClr val="FF6600"/>
                </a:solidFill>
                <a:latin typeface="Trebuchet MS" pitchFamily="34" charset="0"/>
              </a:rPr>
              <a:t>Planning)</a:t>
            </a:r>
            <a:endParaRPr lang="en-US" altLang="en-US" sz="900" dirty="0">
              <a:latin typeface="Trebuchet MS" pitchFamily="34" charset="0"/>
            </a:endParaRPr>
          </a:p>
        </p:txBody>
      </p:sp>
      <p:sp>
        <p:nvSpPr>
          <p:cNvPr id="2076" name="Text Box 28"/>
          <p:cNvSpPr txBox="1">
            <a:spLocks noChangeArrowheads="1"/>
          </p:cNvSpPr>
          <p:nvPr/>
        </p:nvSpPr>
        <p:spPr bwMode="auto">
          <a:xfrm>
            <a:off x="1600200" y="4038600"/>
            <a:ext cx="701675"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900" dirty="0">
                <a:latin typeface="Trebuchet MS" pitchFamily="34" charset="0"/>
              </a:rPr>
              <a:t>Physics</a:t>
            </a:r>
          </a:p>
        </p:txBody>
      </p:sp>
      <p:sp>
        <p:nvSpPr>
          <p:cNvPr id="2077" name="Text Box 29"/>
          <p:cNvSpPr txBox="1">
            <a:spLocks noChangeArrowheads="1"/>
          </p:cNvSpPr>
          <p:nvPr/>
        </p:nvSpPr>
        <p:spPr bwMode="auto">
          <a:xfrm>
            <a:off x="2438402" y="4343400"/>
            <a:ext cx="777875"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900" dirty="0">
                <a:latin typeface="Trebuchet MS" pitchFamily="34" charset="0"/>
              </a:rPr>
              <a:t>Chemistry</a:t>
            </a:r>
          </a:p>
        </p:txBody>
      </p:sp>
      <p:sp>
        <p:nvSpPr>
          <p:cNvPr id="2078" name="Text Box 30"/>
          <p:cNvSpPr txBox="1">
            <a:spLocks noChangeArrowheads="1"/>
          </p:cNvSpPr>
          <p:nvPr/>
        </p:nvSpPr>
        <p:spPr bwMode="auto">
          <a:xfrm>
            <a:off x="1676402" y="4800600"/>
            <a:ext cx="930275"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900" dirty="0">
                <a:latin typeface="Trebuchet MS" pitchFamily="34" charset="0"/>
              </a:rPr>
              <a:t>Mathematics</a:t>
            </a:r>
          </a:p>
        </p:txBody>
      </p:sp>
      <p:sp>
        <p:nvSpPr>
          <p:cNvPr id="2079" name="Text Box 31"/>
          <p:cNvSpPr txBox="1">
            <a:spLocks noChangeArrowheads="1"/>
          </p:cNvSpPr>
          <p:nvPr/>
        </p:nvSpPr>
        <p:spPr bwMode="auto">
          <a:xfrm>
            <a:off x="4648202" y="3505200"/>
            <a:ext cx="854075"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900" dirty="0">
                <a:latin typeface="Trebuchet MS" pitchFamily="34" charset="0"/>
              </a:rPr>
              <a:t>Psychology</a:t>
            </a:r>
          </a:p>
        </p:txBody>
      </p:sp>
      <p:sp>
        <p:nvSpPr>
          <p:cNvPr id="2080" name="Text Box 32"/>
          <p:cNvSpPr txBox="1">
            <a:spLocks noChangeArrowheads="1"/>
          </p:cNvSpPr>
          <p:nvPr/>
        </p:nvSpPr>
        <p:spPr bwMode="auto">
          <a:xfrm>
            <a:off x="5181602" y="3810000"/>
            <a:ext cx="777875"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900" dirty="0">
                <a:latin typeface="Trebuchet MS" pitchFamily="34" charset="0"/>
              </a:rPr>
              <a:t>Sociology</a:t>
            </a:r>
          </a:p>
        </p:txBody>
      </p:sp>
      <p:sp>
        <p:nvSpPr>
          <p:cNvPr id="2081" name="Text Box 33"/>
          <p:cNvSpPr txBox="1">
            <a:spLocks noChangeArrowheads="1"/>
          </p:cNvSpPr>
          <p:nvPr/>
        </p:nvSpPr>
        <p:spPr bwMode="auto">
          <a:xfrm>
            <a:off x="5638802" y="4419600"/>
            <a:ext cx="1235075"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900" dirty="0">
                <a:latin typeface="Trebuchet MS" pitchFamily="34" charset="0"/>
              </a:rPr>
              <a:t>Political Science</a:t>
            </a:r>
          </a:p>
        </p:txBody>
      </p:sp>
      <p:sp>
        <p:nvSpPr>
          <p:cNvPr id="2082" name="Text Box 34"/>
          <p:cNvSpPr txBox="1">
            <a:spLocks noChangeArrowheads="1"/>
          </p:cNvSpPr>
          <p:nvPr/>
        </p:nvSpPr>
        <p:spPr bwMode="auto">
          <a:xfrm>
            <a:off x="6248402" y="4876800"/>
            <a:ext cx="625475"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900" dirty="0">
                <a:latin typeface="Trebuchet MS" pitchFamily="34" charset="0"/>
              </a:rPr>
              <a:t>History</a:t>
            </a:r>
          </a:p>
        </p:txBody>
      </p:sp>
      <p:sp>
        <p:nvSpPr>
          <p:cNvPr id="2083" name="Text Box 35"/>
          <p:cNvSpPr txBox="1">
            <a:spLocks noChangeArrowheads="1"/>
          </p:cNvSpPr>
          <p:nvPr/>
        </p:nvSpPr>
        <p:spPr bwMode="auto">
          <a:xfrm>
            <a:off x="6553200" y="5334000"/>
            <a:ext cx="854075"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900" dirty="0">
                <a:latin typeface="Trebuchet MS" pitchFamily="34" charset="0"/>
              </a:rPr>
              <a:t>Languages</a:t>
            </a:r>
          </a:p>
        </p:txBody>
      </p:sp>
      <p:sp>
        <p:nvSpPr>
          <p:cNvPr id="2085" name="Line 37"/>
          <p:cNvSpPr>
            <a:spLocks noChangeShapeType="1"/>
          </p:cNvSpPr>
          <p:nvPr/>
        </p:nvSpPr>
        <p:spPr bwMode="auto">
          <a:xfrm>
            <a:off x="2667000" y="1905000"/>
            <a:ext cx="3886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086" name="Line 38"/>
          <p:cNvSpPr>
            <a:spLocks noChangeShapeType="1"/>
          </p:cNvSpPr>
          <p:nvPr/>
        </p:nvSpPr>
        <p:spPr bwMode="auto">
          <a:xfrm flipV="1">
            <a:off x="2514600" y="2133600"/>
            <a:ext cx="4038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087" name="Line 39"/>
          <p:cNvSpPr>
            <a:spLocks noChangeShapeType="1"/>
          </p:cNvSpPr>
          <p:nvPr/>
        </p:nvSpPr>
        <p:spPr bwMode="auto">
          <a:xfrm flipV="1">
            <a:off x="2590800" y="2209800"/>
            <a:ext cx="39624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 name="TextBox 1"/>
          <p:cNvSpPr txBox="1"/>
          <p:nvPr/>
        </p:nvSpPr>
        <p:spPr>
          <a:xfrm>
            <a:off x="7383909" y="2514600"/>
            <a:ext cx="1281120" cy="230832"/>
          </a:xfrm>
          <a:prstGeom prst="rect">
            <a:avLst/>
          </a:prstGeom>
          <a:noFill/>
        </p:spPr>
        <p:txBody>
          <a:bodyPr wrap="none" rtlCol="0">
            <a:spAutoFit/>
          </a:bodyPr>
          <a:lstStyle/>
          <a:p>
            <a:r>
              <a:rPr lang="en-US" sz="900" b="1" i="1" dirty="0" smtClean="0">
                <a:solidFill>
                  <a:srgbClr val="F07814"/>
                </a:solidFill>
              </a:rPr>
              <a:t>Allied Design Fields</a:t>
            </a:r>
            <a:endParaRPr lang="en-US" sz="900" b="1" i="1" dirty="0">
              <a:solidFill>
                <a:srgbClr val="F07814"/>
              </a:solidFill>
            </a:endParaRPr>
          </a:p>
        </p:txBody>
      </p:sp>
      <p:sp>
        <p:nvSpPr>
          <p:cNvPr id="50" name="Line 39"/>
          <p:cNvSpPr>
            <a:spLocks noChangeShapeType="1"/>
          </p:cNvSpPr>
          <p:nvPr/>
        </p:nvSpPr>
        <p:spPr bwMode="auto">
          <a:xfrm flipH="1" flipV="1">
            <a:off x="7764573" y="2215242"/>
            <a:ext cx="259897" cy="29935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 name="Rectangle 3"/>
          <p:cNvSpPr/>
          <p:nvPr/>
        </p:nvSpPr>
        <p:spPr>
          <a:xfrm>
            <a:off x="3114742" y="3244334"/>
            <a:ext cx="184731" cy="369332"/>
          </a:xfrm>
          <a:prstGeom prst="rect">
            <a:avLst/>
          </a:prstGeom>
        </p:spPr>
        <p:txBody>
          <a:bodyPr wrap="none">
            <a:spAutoFit/>
          </a:bodyPr>
          <a:lstStyle/>
          <a:p>
            <a:endParaRPr lang="en-US" dirty="0"/>
          </a:p>
        </p:txBody>
      </p:sp>
      <p:pic>
        <p:nvPicPr>
          <p:cNvPr id="46" name="Picture 45" descr="orange_horizontal_powerpoin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76" y="6342151"/>
            <a:ext cx="9144000" cy="512064"/>
          </a:xfrm>
          <a:prstGeom prst="rect">
            <a:avLst/>
          </a:prstGeom>
        </p:spPr>
      </p:pic>
      <p:sp>
        <p:nvSpPr>
          <p:cNvPr id="47" name="Rectangle 46"/>
          <p:cNvSpPr/>
          <p:nvPr/>
        </p:nvSpPr>
        <p:spPr>
          <a:xfrm>
            <a:off x="3965350" y="6400208"/>
            <a:ext cx="5167732" cy="646331"/>
          </a:xfrm>
          <a:prstGeom prst="rect">
            <a:avLst/>
          </a:prstGeom>
        </p:spPr>
        <p:txBody>
          <a:bodyPr wrap="none">
            <a:spAutoFit/>
          </a:bodyPr>
          <a:lstStyle/>
          <a:p>
            <a:pPr algn="ctr"/>
            <a:r>
              <a:rPr lang="es-PE" dirty="0" smtClean="0">
                <a:solidFill>
                  <a:schemeClr val="bg1"/>
                </a:solidFill>
                <a:latin typeface="Calibri" panose="020F0502020204030204" pitchFamily="34" charset="0"/>
              </a:rPr>
              <a:t>			</a:t>
            </a:r>
            <a:r>
              <a:rPr lang="es-PE" b="1" dirty="0" err="1" smtClean="0">
                <a:solidFill>
                  <a:schemeClr val="bg1"/>
                </a:solidFill>
                <a:latin typeface="Calibri" panose="020F0502020204030204" pitchFamily="34" charset="0"/>
              </a:rPr>
              <a:t>Built</a:t>
            </a:r>
            <a:r>
              <a:rPr lang="es-PE" b="1" dirty="0" smtClean="0">
                <a:solidFill>
                  <a:schemeClr val="bg1"/>
                </a:solidFill>
                <a:latin typeface="Calibri" panose="020F0502020204030204" pitchFamily="34" charset="0"/>
              </a:rPr>
              <a:t> </a:t>
            </a:r>
            <a:r>
              <a:rPr lang="es-PE" b="1" dirty="0" err="1">
                <a:solidFill>
                  <a:schemeClr val="bg1"/>
                </a:solidFill>
                <a:latin typeface="Calibri" panose="020F0502020204030204" pitchFamily="34" charset="0"/>
              </a:rPr>
              <a:t>Environment</a:t>
            </a:r>
            <a:r>
              <a:rPr lang="es-PE" b="1" dirty="0">
                <a:solidFill>
                  <a:schemeClr val="bg1"/>
                </a:solidFill>
                <a:latin typeface="Calibri" panose="020F0502020204030204" pitchFamily="34" charset="0"/>
              </a:rPr>
              <a:t> Disciplines</a:t>
            </a:r>
            <a:endParaRPr lang="en-US" b="1" dirty="0"/>
          </a:p>
          <a:p>
            <a:r>
              <a:rPr lang="es-PE" dirty="0" smtClean="0">
                <a:solidFill>
                  <a:schemeClr val="bg1"/>
                </a:solidFill>
                <a:latin typeface="Calibri" panose="020F0502020204030204" pitchFamily="34" charset="0"/>
              </a:rPr>
              <a:t>	</a:t>
            </a:r>
            <a:endParaRPr lang="en-US" dirty="0">
              <a:solidFill>
                <a:schemeClr val="bg1"/>
              </a:solidFill>
            </a:endParaRPr>
          </a:p>
        </p:txBody>
      </p:sp>
      <p:sp>
        <p:nvSpPr>
          <p:cNvPr id="3" name="Explosion 1 2"/>
          <p:cNvSpPr/>
          <p:nvPr/>
        </p:nvSpPr>
        <p:spPr>
          <a:xfrm>
            <a:off x="6065837" y="2717758"/>
            <a:ext cx="914400" cy="9144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1200" b="1" dirty="0">
                <a:solidFill>
                  <a:srgbClr val="FF3300"/>
                </a:solidFill>
                <a:latin typeface="Trebuchet MS" pitchFamily="34" charset="0"/>
              </a:rPr>
              <a:t>Law</a:t>
            </a:r>
          </a:p>
        </p:txBody>
      </p:sp>
      <p:sp>
        <p:nvSpPr>
          <p:cNvPr id="5" name="TextBox 4"/>
          <p:cNvSpPr txBox="1"/>
          <p:nvPr/>
        </p:nvSpPr>
        <p:spPr>
          <a:xfrm>
            <a:off x="433273" y="174138"/>
            <a:ext cx="2486258" cy="646331"/>
          </a:xfrm>
          <a:prstGeom prst="rect">
            <a:avLst/>
          </a:prstGeom>
          <a:noFill/>
        </p:spPr>
        <p:txBody>
          <a:bodyPr wrap="none" rtlCol="0">
            <a:spAutoFit/>
          </a:bodyPr>
          <a:lstStyle/>
          <a:p>
            <a:r>
              <a:rPr lang="en-US" b="1" dirty="0" smtClean="0">
                <a:solidFill>
                  <a:srgbClr val="002060"/>
                </a:solidFill>
              </a:rPr>
              <a:t>Interdisciplinary Field of</a:t>
            </a:r>
          </a:p>
          <a:p>
            <a:r>
              <a:rPr lang="en-US" b="1" dirty="0" smtClean="0">
                <a:solidFill>
                  <a:srgbClr val="002060"/>
                </a:solidFill>
              </a:rPr>
              <a:t>the Built Environment</a:t>
            </a:r>
            <a:endParaRPr lang="en-US" b="1" dirty="0">
              <a:solidFill>
                <a:srgbClr val="002060"/>
              </a:solidFill>
            </a:endParaRPr>
          </a:p>
        </p:txBody>
      </p:sp>
    </p:spTree>
    <p:extLst>
      <p:ext uri="{BB962C8B-B14F-4D97-AF65-F5344CB8AC3E}">
        <p14:creationId xmlns:p14="http://schemas.microsoft.com/office/powerpoint/2010/main" val="6312069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29229" y="7257"/>
            <a:ext cx="6934200" cy="369332"/>
          </a:xfrm>
          <a:prstGeom prst="rect">
            <a:avLst/>
          </a:prstGeom>
        </p:spPr>
        <p:txBody>
          <a:bodyPr wrap="square">
            <a:spAutoFit/>
          </a:bodyPr>
          <a:lstStyle/>
          <a:p>
            <a:pPr fontAlgn="auto">
              <a:spcBef>
                <a:spcPts val="0"/>
              </a:spcBef>
              <a:spcAft>
                <a:spcPts val="0"/>
              </a:spcAft>
            </a:pPr>
            <a:r>
              <a:rPr lang="en-US" b="1" dirty="0" smtClean="0">
                <a:solidFill>
                  <a:srgbClr val="002060"/>
                </a:solidFill>
              </a:rPr>
              <a:t>Legal Research Needs to “Go Native”: Oliver Williamson</a:t>
            </a:r>
            <a:endParaRPr lang="en-US" sz="2000" b="1" dirty="0" smtClean="0">
              <a:solidFill>
                <a:srgbClr val="002060"/>
              </a:solidFill>
              <a:latin typeface="Arial" panose="020B0604020202020204" pitchFamily="34" charset="0"/>
              <a:cs typeface="Arial" panose="020B0604020202020204" pitchFamily="34" charset="0"/>
            </a:endParaRPr>
          </a:p>
        </p:txBody>
      </p:sp>
      <p:pic>
        <p:nvPicPr>
          <p:cNvPr id="7" name="Picture 6" descr="orange_horizontal_powerpoin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6" y="6342151"/>
            <a:ext cx="9144000" cy="512064"/>
          </a:xfrm>
          <a:prstGeom prst="rect">
            <a:avLst/>
          </a:prstGeom>
        </p:spPr>
      </p:pic>
      <p:sp>
        <p:nvSpPr>
          <p:cNvPr id="9" name="Rectangle 8"/>
          <p:cNvSpPr/>
          <p:nvPr/>
        </p:nvSpPr>
        <p:spPr>
          <a:xfrm>
            <a:off x="6862225" y="6414130"/>
            <a:ext cx="2129375" cy="646331"/>
          </a:xfrm>
          <a:prstGeom prst="rect">
            <a:avLst/>
          </a:prstGeom>
        </p:spPr>
        <p:txBody>
          <a:bodyPr wrap="square">
            <a:spAutoFit/>
          </a:bodyPr>
          <a:lstStyle/>
          <a:p>
            <a:pPr algn="ctr"/>
            <a:r>
              <a:rPr lang="es-PE" b="1" dirty="0" err="1" smtClean="0">
                <a:solidFill>
                  <a:schemeClr val="bg1"/>
                </a:solidFill>
                <a:latin typeface="Calibri" panose="020F0502020204030204" pitchFamily="34" charset="0"/>
              </a:rPr>
              <a:t>The</a:t>
            </a:r>
            <a:r>
              <a:rPr lang="es-PE" b="1" dirty="0" smtClean="0">
                <a:solidFill>
                  <a:schemeClr val="bg1"/>
                </a:solidFill>
                <a:latin typeface="Calibri" panose="020F0502020204030204" pitchFamily="34" charset="0"/>
              </a:rPr>
              <a:t> Legal Discipline </a:t>
            </a:r>
            <a:r>
              <a:rPr lang="es-PE" dirty="0" smtClean="0">
                <a:solidFill>
                  <a:schemeClr val="bg1"/>
                </a:solidFill>
                <a:latin typeface="Calibri" panose="020F0502020204030204" pitchFamily="34" charset="0"/>
              </a:rPr>
              <a:t>	</a:t>
            </a:r>
            <a:endParaRPr lang="en-US" dirty="0">
              <a:solidFill>
                <a:schemeClr val="bg1"/>
              </a:solidFill>
            </a:endParaRPr>
          </a:p>
        </p:txBody>
      </p:sp>
      <p:sp>
        <p:nvSpPr>
          <p:cNvPr id="2" name="Rectangle 1"/>
          <p:cNvSpPr/>
          <p:nvPr/>
        </p:nvSpPr>
        <p:spPr>
          <a:xfrm>
            <a:off x="228600" y="519596"/>
            <a:ext cx="8763000" cy="6078587"/>
          </a:xfrm>
          <a:prstGeom prst="rect">
            <a:avLst/>
          </a:prstGeom>
        </p:spPr>
        <p:txBody>
          <a:bodyPr wrap="square">
            <a:spAutoFit/>
          </a:bodyPr>
          <a:lstStyle/>
          <a:p>
            <a:r>
              <a:rPr lang="en-US" sz="1300" dirty="0" smtClean="0">
                <a:solidFill>
                  <a:srgbClr val="002060"/>
                </a:solidFill>
              </a:rPr>
              <a:t>“</a:t>
            </a:r>
            <a:r>
              <a:rPr lang="en-US" sz="1300" b="1" dirty="0" smtClean="0">
                <a:solidFill>
                  <a:srgbClr val="002060"/>
                </a:solidFill>
              </a:rPr>
              <a:t>Transaction </a:t>
            </a:r>
            <a:r>
              <a:rPr lang="en-US" sz="1300" b="1" dirty="0">
                <a:solidFill>
                  <a:srgbClr val="002060"/>
                </a:solidFill>
              </a:rPr>
              <a:t>cost economics maintains that any issue that arises as or can </a:t>
            </a:r>
            <a:r>
              <a:rPr lang="en-US" sz="1300" b="1" dirty="0" smtClean="0">
                <a:solidFill>
                  <a:srgbClr val="002060"/>
                </a:solidFill>
              </a:rPr>
              <a:t>be posed </a:t>
            </a:r>
            <a:r>
              <a:rPr lang="en-US" sz="1300" b="1" dirty="0">
                <a:solidFill>
                  <a:srgbClr val="002060"/>
                </a:solidFill>
              </a:rPr>
              <a:t>as a contracting problem can be examined to advantage in </a:t>
            </a:r>
            <a:r>
              <a:rPr lang="en-US" sz="1300" b="1" dirty="0" smtClean="0">
                <a:solidFill>
                  <a:srgbClr val="002060"/>
                </a:solidFill>
              </a:rPr>
              <a:t>transaction cost </a:t>
            </a:r>
            <a:r>
              <a:rPr lang="en-US" sz="1300" b="1" dirty="0">
                <a:solidFill>
                  <a:srgbClr val="002060"/>
                </a:solidFill>
              </a:rPr>
              <a:t>economizing terms. </a:t>
            </a:r>
            <a:r>
              <a:rPr lang="en-US" sz="1300" dirty="0">
                <a:solidFill>
                  <a:srgbClr val="002060"/>
                </a:solidFill>
              </a:rPr>
              <a:t>Many issues, of which the make-or-buy </a:t>
            </a:r>
            <a:r>
              <a:rPr lang="en-US" sz="1300" dirty="0" smtClean="0">
                <a:solidFill>
                  <a:srgbClr val="002060"/>
                </a:solidFill>
              </a:rPr>
              <a:t>decision (</a:t>
            </a:r>
            <a:r>
              <a:rPr lang="en-US" sz="1300" dirty="0">
                <a:solidFill>
                  <a:srgbClr val="002060"/>
                </a:solidFill>
              </a:rPr>
              <a:t>vertical integration) is one, arise directly as contracting problems. </a:t>
            </a:r>
            <a:r>
              <a:rPr lang="en-US" sz="1300" b="1" dirty="0" smtClean="0">
                <a:solidFill>
                  <a:srgbClr val="002060"/>
                </a:solidFill>
              </a:rPr>
              <a:t>Many other </a:t>
            </a:r>
            <a:r>
              <a:rPr lang="en-US" sz="1300" b="1" dirty="0">
                <a:solidFill>
                  <a:srgbClr val="002060"/>
                </a:solidFill>
              </a:rPr>
              <a:t>issues that originally appear to lack contracting aspects turn out, </a:t>
            </a:r>
            <a:r>
              <a:rPr lang="en-US" sz="1300" b="1" dirty="0" smtClean="0">
                <a:solidFill>
                  <a:srgbClr val="002060"/>
                </a:solidFill>
              </a:rPr>
              <a:t>upon examination</a:t>
            </a:r>
            <a:r>
              <a:rPr lang="en-US" sz="1300" b="1" dirty="0">
                <a:solidFill>
                  <a:srgbClr val="002060"/>
                </a:solidFill>
              </a:rPr>
              <a:t>, to possess them. </a:t>
            </a:r>
            <a:r>
              <a:rPr lang="en-US" sz="1300" dirty="0">
                <a:solidFill>
                  <a:srgbClr val="002060"/>
                </a:solidFill>
              </a:rPr>
              <a:t>(Thus whereas the oligopoly problem is </a:t>
            </a:r>
            <a:r>
              <a:rPr lang="en-US" sz="1300" dirty="0" smtClean="0">
                <a:solidFill>
                  <a:srgbClr val="002060"/>
                </a:solidFill>
              </a:rPr>
              <a:t>commonly posed </a:t>
            </a:r>
            <a:r>
              <a:rPr lang="en-US" sz="1300" dirty="0">
                <a:solidFill>
                  <a:srgbClr val="002060"/>
                </a:solidFill>
              </a:rPr>
              <a:t>in market structure terms, reformulating it as a cartel </a:t>
            </a:r>
            <a:r>
              <a:rPr lang="en-US" sz="1300" dirty="0" smtClean="0">
                <a:solidFill>
                  <a:srgbClr val="002060"/>
                </a:solidFill>
              </a:rPr>
              <a:t>problem quickly </a:t>
            </a:r>
            <a:r>
              <a:rPr lang="en-US" sz="1300" dirty="0">
                <a:solidFill>
                  <a:srgbClr val="002060"/>
                </a:solidFill>
              </a:rPr>
              <a:t>reveals its contracting structure.) The result is that the </a:t>
            </a:r>
            <a:r>
              <a:rPr lang="en-US" sz="1300" dirty="0" smtClean="0">
                <a:solidFill>
                  <a:srgbClr val="002060"/>
                </a:solidFill>
              </a:rPr>
              <a:t>comparative contractual </a:t>
            </a:r>
            <a:r>
              <a:rPr lang="en-US" sz="1300" dirty="0">
                <a:solidFill>
                  <a:srgbClr val="002060"/>
                </a:solidFill>
              </a:rPr>
              <a:t>approach has wide reach and application to economic organization</a:t>
            </a:r>
            <a:r>
              <a:rPr lang="en-US" sz="1300" dirty="0" smtClean="0">
                <a:solidFill>
                  <a:srgbClr val="002060"/>
                </a:solidFill>
              </a:rPr>
              <a:t>.  If </a:t>
            </a:r>
            <a:r>
              <a:rPr lang="en-US" sz="1300" dirty="0">
                <a:solidFill>
                  <a:srgbClr val="002060"/>
                </a:solidFill>
              </a:rPr>
              <a:t>contract is really 'the seminal and classic subject of American legal education</a:t>
            </a:r>
            <a:r>
              <a:rPr lang="en-US" sz="1300" dirty="0" smtClean="0">
                <a:solidFill>
                  <a:srgbClr val="002060"/>
                </a:solidFill>
              </a:rPr>
              <a:t>', </a:t>
            </a:r>
            <a:r>
              <a:rPr lang="en-US" sz="1300" dirty="0">
                <a:solidFill>
                  <a:srgbClr val="002060"/>
                </a:solidFill>
              </a:rPr>
              <a:t>possibly it has wide application to the law as well</a:t>
            </a:r>
            <a:r>
              <a:rPr lang="en-US" sz="1300" dirty="0" smtClean="0">
                <a:solidFill>
                  <a:srgbClr val="002060"/>
                </a:solidFill>
              </a:rPr>
              <a:t>. </a:t>
            </a:r>
          </a:p>
          <a:p>
            <a:endParaRPr lang="en-US" sz="1300" dirty="0">
              <a:solidFill>
                <a:srgbClr val="002060"/>
              </a:solidFill>
            </a:endParaRPr>
          </a:p>
          <a:p>
            <a:r>
              <a:rPr lang="en-US" sz="1300" dirty="0" smtClean="0">
                <a:solidFill>
                  <a:srgbClr val="002060"/>
                </a:solidFill>
              </a:rPr>
              <a:t>Yet </a:t>
            </a:r>
            <a:r>
              <a:rPr lang="en-US" sz="1300" dirty="0">
                <a:solidFill>
                  <a:srgbClr val="002060"/>
                </a:solidFill>
              </a:rPr>
              <a:t>Llewellyn's concept of contract-as-framework (supported by </a:t>
            </a:r>
            <a:r>
              <a:rPr lang="en-US" sz="1300" dirty="0" smtClean="0">
                <a:solidFill>
                  <a:srgbClr val="002060"/>
                </a:solidFill>
              </a:rPr>
              <a:t>private ordering </a:t>
            </a:r>
            <a:r>
              <a:rPr lang="en-US" sz="1300" dirty="0">
                <a:solidFill>
                  <a:srgbClr val="002060"/>
                </a:solidFill>
              </a:rPr>
              <a:t>with courts reserved for ultimate appeal) has made only </a:t>
            </a:r>
            <a:r>
              <a:rPr lang="en-US" sz="1300" dirty="0" smtClean="0">
                <a:solidFill>
                  <a:srgbClr val="002060"/>
                </a:solidFill>
              </a:rPr>
              <a:t>limited headway</a:t>
            </a:r>
            <a:r>
              <a:rPr lang="en-US" sz="1300" dirty="0">
                <a:solidFill>
                  <a:srgbClr val="002060"/>
                </a:solidFill>
              </a:rPr>
              <a:t>. American legal scholarship still relates mainly to the legal </a:t>
            </a:r>
            <a:r>
              <a:rPr lang="en-US" sz="1300" dirty="0" smtClean="0">
                <a:solidFill>
                  <a:srgbClr val="002060"/>
                </a:solidFill>
              </a:rPr>
              <a:t>rules tradition</a:t>
            </a:r>
            <a:r>
              <a:rPr lang="en-US" sz="1300" dirty="0">
                <a:solidFill>
                  <a:srgbClr val="002060"/>
                </a:solidFill>
              </a:rPr>
              <a:t>: 'When American legal scholars speak of 'contracts' they </a:t>
            </a:r>
            <a:r>
              <a:rPr lang="en-US" sz="1300" dirty="0" smtClean="0">
                <a:solidFill>
                  <a:srgbClr val="002060"/>
                </a:solidFill>
              </a:rPr>
              <a:t>typically do </a:t>
            </a:r>
            <a:r>
              <a:rPr lang="en-US" sz="1300" dirty="0">
                <a:solidFill>
                  <a:srgbClr val="002060"/>
                </a:solidFill>
              </a:rPr>
              <a:t>not mean contracts at all, but rather judicial decisions . . . involving </a:t>
            </a:r>
            <a:r>
              <a:rPr lang="en-US" sz="1300" dirty="0" smtClean="0">
                <a:solidFill>
                  <a:srgbClr val="002060"/>
                </a:solidFill>
              </a:rPr>
              <a:t>disputes about </a:t>
            </a:r>
            <a:r>
              <a:rPr lang="en-US" sz="1300" dirty="0">
                <a:solidFill>
                  <a:srgbClr val="002060"/>
                </a:solidFill>
              </a:rPr>
              <a:t>contracts. </a:t>
            </a:r>
            <a:r>
              <a:rPr lang="en-US" sz="1300" dirty="0" smtClean="0">
                <a:solidFill>
                  <a:srgbClr val="002060"/>
                </a:solidFill>
              </a:rPr>
              <a:t> </a:t>
            </a:r>
            <a:r>
              <a:rPr lang="en-US" sz="1300" b="1" dirty="0" smtClean="0">
                <a:solidFill>
                  <a:srgbClr val="002060"/>
                </a:solidFill>
              </a:rPr>
              <a:t>Contracts </a:t>
            </a:r>
            <a:r>
              <a:rPr lang="en-US" sz="1300" b="1" dirty="0">
                <a:solidFill>
                  <a:srgbClr val="002060"/>
                </a:solidFill>
              </a:rPr>
              <a:t>themselves, the transactions that </a:t>
            </a:r>
            <a:r>
              <a:rPr lang="en-US" sz="1300" b="1" dirty="0" smtClean="0">
                <a:solidFill>
                  <a:srgbClr val="002060"/>
                </a:solidFill>
              </a:rPr>
              <a:t>create them</a:t>
            </a:r>
            <a:r>
              <a:rPr lang="en-US" sz="1300" b="1" dirty="0">
                <a:solidFill>
                  <a:srgbClr val="002060"/>
                </a:solidFill>
              </a:rPr>
              <a:t>, and the business decision to comply with them, renegotiate them, </a:t>
            </a:r>
            <a:r>
              <a:rPr lang="en-US" sz="1300" b="1" dirty="0" smtClean="0">
                <a:solidFill>
                  <a:srgbClr val="002060"/>
                </a:solidFill>
              </a:rPr>
              <a:t>or breach </a:t>
            </a:r>
            <a:r>
              <a:rPr lang="en-US" sz="1300" b="1" dirty="0">
                <a:solidFill>
                  <a:srgbClr val="002060"/>
                </a:solidFill>
              </a:rPr>
              <a:t>them have rarely surfaced in the academic study of [contract</a:t>
            </a:r>
            <a:r>
              <a:rPr lang="en-US" sz="1300" b="1" dirty="0" smtClean="0">
                <a:solidFill>
                  <a:srgbClr val="002060"/>
                </a:solidFill>
              </a:rPr>
              <a:t>]’.   </a:t>
            </a:r>
            <a:r>
              <a:rPr lang="en-US" sz="1300" dirty="0" smtClean="0">
                <a:solidFill>
                  <a:srgbClr val="002060"/>
                </a:solidFill>
              </a:rPr>
              <a:t> * * *</a:t>
            </a:r>
          </a:p>
          <a:p>
            <a:endParaRPr lang="en-US" sz="1300" dirty="0">
              <a:solidFill>
                <a:srgbClr val="002060"/>
              </a:solidFill>
            </a:endParaRPr>
          </a:p>
          <a:p>
            <a:r>
              <a:rPr lang="en-US" sz="1300" dirty="0">
                <a:solidFill>
                  <a:srgbClr val="002060"/>
                </a:solidFill>
              </a:rPr>
              <a:t>My proposal for implementing the study of good order and </a:t>
            </a:r>
            <a:r>
              <a:rPr lang="en-US" sz="1300" dirty="0" smtClean="0">
                <a:solidFill>
                  <a:srgbClr val="002060"/>
                </a:solidFill>
              </a:rPr>
              <a:t>workable arrangements </a:t>
            </a:r>
            <a:r>
              <a:rPr lang="en-US" sz="1300" dirty="0">
                <a:solidFill>
                  <a:srgbClr val="002060"/>
                </a:solidFill>
              </a:rPr>
              <a:t>is therefore as follows: examine each legal issue through </a:t>
            </a:r>
            <a:r>
              <a:rPr lang="en-US" sz="1300" dirty="0" smtClean="0">
                <a:solidFill>
                  <a:srgbClr val="002060"/>
                </a:solidFill>
              </a:rPr>
              <a:t>the lens </a:t>
            </a:r>
            <a:r>
              <a:rPr lang="en-US" sz="1300" dirty="0">
                <a:solidFill>
                  <a:srgbClr val="002060"/>
                </a:solidFill>
              </a:rPr>
              <a:t>of comparative, farsighted contracting in which transaction </a:t>
            </a:r>
            <a:r>
              <a:rPr lang="en-US" sz="1300" dirty="0" smtClean="0">
                <a:solidFill>
                  <a:srgbClr val="002060"/>
                </a:solidFill>
              </a:rPr>
              <a:t>cost economizing </a:t>
            </a:r>
            <a:r>
              <a:rPr lang="en-US" sz="1300" dirty="0">
                <a:solidFill>
                  <a:srgbClr val="002060"/>
                </a:solidFill>
              </a:rPr>
              <a:t>is featured; be relentlessly calculative; and, because all </a:t>
            </a:r>
            <a:r>
              <a:rPr lang="en-US" sz="1300" dirty="0" smtClean="0">
                <a:solidFill>
                  <a:srgbClr val="002060"/>
                </a:solidFill>
              </a:rPr>
              <a:t>feasible forms </a:t>
            </a:r>
            <a:r>
              <a:rPr lang="en-US" sz="1300" dirty="0">
                <a:solidFill>
                  <a:srgbClr val="002060"/>
                </a:solidFill>
              </a:rPr>
              <a:t>of law and organization are flawed, work through the </a:t>
            </a:r>
            <a:r>
              <a:rPr lang="en-US" sz="1300" dirty="0" err="1" smtClean="0">
                <a:solidFill>
                  <a:srgbClr val="002060"/>
                </a:solidFill>
              </a:rPr>
              <a:t>remediableness</a:t>
            </a:r>
            <a:r>
              <a:rPr lang="en-US" sz="1300" dirty="0" smtClean="0">
                <a:solidFill>
                  <a:srgbClr val="002060"/>
                </a:solidFill>
              </a:rPr>
              <a:t> criterion.</a:t>
            </a:r>
          </a:p>
          <a:p>
            <a:endParaRPr lang="en-US" sz="1300" dirty="0">
              <a:solidFill>
                <a:srgbClr val="002060"/>
              </a:solidFill>
            </a:endParaRPr>
          </a:p>
          <a:p>
            <a:r>
              <a:rPr lang="en-US" sz="1300" dirty="0">
                <a:solidFill>
                  <a:srgbClr val="002060"/>
                </a:solidFill>
              </a:rPr>
              <a:t>That is a stringent prescription and some lawyer-economists may </a:t>
            </a:r>
            <a:r>
              <a:rPr lang="en-US" sz="1300" dirty="0" smtClean="0">
                <a:solidFill>
                  <a:srgbClr val="002060"/>
                </a:solidFill>
              </a:rPr>
              <a:t>prefer greater </a:t>
            </a:r>
            <a:r>
              <a:rPr lang="en-US" sz="1300" dirty="0">
                <a:solidFill>
                  <a:srgbClr val="002060"/>
                </a:solidFill>
              </a:rPr>
              <a:t>latitude. Although that is </a:t>
            </a:r>
            <a:r>
              <a:rPr lang="en-US" sz="1300" dirty="0" smtClean="0">
                <a:solidFill>
                  <a:srgbClr val="002060"/>
                </a:solidFill>
              </a:rPr>
              <a:t>understandable (</a:t>
            </a:r>
            <a:r>
              <a:rPr lang="en-US" sz="1300" dirty="0">
                <a:solidFill>
                  <a:srgbClr val="002060"/>
                </a:solidFill>
              </a:rPr>
              <a:t>and perhaps advisable</a:t>
            </a:r>
            <a:r>
              <a:rPr lang="en-US" sz="1300" dirty="0" smtClean="0">
                <a:solidFill>
                  <a:srgbClr val="002060"/>
                </a:solidFill>
              </a:rPr>
              <a:t>),my </a:t>
            </a:r>
            <a:r>
              <a:rPr lang="en-US" sz="1300" dirty="0">
                <a:solidFill>
                  <a:srgbClr val="002060"/>
                </a:solidFill>
              </a:rPr>
              <a:t>recommendation would be to 'go native', which is easier said than done.</a:t>
            </a:r>
          </a:p>
          <a:p>
            <a:endParaRPr lang="en-US" sz="1300" dirty="0" smtClean="0">
              <a:solidFill>
                <a:srgbClr val="002060"/>
              </a:solidFill>
            </a:endParaRPr>
          </a:p>
          <a:p>
            <a:r>
              <a:rPr lang="en-US" sz="1300" dirty="0" smtClean="0">
                <a:solidFill>
                  <a:srgbClr val="002060"/>
                </a:solidFill>
              </a:rPr>
              <a:t>Thomas </a:t>
            </a:r>
            <a:r>
              <a:rPr lang="en-US" sz="1300" dirty="0">
                <a:solidFill>
                  <a:srgbClr val="002060"/>
                </a:solidFill>
              </a:rPr>
              <a:t>Kuhn speaks of the issues:</a:t>
            </a:r>
          </a:p>
          <a:p>
            <a:endParaRPr lang="en-US" sz="1300" b="1" dirty="0" smtClean="0">
              <a:solidFill>
                <a:srgbClr val="002060"/>
              </a:solidFill>
            </a:endParaRPr>
          </a:p>
          <a:p>
            <a:pPr lvl="1"/>
            <a:r>
              <a:rPr lang="en-US" sz="1300" i="1" dirty="0" smtClean="0">
                <a:solidFill>
                  <a:srgbClr val="002060"/>
                </a:solidFill>
              </a:rPr>
              <a:t>To </a:t>
            </a:r>
            <a:r>
              <a:rPr lang="en-US" sz="1300" i="1" dirty="0">
                <a:solidFill>
                  <a:srgbClr val="002060"/>
                </a:solidFill>
              </a:rPr>
              <a:t>translate a theory or world view into one's own language is not </a:t>
            </a:r>
            <a:r>
              <a:rPr lang="en-US" sz="1300" i="1" dirty="0" smtClean="0">
                <a:solidFill>
                  <a:srgbClr val="002060"/>
                </a:solidFill>
              </a:rPr>
              <a:t>to make </a:t>
            </a:r>
            <a:r>
              <a:rPr lang="en-US" sz="1300" i="1" dirty="0">
                <a:solidFill>
                  <a:srgbClr val="002060"/>
                </a:solidFill>
              </a:rPr>
              <a:t>it one's own. For that one must go native, discover that one is </a:t>
            </a:r>
            <a:r>
              <a:rPr lang="en-US" sz="1300" i="1" dirty="0" smtClean="0">
                <a:solidFill>
                  <a:srgbClr val="002060"/>
                </a:solidFill>
              </a:rPr>
              <a:t>thinking and </a:t>
            </a:r>
            <a:r>
              <a:rPr lang="en-US" sz="1300" i="1" dirty="0">
                <a:solidFill>
                  <a:srgbClr val="002060"/>
                </a:solidFill>
              </a:rPr>
              <a:t>working in, not simply translating out of, a language that was </a:t>
            </a:r>
            <a:r>
              <a:rPr lang="en-US" sz="1300" i="1" dirty="0" smtClean="0">
                <a:solidFill>
                  <a:srgbClr val="002060"/>
                </a:solidFill>
              </a:rPr>
              <a:t>previously foreign</a:t>
            </a:r>
            <a:r>
              <a:rPr lang="en-US" sz="1300" i="1" dirty="0">
                <a:solidFill>
                  <a:srgbClr val="002060"/>
                </a:solidFill>
              </a:rPr>
              <a:t>, [which can be difficult]. . . . Many who first encountered</a:t>
            </a:r>
            <a:r>
              <a:rPr lang="en-US" sz="1300" i="1" dirty="0" smtClean="0">
                <a:solidFill>
                  <a:srgbClr val="002060"/>
                </a:solidFill>
              </a:rPr>
              <a:t>, say</a:t>
            </a:r>
            <a:r>
              <a:rPr lang="en-US" sz="1300" i="1" dirty="0">
                <a:solidFill>
                  <a:srgbClr val="002060"/>
                </a:solidFill>
              </a:rPr>
              <a:t>, relativity or quantum mechanics in their middle years . . . [found themselves</a:t>
            </a:r>
            <a:r>
              <a:rPr lang="en-US" sz="1300" i="1" dirty="0" smtClean="0">
                <a:solidFill>
                  <a:srgbClr val="002060"/>
                </a:solidFill>
              </a:rPr>
              <a:t>] fully </a:t>
            </a:r>
            <a:r>
              <a:rPr lang="en-US" sz="1300" i="1" dirty="0">
                <a:solidFill>
                  <a:srgbClr val="002060"/>
                </a:solidFill>
              </a:rPr>
              <a:t>persuaded of the new view but nevertheless unable to </a:t>
            </a:r>
            <a:r>
              <a:rPr lang="en-US" sz="1300" i="1" dirty="0" smtClean="0">
                <a:solidFill>
                  <a:srgbClr val="002060"/>
                </a:solidFill>
              </a:rPr>
              <a:t>internalize it. (Kuhn, 1970</a:t>
            </a:r>
            <a:r>
              <a:rPr lang="en-US" sz="1300" i="1" dirty="0">
                <a:solidFill>
                  <a:srgbClr val="002060"/>
                </a:solidFill>
              </a:rPr>
              <a:t>, p. 204</a:t>
            </a:r>
            <a:r>
              <a:rPr lang="en-US" sz="1300" i="1" dirty="0" smtClean="0">
                <a:solidFill>
                  <a:srgbClr val="002060"/>
                </a:solidFill>
              </a:rPr>
              <a:t>).”</a:t>
            </a:r>
          </a:p>
          <a:p>
            <a:pPr lvl="1"/>
            <a:endParaRPr lang="en-US" sz="1200" i="1" dirty="0" smtClean="0">
              <a:solidFill>
                <a:srgbClr val="002060"/>
              </a:solidFill>
            </a:endParaRPr>
          </a:p>
          <a:p>
            <a:r>
              <a:rPr lang="en-US" sz="1000" i="1" dirty="0" smtClean="0">
                <a:solidFill>
                  <a:srgbClr val="002060"/>
                </a:solidFill>
              </a:rPr>
              <a:t>From Oliver Williamson, Revisiting Legal Realism, Industrial and Corporate Change, Volume 5, No. 2, (1996), pp. 408-409, 414)</a:t>
            </a:r>
            <a:endParaRPr lang="en-US" sz="1000" i="1" dirty="0">
              <a:solidFill>
                <a:srgbClr val="002060"/>
              </a:solidFill>
            </a:endParaRPr>
          </a:p>
          <a:p>
            <a:endParaRPr lang="en-US" sz="1600" dirty="0">
              <a:solidFill>
                <a:srgbClr val="002060"/>
              </a:solidFill>
            </a:endParaRPr>
          </a:p>
        </p:txBody>
      </p:sp>
    </p:spTree>
    <p:extLst>
      <p:ext uri="{BB962C8B-B14F-4D97-AF65-F5344CB8AC3E}">
        <p14:creationId xmlns:p14="http://schemas.microsoft.com/office/powerpoint/2010/main" val="6227100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076" y="228600"/>
            <a:ext cx="8069324" cy="838200"/>
          </a:xfrm>
        </p:spPr>
        <p:txBody>
          <a:bodyPr>
            <a:normAutofit/>
          </a:bodyPr>
          <a:lstStyle/>
          <a:p>
            <a:r>
              <a:rPr lang="en-US" sz="1800" b="1" dirty="0" smtClean="0">
                <a:solidFill>
                  <a:srgbClr val="002060"/>
                </a:solidFill>
              </a:rPr>
              <a:t>Local Government as Anchor to Mitigate Problems of Recursive Collective Action</a:t>
            </a:r>
            <a:endParaRPr lang="en-US" sz="1800" b="1" dirty="0">
              <a:solidFill>
                <a:srgbClr val="002060"/>
              </a:solidFill>
            </a:endParaRPr>
          </a:p>
        </p:txBody>
      </p:sp>
      <p:sp>
        <p:nvSpPr>
          <p:cNvPr id="3" name="Content Placeholder 2"/>
          <p:cNvSpPr>
            <a:spLocks noGrp="1"/>
          </p:cNvSpPr>
          <p:nvPr>
            <p:ph idx="1"/>
          </p:nvPr>
        </p:nvSpPr>
        <p:spPr>
          <a:xfrm>
            <a:off x="465076" y="1143000"/>
            <a:ext cx="8229600" cy="4525963"/>
          </a:xfrm>
        </p:spPr>
        <p:txBody>
          <a:bodyPr>
            <a:normAutofit/>
          </a:bodyPr>
          <a:lstStyle/>
          <a:p>
            <a:pPr marL="0" indent="0">
              <a:spcBef>
                <a:spcPts val="0"/>
              </a:spcBef>
              <a:buNone/>
            </a:pPr>
            <a:r>
              <a:rPr lang="en-US" sz="1200" dirty="0" smtClean="0">
                <a:solidFill>
                  <a:srgbClr val="002060"/>
                </a:solidFill>
              </a:rPr>
              <a:t>“As </a:t>
            </a:r>
            <a:r>
              <a:rPr lang="en-US" sz="1200" dirty="0">
                <a:solidFill>
                  <a:srgbClr val="002060"/>
                </a:solidFill>
              </a:rPr>
              <a:t>it happens, the mentioned feedback loops are themselves critically mediated </a:t>
            </a:r>
            <a:r>
              <a:rPr lang="en-US" sz="1200" dirty="0" smtClean="0">
                <a:solidFill>
                  <a:srgbClr val="002060"/>
                </a:solidFill>
              </a:rPr>
              <a:t>through </a:t>
            </a:r>
            <a:r>
              <a:rPr lang="en-US" sz="1200" b="1" dirty="0" smtClean="0">
                <a:solidFill>
                  <a:srgbClr val="002060"/>
                </a:solidFill>
              </a:rPr>
              <a:t>uncoordinated </a:t>
            </a:r>
            <a:r>
              <a:rPr lang="en-US" sz="1200" b="1" dirty="0">
                <a:solidFill>
                  <a:srgbClr val="002060"/>
                </a:solidFill>
              </a:rPr>
              <a:t>market decisions taken by multiple actors who face formidable collective </a:t>
            </a:r>
            <a:r>
              <a:rPr lang="en-US" sz="1200" b="1" dirty="0" smtClean="0">
                <a:solidFill>
                  <a:srgbClr val="002060"/>
                </a:solidFill>
              </a:rPr>
              <a:t>action hurdles </a:t>
            </a:r>
            <a:r>
              <a:rPr lang="en-US" sz="1200" dirty="0">
                <a:solidFill>
                  <a:srgbClr val="002060"/>
                </a:solidFill>
              </a:rPr>
              <a:t>– hurdles that can prevent forward or hasten backward movement by </a:t>
            </a:r>
            <a:r>
              <a:rPr lang="en-US" sz="1200" dirty="0" smtClean="0">
                <a:solidFill>
                  <a:srgbClr val="002060"/>
                </a:solidFill>
              </a:rPr>
              <a:t>endowing individual </a:t>
            </a:r>
            <a:r>
              <a:rPr lang="en-US" sz="1200" dirty="0">
                <a:solidFill>
                  <a:srgbClr val="002060"/>
                </a:solidFill>
              </a:rPr>
              <a:t>expectations with significant “self‐fulfilling prophecy” properties</a:t>
            </a:r>
            <a:r>
              <a:rPr lang="en-US" sz="1200" dirty="0" smtClean="0">
                <a:solidFill>
                  <a:srgbClr val="002060"/>
                </a:solidFill>
              </a:rPr>
              <a:t>.  These </a:t>
            </a:r>
            <a:r>
              <a:rPr lang="en-US" sz="1200" dirty="0">
                <a:solidFill>
                  <a:srgbClr val="002060"/>
                </a:solidFill>
              </a:rPr>
              <a:t>latter </a:t>
            </a:r>
            <a:r>
              <a:rPr lang="en-US" sz="1200" dirty="0" smtClean="0">
                <a:solidFill>
                  <a:srgbClr val="002060"/>
                </a:solidFill>
              </a:rPr>
              <a:t>are the </a:t>
            </a:r>
            <a:r>
              <a:rPr lang="en-US" sz="1200" dirty="0">
                <a:solidFill>
                  <a:srgbClr val="002060"/>
                </a:solidFill>
              </a:rPr>
              <a:t>source of the aforementioned “feedback” effects – effects that can amplify optimism </a:t>
            </a:r>
            <a:r>
              <a:rPr lang="en-US" sz="1200" dirty="0" smtClean="0">
                <a:solidFill>
                  <a:srgbClr val="002060"/>
                </a:solidFill>
              </a:rPr>
              <a:t>into dysfunctional </a:t>
            </a:r>
            <a:r>
              <a:rPr lang="en-US" sz="1200" dirty="0">
                <a:solidFill>
                  <a:srgbClr val="002060"/>
                </a:solidFill>
              </a:rPr>
              <a:t>bubble or boom, and pessimism into bust and protracted depression</a:t>
            </a:r>
            <a:r>
              <a:rPr lang="en-US" sz="1200" dirty="0" smtClean="0">
                <a:solidFill>
                  <a:srgbClr val="002060"/>
                </a:solidFill>
              </a:rPr>
              <a:t>.</a:t>
            </a:r>
          </a:p>
          <a:p>
            <a:pPr marL="0" indent="0">
              <a:spcBef>
                <a:spcPts val="0"/>
              </a:spcBef>
              <a:buNone/>
            </a:pPr>
            <a:endParaRPr lang="en-US" sz="1200" dirty="0" smtClean="0">
              <a:solidFill>
                <a:srgbClr val="002060"/>
              </a:solidFill>
            </a:endParaRPr>
          </a:p>
          <a:p>
            <a:pPr marL="0" indent="0">
              <a:spcBef>
                <a:spcPts val="0"/>
              </a:spcBef>
              <a:buNone/>
            </a:pPr>
            <a:r>
              <a:rPr lang="en-US" sz="1200" dirty="0" smtClean="0">
                <a:solidFill>
                  <a:srgbClr val="002060"/>
                </a:solidFill>
              </a:rPr>
              <a:t>Because </a:t>
            </a:r>
            <a:r>
              <a:rPr lang="en-US" sz="1200" b="1" dirty="0">
                <a:solidFill>
                  <a:srgbClr val="002060"/>
                </a:solidFill>
              </a:rPr>
              <a:t>the hallmark of such “recursive collective action problems,” as we shall </a:t>
            </a:r>
            <a:r>
              <a:rPr lang="en-US" sz="1200" b="1" dirty="0" smtClean="0">
                <a:solidFill>
                  <a:srgbClr val="002060"/>
                </a:solidFill>
              </a:rPr>
              <a:t>here call </a:t>
            </a:r>
            <a:r>
              <a:rPr lang="en-US" sz="1200" b="1" dirty="0">
                <a:solidFill>
                  <a:srgbClr val="002060"/>
                </a:solidFill>
              </a:rPr>
              <a:t>them, is their aggregating multiple individually rational decisions into collectively </a:t>
            </a:r>
            <a:r>
              <a:rPr lang="en-US" sz="1200" b="1" dirty="0" smtClean="0">
                <a:solidFill>
                  <a:srgbClr val="002060"/>
                </a:solidFill>
              </a:rPr>
              <a:t>self-defeating and </a:t>
            </a:r>
            <a:r>
              <a:rPr lang="en-US" sz="1200" b="1" dirty="0">
                <a:solidFill>
                  <a:srgbClr val="002060"/>
                </a:solidFill>
              </a:rPr>
              <a:t>even self‐worsening outcomes</a:t>
            </a:r>
            <a:r>
              <a:rPr lang="en-US" sz="1200" b="1" dirty="0" smtClean="0">
                <a:solidFill>
                  <a:srgbClr val="002060"/>
                </a:solidFill>
              </a:rPr>
              <a:t>, </a:t>
            </a:r>
            <a:r>
              <a:rPr lang="en-US" sz="1200" b="1" dirty="0">
                <a:solidFill>
                  <a:srgbClr val="002060"/>
                </a:solidFill>
              </a:rPr>
              <a:t>their solution requires the presence of </a:t>
            </a:r>
            <a:r>
              <a:rPr lang="en-US" sz="1200" b="1" dirty="0" smtClean="0">
                <a:solidFill>
                  <a:srgbClr val="002060"/>
                </a:solidFill>
              </a:rPr>
              <a:t>a collective </a:t>
            </a:r>
            <a:r>
              <a:rPr lang="en-US" sz="1200" b="1" dirty="0">
                <a:solidFill>
                  <a:srgbClr val="002060"/>
                </a:solidFill>
              </a:rPr>
              <a:t>agent empowered to act on behalf of all parties to optimize joint </a:t>
            </a:r>
            <a:r>
              <a:rPr lang="en-US" sz="1200" b="1" dirty="0" smtClean="0">
                <a:solidFill>
                  <a:srgbClr val="002060"/>
                </a:solidFill>
              </a:rPr>
              <a:t>outcomes</a:t>
            </a:r>
            <a:r>
              <a:rPr lang="en-US" sz="1200" dirty="0" smtClean="0">
                <a:solidFill>
                  <a:srgbClr val="002060"/>
                </a:solidFill>
              </a:rPr>
              <a:t>. </a:t>
            </a:r>
          </a:p>
          <a:p>
            <a:pPr marL="0" indent="0">
              <a:spcBef>
                <a:spcPts val="0"/>
              </a:spcBef>
              <a:buNone/>
            </a:pPr>
            <a:endParaRPr lang="en-US" sz="1200" dirty="0" smtClean="0">
              <a:solidFill>
                <a:srgbClr val="002060"/>
              </a:solidFill>
            </a:endParaRPr>
          </a:p>
          <a:p>
            <a:pPr marL="0" indent="0">
              <a:spcBef>
                <a:spcPts val="0"/>
              </a:spcBef>
              <a:buNone/>
            </a:pPr>
            <a:r>
              <a:rPr lang="en-US" sz="1200" dirty="0" smtClean="0">
                <a:solidFill>
                  <a:srgbClr val="002060"/>
                </a:solidFill>
              </a:rPr>
              <a:t>* * *</a:t>
            </a:r>
          </a:p>
          <a:p>
            <a:pPr marL="0" indent="0">
              <a:spcBef>
                <a:spcPts val="0"/>
              </a:spcBef>
              <a:buNone/>
            </a:pPr>
            <a:endParaRPr lang="en-US" sz="1200" dirty="0" smtClean="0">
              <a:solidFill>
                <a:srgbClr val="002060"/>
              </a:solidFill>
            </a:endParaRPr>
          </a:p>
          <a:p>
            <a:pPr marL="0" indent="0">
              <a:spcBef>
                <a:spcPts val="0"/>
              </a:spcBef>
              <a:buNone/>
            </a:pPr>
            <a:r>
              <a:rPr lang="en-US" sz="1200" dirty="0" smtClean="0">
                <a:solidFill>
                  <a:srgbClr val="002060"/>
                </a:solidFill>
              </a:rPr>
              <a:t>For </a:t>
            </a:r>
            <a:r>
              <a:rPr lang="en-US" sz="1200" dirty="0">
                <a:solidFill>
                  <a:srgbClr val="002060"/>
                </a:solidFill>
              </a:rPr>
              <a:t>a number of reasons comprehensively elaborated below</a:t>
            </a:r>
            <a:r>
              <a:rPr lang="en-US" sz="1200" dirty="0" smtClean="0">
                <a:solidFill>
                  <a:srgbClr val="002060"/>
                </a:solidFill>
              </a:rPr>
              <a:t>, </a:t>
            </a:r>
            <a:r>
              <a:rPr lang="en-US" sz="1200" dirty="0">
                <a:solidFill>
                  <a:srgbClr val="002060"/>
                </a:solidFill>
              </a:rPr>
              <a:t>many though not all </a:t>
            </a:r>
            <a:r>
              <a:rPr lang="en-US" sz="1200" dirty="0" smtClean="0">
                <a:solidFill>
                  <a:srgbClr val="002060"/>
                </a:solidFill>
              </a:rPr>
              <a:t>of them </a:t>
            </a:r>
            <a:r>
              <a:rPr lang="en-US" sz="1200" dirty="0">
                <a:solidFill>
                  <a:srgbClr val="002060"/>
                </a:solidFill>
              </a:rPr>
              <a:t>rooted in the inherently </a:t>
            </a:r>
            <a:r>
              <a:rPr lang="en-US" sz="1200" dirty="0" smtClean="0">
                <a:solidFill>
                  <a:srgbClr val="002060"/>
                </a:solidFill>
              </a:rPr>
              <a:t>state‐centered </a:t>
            </a:r>
            <a:r>
              <a:rPr lang="en-US" sz="1200" dirty="0">
                <a:solidFill>
                  <a:srgbClr val="002060"/>
                </a:solidFill>
              </a:rPr>
              <a:t>character of contract, commercial, trust and </a:t>
            </a:r>
            <a:r>
              <a:rPr lang="en-US" sz="1200" dirty="0" smtClean="0">
                <a:solidFill>
                  <a:srgbClr val="002060"/>
                </a:solidFill>
              </a:rPr>
              <a:t>real property </a:t>
            </a:r>
            <a:r>
              <a:rPr lang="en-US" sz="1200" dirty="0">
                <a:solidFill>
                  <a:srgbClr val="002060"/>
                </a:solidFill>
              </a:rPr>
              <a:t>law under our constitutional </a:t>
            </a:r>
            <a:r>
              <a:rPr lang="en-US" sz="1200" dirty="0" smtClean="0">
                <a:solidFill>
                  <a:srgbClr val="002060"/>
                </a:solidFill>
              </a:rPr>
              <a:t>order, the </a:t>
            </a:r>
            <a:r>
              <a:rPr lang="en-US" sz="1200" dirty="0">
                <a:solidFill>
                  <a:srgbClr val="002060"/>
                </a:solidFill>
              </a:rPr>
              <a:t>federal government and its </a:t>
            </a:r>
            <a:r>
              <a:rPr lang="en-US" sz="1200" dirty="0" smtClean="0">
                <a:solidFill>
                  <a:srgbClr val="002060"/>
                </a:solidFill>
              </a:rPr>
              <a:t>instrumentalities are </a:t>
            </a:r>
            <a:r>
              <a:rPr lang="en-US" sz="1200" i="1" dirty="0">
                <a:solidFill>
                  <a:srgbClr val="002060"/>
                </a:solidFill>
              </a:rPr>
              <a:t>not </a:t>
            </a:r>
            <a:r>
              <a:rPr lang="en-US" sz="1200" dirty="0">
                <a:solidFill>
                  <a:srgbClr val="002060"/>
                </a:solidFill>
              </a:rPr>
              <a:t>now well suited to this task</a:t>
            </a:r>
            <a:r>
              <a:rPr lang="en-US" sz="1200" dirty="0" smtClean="0">
                <a:solidFill>
                  <a:srgbClr val="002060"/>
                </a:solidFill>
              </a:rPr>
              <a:t>.  At </a:t>
            </a:r>
            <a:r>
              <a:rPr lang="en-US" sz="1200" dirty="0">
                <a:solidFill>
                  <a:srgbClr val="002060"/>
                </a:solidFill>
              </a:rPr>
              <a:t>best they are but complementarily situated</a:t>
            </a:r>
            <a:r>
              <a:rPr lang="en-US" sz="1200" dirty="0" smtClean="0">
                <a:solidFill>
                  <a:srgbClr val="002060"/>
                </a:solidFill>
              </a:rPr>
              <a:t>.</a:t>
            </a:r>
          </a:p>
          <a:p>
            <a:pPr marL="0" indent="0">
              <a:spcBef>
                <a:spcPts val="0"/>
              </a:spcBef>
              <a:buNone/>
            </a:pPr>
            <a:endParaRPr lang="en-US" sz="1200" dirty="0">
              <a:solidFill>
                <a:srgbClr val="002060"/>
              </a:solidFill>
            </a:endParaRPr>
          </a:p>
          <a:p>
            <a:pPr marL="0" indent="0">
              <a:spcBef>
                <a:spcPts val="0"/>
              </a:spcBef>
              <a:buNone/>
            </a:pPr>
            <a:r>
              <a:rPr lang="en-US" sz="1200" b="1" dirty="0">
                <a:solidFill>
                  <a:srgbClr val="002060"/>
                </a:solidFill>
              </a:rPr>
              <a:t>States and their instrumentalities – their municipalities in particular – are by </a:t>
            </a:r>
            <a:r>
              <a:rPr lang="en-US" sz="1200" b="1" dirty="0" smtClean="0">
                <a:solidFill>
                  <a:srgbClr val="002060"/>
                </a:solidFill>
              </a:rPr>
              <a:t>contrast very </a:t>
            </a:r>
            <a:r>
              <a:rPr lang="en-US" sz="1200" b="1" dirty="0">
                <a:solidFill>
                  <a:srgbClr val="002060"/>
                </a:solidFill>
              </a:rPr>
              <a:t>well situated to play the appointed role</a:t>
            </a:r>
            <a:r>
              <a:rPr lang="en-US" sz="1200" dirty="0" smtClean="0">
                <a:solidFill>
                  <a:srgbClr val="002060"/>
                </a:solidFill>
              </a:rPr>
              <a:t>.”</a:t>
            </a:r>
          </a:p>
          <a:p>
            <a:pPr marL="0" indent="0">
              <a:spcBef>
                <a:spcPts val="0"/>
              </a:spcBef>
              <a:buNone/>
            </a:pPr>
            <a:endParaRPr lang="en-US" sz="1200" dirty="0">
              <a:solidFill>
                <a:srgbClr val="002060"/>
              </a:solidFill>
            </a:endParaRPr>
          </a:p>
          <a:p>
            <a:pPr marL="0" indent="0">
              <a:spcBef>
                <a:spcPts val="0"/>
              </a:spcBef>
              <a:buNone/>
            </a:pPr>
            <a:r>
              <a:rPr lang="en-US" sz="1000" i="1" dirty="0" smtClean="0">
                <a:solidFill>
                  <a:srgbClr val="002060"/>
                </a:solidFill>
              </a:rPr>
              <a:t>From Robert </a:t>
            </a:r>
            <a:r>
              <a:rPr lang="en-US" sz="1000" i="1" dirty="0" err="1" smtClean="0">
                <a:solidFill>
                  <a:srgbClr val="002060"/>
                </a:solidFill>
              </a:rPr>
              <a:t>Hockett</a:t>
            </a:r>
            <a:r>
              <a:rPr lang="en-US" sz="1000" i="1" dirty="0" smtClean="0">
                <a:solidFill>
                  <a:srgbClr val="002060"/>
                </a:solidFill>
              </a:rPr>
              <a:t>, It Takes a Village: Municipal Condemnation Proceedings and Public/Private Partnerships for Mortgage Loan  Modification , Value Preservation and Economic Recovery, Cornell Law School Research Papers, No. 12-12, pp. 1-2..</a:t>
            </a:r>
            <a:endParaRPr lang="en-US" sz="1000" i="1" dirty="0">
              <a:solidFill>
                <a:srgbClr val="002060"/>
              </a:solidFill>
            </a:endParaRPr>
          </a:p>
        </p:txBody>
      </p:sp>
      <p:pic>
        <p:nvPicPr>
          <p:cNvPr id="4" name="Picture 3" descr="orange_horizontal_powerpoin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76" y="6342151"/>
            <a:ext cx="9144000" cy="512064"/>
          </a:xfrm>
          <a:prstGeom prst="rect">
            <a:avLst/>
          </a:prstGeom>
        </p:spPr>
      </p:pic>
      <p:sp>
        <p:nvSpPr>
          <p:cNvPr id="5" name="TextBox 4"/>
          <p:cNvSpPr txBox="1"/>
          <p:nvPr/>
        </p:nvSpPr>
        <p:spPr>
          <a:xfrm>
            <a:off x="4876800" y="6413517"/>
            <a:ext cx="4142609" cy="369332"/>
          </a:xfrm>
          <a:prstGeom prst="rect">
            <a:avLst/>
          </a:prstGeom>
          <a:noFill/>
        </p:spPr>
        <p:txBody>
          <a:bodyPr wrap="none" rtlCol="0">
            <a:spAutoFit/>
          </a:bodyPr>
          <a:lstStyle/>
          <a:p>
            <a:r>
              <a:rPr lang="en-US" b="1" dirty="0" smtClean="0">
                <a:solidFill>
                  <a:schemeClr val="bg1"/>
                </a:solidFill>
              </a:rPr>
              <a:t>Local Government as Consortium Anchor </a:t>
            </a:r>
            <a:endParaRPr lang="en-US" b="1" dirty="0">
              <a:solidFill>
                <a:schemeClr val="bg1"/>
              </a:solidFill>
            </a:endParaRPr>
          </a:p>
        </p:txBody>
      </p:sp>
    </p:spTree>
    <p:extLst>
      <p:ext uri="{BB962C8B-B14F-4D97-AF65-F5344CB8AC3E}">
        <p14:creationId xmlns:p14="http://schemas.microsoft.com/office/powerpoint/2010/main" val="17848105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81000"/>
            <a:ext cx="8689848" cy="6186309"/>
          </a:xfrm>
          <a:prstGeom prst="rect">
            <a:avLst/>
          </a:prstGeom>
        </p:spPr>
        <p:txBody>
          <a:bodyPr wrap="square">
            <a:spAutoFit/>
          </a:bodyPr>
          <a:lstStyle/>
          <a:p>
            <a:pPr lvl="0" algn="ctr" fontAlgn="auto">
              <a:spcBef>
                <a:spcPts val="0"/>
              </a:spcBef>
              <a:spcAft>
                <a:spcPts val="0"/>
              </a:spcAft>
            </a:pPr>
            <a:r>
              <a:rPr lang="en-US" sz="2000" b="1" dirty="0" err="1" smtClean="0">
                <a:solidFill>
                  <a:srgbClr val="000099"/>
                </a:solidFill>
                <a:latin typeface="+mn-lt"/>
              </a:rPr>
              <a:t>Town+Gown</a:t>
            </a:r>
            <a:r>
              <a:rPr lang="en-US" sz="2000" b="1" dirty="0" smtClean="0">
                <a:solidFill>
                  <a:srgbClr val="000099"/>
                </a:solidFill>
                <a:latin typeface="+mn-lt"/>
              </a:rPr>
              <a:t>: Two Components</a:t>
            </a:r>
          </a:p>
          <a:p>
            <a:pPr lvl="0" algn="ctr" fontAlgn="auto">
              <a:spcBef>
                <a:spcPts val="0"/>
              </a:spcBef>
              <a:spcAft>
                <a:spcPts val="0"/>
              </a:spcAft>
            </a:pPr>
            <a:endParaRPr lang="en-US" sz="2000" b="1" dirty="0" smtClean="0">
              <a:solidFill>
                <a:srgbClr val="000099"/>
              </a:solidFill>
              <a:latin typeface="+mn-lt"/>
            </a:endParaRPr>
          </a:p>
          <a:p>
            <a:r>
              <a:rPr lang="en-US" b="1" i="1" dirty="0" smtClean="0">
                <a:solidFill>
                  <a:srgbClr val="000099"/>
                </a:solidFill>
                <a:latin typeface="+mn-lt"/>
              </a:rPr>
              <a:t>Experiential Learning Component</a:t>
            </a:r>
            <a:endParaRPr lang="en-US" b="1" i="1" dirty="0">
              <a:solidFill>
                <a:srgbClr val="000099"/>
              </a:solidFill>
              <a:latin typeface="+mn-lt"/>
            </a:endParaRPr>
          </a:p>
          <a:p>
            <a:pPr marL="342900" indent="-342900" algn="ctr" fontAlgn="auto">
              <a:spcBef>
                <a:spcPts val="0"/>
              </a:spcBef>
              <a:spcAft>
                <a:spcPts val="0"/>
              </a:spcAft>
              <a:buFont typeface="Arial" panose="020B0604020202020204" pitchFamily="34" charset="0"/>
              <a:buChar char="•"/>
            </a:pPr>
            <a:endParaRPr lang="en-US" b="1" dirty="0" smtClean="0">
              <a:solidFill>
                <a:srgbClr val="000099"/>
              </a:solidFill>
              <a:latin typeface="+mn-lt"/>
            </a:endParaRPr>
          </a:p>
          <a:p>
            <a:pPr marL="800100" lvl="1" indent="-342900" fontAlgn="auto">
              <a:spcBef>
                <a:spcPts val="0"/>
              </a:spcBef>
              <a:spcAft>
                <a:spcPts val="0"/>
              </a:spcAft>
              <a:buFont typeface="Arial" panose="020B0604020202020204" pitchFamily="34" charset="0"/>
              <a:buChar char="•"/>
            </a:pPr>
            <a:r>
              <a:rPr lang="en-US" dirty="0" smtClean="0">
                <a:solidFill>
                  <a:srgbClr val="000099"/>
                </a:solidFill>
                <a:latin typeface="+mn-lt"/>
              </a:rPr>
              <a:t>Experimental learning programs, such as law clinics, studios, workshops, capstones, internships for credit, masters theses and Ph.D. dissertations, </a:t>
            </a:r>
            <a:r>
              <a:rPr lang="en-US" i="1" dirty="0" smtClean="0">
                <a:solidFill>
                  <a:srgbClr val="000099"/>
                </a:solidFill>
                <a:latin typeface="+mn-lt"/>
              </a:rPr>
              <a:t>at any academic institution </a:t>
            </a:r>
          </a:p>
          <a:p>
            <a:pPr marL="800100" lvl="1" indent="-342900" fontAlgn="auto">
              <a:spcBef>
                <a:spcPts val="0"/>
              </a:spcBef>
              <a:spcAft>
                <a:spcPts val="0"/>
              </a:spcAft>
              <a:buFont typeface="Arial" panose="020B0604020202020204" pitchFamily="34" charset="0"/>
              <a:buChar char="•"/>
            </a:pPr>
            <a:r>
              <a:rPr lang="en-US" dirty="0" smtClean="0">
                <a:solidFill>
                  <a:srgbClr val="000099"/>
                </a:solidFill>
                <a:latin typeface="+mn-lt"/>
              </a:rPr>
              <a:t>Graduate and undergraduate classes at </a:t>
            </a:r>
            <a:r>
              <a:rPr lang="en-US" i="1" dirty="0" smtClean="0">
                <a:solidFill>
                  <a:srgbClr val="000099"/>
                </a:solidFill>
                <a:latin typeface="+mn-lt"/>
              </a:rPr>
              <a:t>any academic institution</a:t>
            </a:r>
          </a:p>
          <a:p>
            <a:pPr fontAlgn="auto">
              <a:spcBef>
                <a:spcPts val="0"/>
              </a:spcBef>
              <a:spcAft>
                <a:spcPts val="0"/>
              </a:spcAft>
            </a:pPr>
            <a:endParaRPr lang="en-US" dirty="0" smtClean="0">
              <a:solidFill>
                <a:srgbClr val="000099"/>
              </a:solidFill>
              <a:latin typeface="+mn-lt"/>
            </a:endParaRPr>
          </a:p>
          <a:p>
            <a:pPr fontAlgn="auto">
              <a:spcBef>
                <a:spcPts val="0"/>
              </a:spcBef>
              <a:spcAft>
                <a:spcPts val="0"/>
              </a:spcAft>
            </a:pPr>
            <a:r>
              <a:rPr lang="en-US" b="1" i="1" dirty="0" smtClean="0">
                <a:solidFill>
                  <a:srgbClr val="000099"/>
                </a:solidFill>
                <a:latin typeface="+mn-lt"/>
              </a:rPr>
              <a:t>Funded Research Component</a:t>
            </a:r>
            <a:r>
              <a:rPr lang="en-US" dirty="0" smtClean="0">
                <a:solidFill>
                  <a:srgbClr val="000099"/>
                </a:solidFill>
                <a:latin typeface="+mn-lt"/>
              </a:rPr>
              <a:t> </a:t>
            </a:r>
            <a:r>
              <a:rPr lang="en-US" i="1" dirty="0" smtClean="0">
                <a:solidFill>
                  <a:srgbClr val="000099"/>
                </a:solidFill>
                <a:latin typeface="+mn-lt"/>
              </a:rPr>
              <a:t>via</a:t>
            </a:r>
            <a:r>
              <a:rPr lang="en-US" dirty="0" smtClean="0">
                <a:solidFill>
                  <a:srgbClr val="000099"/>
                </a:solidFill>
                <a:latin typeface="+mn-lt"/>
              </a:rPr>
              <a:t> Academic Consortium Contract available to New York City and State agencies</a:t>
            </a:r>
            <a:r>
              <a:rPr lang="en-US" sz="2000" dirty="0" smtClean="0">
                <a:solidFill>
                  <a:srgbClr val="000099"/>
                </a:solidFill>
                <a:latin typeface="+mn-lt"/>
              </a:rPr>
              <a:t>:</a:t>
            </a:r>
          </a:p>
          <a:p>
            <a:pPr fontAlgn="auto">
              <a:spcBef>
                <a:spcPts val="0"/>
              </a:spcBef>
              <a:spcAft>
                <a:spcPts val="0"/>
              </a:spcAft>
            </a:pPr>
            <a:endParaRPr lang="en-US" sz="1600" dirty="0" smtClean="0">
              <a:solidFill>
                <a:srgbClr val="000099"/>
              </a:solidFill>
              <a:latin typeface="+mn-lt"/>
            </a:endParaRPr>
          </a:p>
          <a:p>
            <a:pPr fontAlgn="auto">
              <a:spcBef>
                <a:spcPts val="0"/>
              </a:spcBef>
              <a:spcAft>
                <a:spcPts val="0"/>
              </a:spcAft>
              <a:tabLst>
                <a:tab pos="914400" algn="l"/>
                <a:tab pos="5029200" algn="l"/>
              </a:tabLst>
            </a:pPr>
            <a:r>
              <a:rPr lang="en-US" sz="1600" dirty="0" smtClean="0">
                <a:solidFill>
                  <a:srgbClr val="000099"/>
                </a:solidFill>
                <a:latin typeface="+mn-lt"/>
              </a:rPr>
              <a:t>	</a:t>
            </a:r>
            <a:r>
              <a:rPr lang="en-US" dirty="0" smtClean="0">
                <a:solidFill>
                  <a:srgbClr val="000099"/>
                </a:solidFill>
                <a:latin typeface="+mn-lt"/>
              </a:rPr>
              <a:t>- Brooklyn Law School  **             	- Pace University   *      </a:t>
            </a:r>
          </a:p>
          <a:p>
            <a:pPr fontAlgn="auto">
              <a:spcBef>
                <a:spcPts val="0"/>
              </a:spcBef>
              <a:spcAft>
                <a:spcPts val="0"/>
              </a:spcAft>
              <a:tabLst>
                <a:tab pos="914400" algn="l"/>
                <a:tab pos="5029200" algn="l"/>
              </a:tabLst>
            </a:pPr>
            <a:r>
              <a:rPr lang="en-US" dirty="0">
                <a:solidFill>
                  <a:srgbClr val="000099"/>
                </a:solidFill>
                <a:latin typeface="+mn-lt"/>
              </a:rPr>
              <a:t>	</a:t>
            </a:r>
            <a:r>
              <a:rPr lang="en-US" dirty="0" smtClean="0">
                <a:solidFill>
                  <a:srgbClr val="000099"/>
                </a:solidFill>
                <a:latin typeface="+mn-lt"/>
              </a:rPr>
              <a:t>- City University of New York *	- Pratt Institute</a:t>
            </a:r>
          </a:p>
          <a:p>
            <a:pPr fontAlgn="auto">
              <a:spcBef>
                <a:spcPts val="0"/>
              </a:spcBef>
              <a:spcAft>
                <a:spcPts val="0"/>
              </a:spcAft>
              <a:tabLst>
                <a:tab pos="914400" algn="l"/>
                <a:tab pos="5029200" algn="l"/>
              </a:tabLst>
            </a:pPr>
            <a:r>
              <a:rPr lang="en-US" dirty="0">
                <a:solidFill>
                  <a:srgbClr val="000099"/>
                </a:solidFill>
                <a:latin typeface="+mn-lt"/>
              </a:rPr>
              <a:t>	</a:t>
            </a:r>
            <a:r>
              <a:rPr lang="en-US" dirty="0" smtClean="0">
                <a:solidFill>
                  <a:srgbClr val="000099"/>
                </a:solidFill>
                <a:latin typeface="+mn-lt"/>
              </a:rPr>
              <a:t>- Drexel University **	- State University of New York *</a:t>
            </a:r>
          </a:p>
          <a:p>
            <a:pPr fontAlgn="auto">
              <a:spcBef>
                <a:spcPts val="0"/>
              </a:spcBef>
              <a:spcAft>
                <a:spcPts val="0"/>
              </a:spcAft>
              <a:tabLst>
                <a:tab pos="914400" algn="l"/>
                <a:tab pos="5029200" algn="l"/>
              </a:tabLst>
            </a:pPr>
            <a:r>
              <a:rPr lang="en-US" dirty="0" smtClean="0">
                <a:solidFill>
                  <a:srgbClr val="000099"/>
                </a:solidFill>
                <a:latin typeface="+mn-lt"/>
              </a:rPr>
              <a:t>	- Fordham University *	- The Cooper Union</a:t>
            </a:r>
          </a:p>
          <a:p>
            <a:pPr fontAlgn="auto">
              <a:spcBef>
                <a:spcPts val="0"/>
              </a:spcBef>
              <a:spcAft>
                <a:spcPts val="0"/>
              </a:spcAft>
              <a:tabLst>
                <a:tab pos="914400" algn="l"/>
                <a:tab pos="5029200" algn="l"/>
              </a:tabLst>
            </a:pPr>
            <a:r>
              <a:rPr lang="en-US" dirty="0" smtClean="0">
                <a:solidFill>
                  <a:srgbClr val="000099"/>
                </a:solidFill>
                <a:latin typeface="+mn-lt"/>
              </a:rPr>
              <a:t>	- Manhattan College	- The New School **</a:t>
            </a:r>
          </a:p>
          <a:p>
            <a:pPr fontAlgn="auto">
              <a:spcBef>
                <a:spcPts val="0"/>
              </a:spcBef>
              <a:spcAft>
                <a:spcPts val="0"/>
              </a:spcAft>
              <a:tabLst>
                <a:tab pos="914400" algn="l"/>
                <a:tab pos="5029200" algn="l"/>
              </a:tabLst>
            </a:pPr>
            <a:r>
              <a:rPr lang="en-US" dirty="0">
                <a:solidFill>
                  <a:srgbClr val="000099"/>
                </a:solidFill>
                <a:latin typeface="+mn-lt"/>
              </a:rPr>
              <a:t>	</a:t>
            </a:r>
            <a:r>
              <a:rPr lang="en-US" dirty="0" smtClean="0">
                <a:solidFill>
                  <a:srgbClr val="000099"/>
                </a:solidFill>
                <a:latin typeface="+mn-lt"/>
              </a:rPr>
              <a:t>- New York Institute of Technology	- Tufts University</a:t>
            </a:r>
          </a:p>
          <a:p>
            <a:pPr fontAlgn="auto">
              <a:spcBef>
                <a:spcPts val="0"/>
              </a:spcBef>
              <a:spcAft>
                <a:spcPts val="0"/>
              </a:spcAft>
              <a:tabLst>
                <a:tab pos="914400" algn="l"/>
                <a:tab pos="5029200" algn="l"/>
              </a:tabLst>
            </a:pPr>
            <a:r>
              <a:rPr lang="en-US" dirty="0">
                <a:solidFill>
                  <a:srgbClr val="000099"/>
                </a:solidFill>
                <a:latin typeface="+mn-lt"/>
              </a:rPr>
              <a:t>	</a:t>
            </a:r>
            <a:r>
              <a:rPr lang="en-US" dirty="0" smtClean="0">
                <a:solidFill>
                  <a:srgbClr val="000099"/>
                </a:solidFill>
                <a:latin typeface="+mn-lt"/>
              </a:rPr>
              <a:t>- New York University *</a:t>
            </a:r>
          </a:p>
          <a:p>
            <a:pPr fontAlgn="auto">
              <a:spcBef>
                <a:spcPts val="0"/>
              </a:spcBef>
              <a:spcAft>
                <a:spcPts val="0"/>
              </a:spcAft>
            </a:pPr>
            <a:endParaRPr lang="en-US" sz="1000" dirty="0" smtClean="0">
              <a:solidFill>
                <a:srgbClr val="000099"/>
              </a:solidFill>
              <a:latin typeface="Calibri"/>
            </a:endParaRPr>
          </a:p>
          <a:p>
            <a:pPr fontAlgn="auto">
              <a:spcBef>
                <a:spcPts val="0"/>
              </a:spcBef>
              <a:spcAft>
                <a:spcPts val="0"/>
              </a:spcAft>
            </a:pPr>
            <a:r>
              <a:rPr lang="en-US" sz="1000" dirty="0" smtClean="0">
                <a:solidFill>
                  <a:srgbClr val="000099"/>
                </a:solidFill>
                <a:latin typeface="Calibri"/>
              </a:rPr>
              <a:t>**   Participating In Law School Consortium Conversation</a:t>
            </a:r>
          </a:p>
          <a:p>
            <a:pPr fontAlgn="auto">
              <a:spcBef>
                <a:spcPts val="0"/>
              </a:spcBef>
              <a:spcAft>
                <a:spcPts val="0"/>
              </a:spcAft>
            </a:pPr>
            <a:r>
              <a:rPr lang="en-US" sz="1000" dirty="0" smtClean="0">
                <a:solidFill>
                  <a:srgbClr val="000099"/>
                </a:solidFill>
                <a:latin typeface="Calibri"/>
              </a:rPr>
              <a:t>*      Has a law school</a:t>
            </a:r>
          </a:p>
          <a:p>
            <a:pPr fontAlgn="auto">
              <a:spcBef>
                <a:spcPts val="0"/>
              </a:spcBef>
              <a:spcAft>
                <a:spcPts val="0"/>
              </a:spcAft>
            </a:pPr>
            <a:endParaRPr lang="en-US" sz="2000" dirty="0">
              <a:solidFill>
                <a:srgbClr val="000099"/>
              </a:solidFill>
              <a:latin typeface="Calibri"/>
            </a:endParaRPr>
          </a:p>
        </p:txBody>
      </p:sp>
      <p:pic>
        <p:nvPicPr>
          <p:cNvPr id="7" name="Picture 6" descr="orange_horizontal_powerpoin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6" y="6364536"/>
            <a:ext cx="9144000" cy="512064"/>
          </a:xfrm>
          <a:prstGeom prst="rect">
            <a:avLst/>
          </a:prstGeom>
        </p:spPr>
      </p:pic>
      <p:sp>
        <p:nvSpPr>
          <p:cNvPr id="2" name="Rectangle 1"/>
          <p:cNvSpPr/>
          <p:nvPr/>
        </p:nvSpPr>
        <p:spPr>
          <a:xfrm>
            <a:off x="6763893" y="6431518"/>
            <a:ext cx="4684014" cy="369332"/>
          </a:xfrm>
          <a:prstGeom prst="rect">
            <a:avLst/>
          </a:prstGeom>
        </p:spPr>
        <p:txBody>
          <a:bodyPr wrap="square">
            <a:spAutoFit/>
          </a:bodyPr>
          <a:lstStyle/>
          <a:p>
            <a:r>
              <a:rPr lang="es-PE" b="1" dirty="0" err="1">
                <a:solidFill>
                  <a:schemeClr val="bg1"/>
                </a:solidFill>
                <a:latin typeface="Calibri" panose="020F0502020204030204" pitchFamily="34" charset="0"/>
              </a:rPr>
              <a:t>Program</a:t>
            </a:r>
            <a:r>
              <a:rPr lang="es-PE" b="1" dirty="0">
                <a:solidFill>
                  <a:schemeClr val="bg1"/>
                </a:solidFill>
                <a:latin typeface="Calibri" panose="020F0502020204030204" pitchFamily="34" charset="0"/>
              </a:rPr>
              <a:t> </a:t>
            </a:r>
            <a:r>
              <a:rPr lang="es-PE" b="1" dirty="0" err="1" smtClean="0">
                <a:solidFill>
                  <a:schemeClr val="bg1"/>
                </a:solidFill>
                <a:latin typeface="Calibri" panose="020F0502020204030204" pitchFamily="34" charset="0"/>
              </a:rPr>
              <a:t>Components</a:t>
            </a:r>
            <a:endParaRPr lang="es-PE" b="1" dirty="0">
              <a:solidFill>
                <a:schemeClr val="bg1"/>
              </a:solidFill>
              <a:latin typeface="Calibri" panose="020F0502020204030204" pitchFamily="34" charset="0"/>
            </a:endParaRPr>
          </a:p>
        </p:txBody>
      </p:sp>
    </p:spTree>
    <p:extLst>
      <p:ext uri="{BB962C8B-B14F-4D97-AF65-F5344CB8AC3E}">
        <p14:creationId xmlns:p14="http://schemas.microsoft.com/office/powerpoint/2010/main" val="28332110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457200"/>
            <a:ext cx="8001000" cy="7048083"/>
          </a:xfrm>
          <a:prstGeom prst="rect">
            <a:avLst/>
          </a:prstGeom>
        </p:spPr>
        <p:txBody>
          <a:bodyPr wrap="square">
            <a:spAutoFit/>
          </a:bodyPr>
          <a:lstStyle/>
          <a:p>
            <a:pPr lvl="0" algn="ctr" fontAlgn="auto">
              <a:spcBef>
                <a:spcPts val="0"/>
              </a:spcBef>
              <a:spcAft>
                <a:spcPts val="0"/>
              </a:spcAft>
            </a:pPr>
            <a:r>
              <a:rPr lang="en-US" sz="2000" b="1" dirty="0" err="1" smtClean="0">
                <a:solidFill>
                  <a:srgbClr val="000099"/>
                </a:solidFill>
                <a:latin typeface="+mn-lt"/>
              </a:rPr>
              <a:t>Town+Gown</a:t>
            </a:r>
            <a:r>
              <a:rPr lang="en-US" sz="2000" b="1" dirty="0" smtClean="0">
                <a:solidFill>
                  <a:srgbClr val="000099"/>
                </a:solidFill>
                <a:latin typeface="+mn-lt"/>
              </a:rPr>
              <a:t>: The Roadway Research Projects</a:t>
            </a:r>
          </a:p>
          <a:p>
            <a:pPr lvl="0" algn="ctr" fontAlgn="auto">
              <a:spcBef>
                <a:spcPts val="0"/>
              </a:spcBef>
              <a:spcAft>
                <a:spcPts val="0"/>
              </a:spcAft>
            </a:pPr>
            <a:endParaRPr lang="en-US" b="1" dirty="0">
              <a:solidFill>
                <a:srgbClr val="000099"/>
              </a:solidFill>
              <a:latin typeface="+mn-lt"/>
            </a:endParaRPr>
          </a:p>
          <a:p>
            <a:pPr lvl="0" fontAlgn="auto">
              <a:spcBef>
                <a:spcPts val="0"/>
              </a:spcBef>
              <a:spcAft>
                <a:spcPts val="0"/>
              </a:spcAft>
            </a:pPr>
            <a:r>
              <a:rPr lang="en-US" dirty="0" smtClean="0">
                <a:solidFill>
                  <a:srgbClr val="002060"/>
                </a:solidFill>
                <a:latin typeface="+mn-lt"/>
              </a:rPr>
              <a:t>A </a:t>
            </a:r>
            <a:r>
              <a:rPr lang="en-US" dirty="0">
                <a:solidFill>
                  <a:srgbClr val="002060"/>
                </a:solidFill>
                <a:latin typeface="+mn-lt"/>
              </a:rPr>
              <a:t>series of </a:t>
            </a:r>
            <a:r>
              <a:rPr lang="en-US" dirty="0" err="1">
                <a:solidFill>
                  <a:srgbClr val="002060"/>
                </a:solidFill>
                <a:latin typeface="+mn-lt"/>
              </a:rPr>
              <a:t>Town+Gown’s</a:t>
            </a:r>
            <a:r>
              <a:rPr lang="en-US" dirty="0">
                <a:solidFill>
                  <a:srgbClr val="002060"/>
                </a:solidFill>
                <a:latin typeface="+mn-lt"/>
              </a:rPr>
              <a:t> systemic action research </a:t>
            </a:r>
            <a:r>
              <a:rPr lang="en-US" dirty="0" smtClean="0">
                <a:solidFill>
                  <a:srgbClr val="002060"/>
                </a:solidFill>
                <a:latin typeface="+mn-lt"/>
              </a:rPr>
              <a:t>sets related to the roadway has been</a:t>
            </a:r>
            <a:r>
              <a:rPr lang="en-US" dirty="0" smtClean="0">
                <a:solidFill>
                  <a:srgbClr val="002060"/>
                </a:solidFill>
              </a:rPr>
              <a:t> </a:t>
            </a:r>
            <a:r>
              <a:rPr lang="en-US" dirty="0">
                <a:solidFill>
                  <a:srgbClr val="002060"/>
                </a:solidFill>
              </a:rPr>
              <a:t>highly dependent on several strands of legal analysis </a:t>
            </a:r>
            <a:r>
              <a:rPr lang="en-US" dirty="0" smtClean="0">
                <a:solidFill>
                  <a:srgbClr val="002060"/>
                </a:solidFill>
              </a:rPr>
              <a:t>that </a:t>
            </a:r>
            <a:r>
              <a:rPr lang="en-US" dirty="0">
                <a:solidFill>
                  <a:srgbClr val="002060"/>
                </a:solidFill>
              </a:rPr>
              <a:t>focused on the laws affecting the urban roadway, through which much of the “smart city” technology infrastructure must </a:t>
            </a:r>
            <a:r>
              <a:rPr lang="en-US" dirty="0" smtClean="0">
                <a:solidFill>
                  <a:srgbClr val="002060"/>
                </a:solidFill>
              </a:rPr>
              <a:t>run.</a:t>
            </a:r>
          </a:p>
          <a:p>
            <a:pPr lvl="0" fontAlgn="auto">
              <a:spcBef>
                <a:spcPts val="0"/>
              </a:spcBef>
              <a:spcAft>
                <a:spcPts val="0"/>
              </a:spcAft>
            </a:pPr>
            <a:endParaRPr lang="en-US" dirty="0">
              <a:solidFill>
                <a:srgbClr val="002060"/>
              </a:solidFill>
            </a:endParaRPr>
          </a:p>
          <a:p>
            <a:pPr lvl="0" fontAlgn="auto">
              <a:spcBef>
                <a:spcPts val="0"/>
              </a:spcBef>
              <a:spcAft>
                <a:spcPts val="0"/>
              </a:spcAft>
            </a:pPr>
            <a:r>
              <a:rPr lang="en-US" dirty="0" smtClean="0">
                <a:solidFill>
                  <a:srgbClr val="002060"/>
                </a:solidFill>
              </a:rPr>
              <a:t>The </a:t>
            </a:r>
            <a:r>
              <a:rPr lang="en-US" dirty="0">
                <a:solidFill>
                  <a:srgbClr val="002060"/>
                </a:solidFill>
              </a:rPr>
              <a:t>maze of complex public and private utility </a:t>
            </a:r>
            <a:r>
              <a:rPr lang="en-US" dirty="0" smtClean="0">
                <a:solidFill>
                  <a:srgbClr val="002060"/>
                </a:solidFill>
              </a:rPr>
              <a:t>infrastructure, </a:t>
            </a:r>
            <a:r>
              <a:rPr lang="en-US" dirty="0">
                <a:solidFill>
                  <a:srgbClr val="002060"/>
                </a:solidFill>
              </a:rPr>
              <a:t>in New York City, is governed by 19th century municipal law of the public right of way, franchises and concessions and public finance that co-exist with multiple levels of more modern and continuing public utility regulation at three levels of government.  </a:t>
            </a:r>
            <a:endParaRPr lang="en-US" dirty="0" smtClean="0">
              <a:solidFill>
                <a:srgbClr val="002060"/>
              </a:solidFill>
            </a:endParaRPr>
          </a:p>
          <a:p>
            <a:pPr lvl="0" fontAlgn="auto">
              <a:spcBef>
                <a:spcPts val="0"/>
              </a:spcBef>
              <a:spcAft>
                <a:spcPts val="0"/>
              </a:spcAft>
            </a:pPr>
            <a:endParaRPr lang="en-US" dirty="0">
              <a:solidFill>
                <a:srgbClr val="002060"/>
              </a:solidFill>
            </a:endParaRPr>
          </a:p>
          <a:p>
            <a:pPr lvl="0" fontAlgn="auto">
              <a:spcBef>
                <a:spcPts val="0"/>
              </a:spcBef>
              <a:spcAft>
                <a:spcPts val="0"/>
              </a:spcAft>
            </a:pPr>
            <a:r>
              <a:rPr lang="en-US" dirty="0" smtClean="0">
                <a:solidFill>
                  <a:srgbClr val="002060"/>
                </a:solidFill>
              </a:rPr>
              <a:t>Ongoing related legal, urban planning and economic </a:t>
            </a:r>
            <a:r>
              <a:rPr lang="en-US" dirty="0">
                <a:solidFill>
                  <a:srgbClr val="002060"/>
                </a:solidFill>
              </a:rPr>
              <a:t>analyses supported and captured by </a:t>
            </a:r>
            <a:r>
              <a:rPr lang="en-US" dirty="0" err="1">
                <a:solidFill>
                  <a:srgbClr val="002060"/>
                </a:solidFill>
              </a:rPr>
              <a:t>Town+Gown</a:t>
            </a:r>
            <a:r>
              <a:rPr lang="en-US" dirty="0">
                <a:solidFill>
                  <a:srgbClr val="002060"/>
                </a:solidFill>
              </a:rPr>
              <a:t> in clearinghouse </a:t>
            </a:r>
            <a:r>
              <a:rPr lang="en-US" dirty="0" smtClean="0">
                <a:solidFill>
                  <a:srgbClr val="002060"/>
                </a:solidFill>
              </a:rPr>
              <a:t>manner can </a:t>
            </a:r>
            <a:r>
              <a:rPr lang="en-US" dirty="0">
                <a:solidFill>
                  <a:srgbClr val="002060"/>
                </a:solidFill>
              </a:rPr>
              <a:t>support public and private efforts to bring modern infrastructure design and finance techniques to roadway reconstruction to increase the efficiency of public and private utilities under the roadway and the roadway itself, </a:t>
            </a:r>
            <a:r>
              <a:rPr lang="en-US" dirty="0" smtClean="0">
                <a:solidFill>
                  <a:srgbClr val="002060"/>
                </a:solidFill>
              </a:rPr>
              <a:t>which is a pre-condition to facilitating </a:t>
            </a:r>
            <a:r>
              <a:rPr lang="en-US" dirty="0">
                <a:solidFill>
                  <a:srgbClr val="002060"/>
                </a:solidFill>
              </a:rPr>
              <a:t>the “smart city” every one has been talking </a:t>
            </a:r>
            <a:r>
              <a:rPr lang="en-US" dirty="0" smtClean="0">
                <a:solidFill>
                  <a:srgbClr val="002060"/>
                </a:solidFill>
              </a:rPr>
              <a:t>about, especially in old, dense urban centers such as New York City.</a:t>
            </a:r>
            <a:endParaRPr lang="en-US" dirty="0">
              <a:solidFill>
                <a:srgbClr val="002060"/>
              </a:solidFill>
            </a:endParaRPr>
          </a:p>
          <a:p>
            <a:r>
              <a:rPr lang="en-US" dirty="0"/>
              <a:t> </a:t>
            </a:r>
          </a:p>
          <a:p>
            <a:pPr lvl="0" fontAlgn="auto">
              <a:spcBef>
                <a:spcPts val="0"/>
              </a:spcBef>
              <a:spcAft>
                <a:spcPts val="0"/>
              </a:spcAft>
            </a:pPr>
            <a:endParaRPr lang="en-US" dirty="0" smtClean="0">
              <a:solidFill>
                <a:srgbClr val="000099"/>
              </a:solidFill>
              <a:latin typeface="+mn-lt"/>
            </a:endParaRPr>
          </a:p>
          <a:p>
            <a:pPr lvl="0" fontAlgn="auto">
              <a:spcBef>
                <a:spcPts val="0"/>
              </a:spcBef>
              <a:spcAft>
                <a:spcPts val="0"/>
              </a:spcAft>
            </a:pPr>
            <a:endParaRPr lang="en-US" dirty="0">
              <a:solidFill>
                <a:srgbClr val="000099"/>
              </a:solidFill>
            </a:endParaRPr>
          </a:p>
          <a:p>
            <a:pPr lvl="0" fontAlgn="auto">
              <a:spcBef>
                <a:spcPts val="0"/>
              </a:spcBef>
              <a:spcAft>
                <a:spcPts val="0"/>
              </a:spcAft>
            </a:pPr>
            <a:endParaRPr lang="en-US" dirty="0" smtClean="0">
              <a:solidFill>
                <a:srgbClr val="000099"/>
              </a:solidFill>
              <a:latin typeface="+mn-lt"/>
            </a:endParaRPr>
          </a:p>
          <a:p>
            <a:pPr marL="285750" lvl="0" indent="-285750" fontAlgn="auto">
              <a:spcBef>
                <a:spcPts val="0"/>
              </a:spcBef>
              <a:spcAft>
                <a:spcPts val="0"/>
              </a:spcAft>
              <a:buFont typeface="Arial" panose="020B0604020202020204" pitchFamily="34" charset="0"/>
              <a:buChar char="•"/>
            </a:pPr>
            <a:endParaRPr lang="en-US" dirty="0">
              <a:solidFill>
                <a:srgbClr val="000099"/>
              </a:solidFill>
              <a:latin typeface="+mn-lt"/>
            </a:endParaRPr>
          </a:p>
          <a:p>
            <a:pPr marL="285750" lvl="0" indent="-285750" fontAlgn="auto">
              <a:spcBef>
                <a:spcPts val="0"/>
              </a:spcBef>
              <a:spcAft>
                <a:spcPts val="0"/>
              </a:spcAft>
              <a:buFont typeface="Arial" panose="020B0604020202020204" pitchFamily="34" charset="0"/>
              <a:buChar char="•"/>
            </a:pPr>
            <a:endParaRPr lang="en-US" dirty="0">
              <a:solidFill>
                <a:srgbClr val="000099"/>
              </a:solidFill>
              <a:latin typeface="Calibri"/>
            </a:endParaRPr>
          </a:p>
        </p:txBody>
      </p:sp>
      <p:pic>
        <p:nvPicPr>
          <p:cNvPr id="5" name="Picture 4" descr="orange_horizontal_powerpoin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76" y="6342151"/>
            <a:ext cx="9144000" cy="512064"/>
          </a:xfrm>
          <a:prstGeom prst="rect">
            <a:avLst/>
          </a:prstGeom>
        </p:spPr>
      </p:pic>
      <p:sp>
        <p:nvSpPr>
          <p:cNvPr id="6" name="Rectangle 5"/>
          <p:cNvSpPr/>
          <p:nvPr/>
        </p:nvSpPr>
        <p:spPr>
          <a:xfrm>
            <a:off x="6096000" y="6413517"/>
            <a:ext cx="2793393" cy="369332"/>
          </a:xfrm>
          <a:prstGeom prst="rect">
            <a:avLst/>
          </a:prstGeom>
        </p:spPr>
        <p:txBody>
          <a:bodyPr wrap="none">
            <a:spAutoFit/>
          </a:bodyPr>
          <a:lstStyle/>
          <a:p>
            <a:r>
              <a:rPr lang="es-PE" b="1" dirty="0" err="1" smtClean="0">
                <a:solidFill>
                  <a:schemeClr val="bg1"/>
                </a:solidFill>
                <a:latin typeface="Calibri" panose="020F0502020204030204" pitchFamily="34" charset="0"/>
              </a:rPr>
              <a:t>Roadway</a:t>
            </a:r>
            <a:r>
              <a:rPr lang="es-PE" b="1" dirty="0" smtClean="0">
                <a:solidFill>
                  <a:schemeClr val="bg1"/>
                </a:solidFill>
                <a:latin typeface="Calibri" panose="020F0502020204030204" pitchFamily="34" charset="0"/>
              </a:rPr>
              <a:t> </a:t>
            </a:r>
            <a:r>
              <a:rPr lang="es-PE" b="1" dirty="0" err="1" smtClean="0">
                <a:solidFill>
                  <a:schemeClr val="bg1"/>
                </a:solidFill>
                <a:latin typeface="Calibri" panose="020F0502020204030204" pitchFamily="34" charset="0"/>
              </a:rPr>
              <a:t>Research</a:t>
            </a:r>
            <a:r>
              <a:rPr lang="es-PE" b="1" dirty="0" smtClean="0">
                <a:solidFill>
                  <a:schemeClr val="bg1"/>
                </a:solidFill>
                <a:latin typeface="Calibri" panose="020F0502020204030204" pitchFamily="34" charset="0"/>
              </a:rPr>
              <a:t> </a:t>
            </a:r>
            <a:r>
              <a:rPr lang="es-PE" b="1" dirty="0" err="1" smtClean="0">
                <a:solidFill>
                  <a:schemeClr val="bg1"/>
                </a:solidFill>
                <a:latin typeface="Calibri" panose="020F0502020204030204" pitchFamily="34" charset="0"/>
              </a:rPr>
              <a:t>Projects</a:t>
            </a:r>
            <a:endParaRPr lang="en-US" b="1" dirty="0"/>
          </a:p>
        </p:txBody>
      </p:sp>
    </p:spTree>
    <p:extLst>
      <p:ext uri="{BB962C8B-B14F-4D97-AF65-F5344CB8AC3E}">
        <p14:creationId xmlns:p14="http://schemas.microsoft.com/office/powerpoint/2010/main" val="32197404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417</TotalTime>
  <Words>1822</Words>
  <Application>Microsoft Office PowerPoint</Application>
  <PresentationFormat>On-screen Show (4:3)</PresentationFormat>
  <Paragraphs>225</Paragraphs>
  <Slides>14</Slides>
  <Notes>6</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Local Government as Anchor to Mitigate Problems of Recursive Collective Action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DDC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Matthews, Terri</dc:creator>
  <cp:lastModifiedBy>Matthews, Terri</cp:lastModifiedBy>
  <cp:revision>36</cp:revision>
  <dcterms:created xsi:type="dcterms:W3CDTF">2015-10-26T19:29:19Z</dcterms:created>
  <dcterms:modified xsi:type="dcterms:W3CDTF">2015-10-29T16:20:49Z</dcterms:modified>
</cp:coreProperties>
</file>