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4F8A-D50B-47E6-B06A-6660793A525C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7734-5263-470F-9415-11B1603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12/12/2016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12/12/2016 3:58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DA5C-8C2D-4B2F-9DFF-64ED4AE7F5A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1CD6-8E03-4246-BE8D-044E554E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0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– Cluster Security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16259" y="1262640"/>
            <a:ext cx="7395505" cy="5209432"/>
            <a:chOff x="1036637" y="1287462"/>
            <a:chExt cx="9677400" cy="449025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Service Fabric Cluster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9831103" y="1475605"/>
            <a:ext cx="1666909" cy="1757997"/>
            <a:chOff x="10028237" y="1504697"/>
            <a:chExt cx="1700334" cy="1793249"/>
          </a:xfrm>
        </p:grpSpPr>
        <p:sp>
          <p:nvSpPr>
            <p:cNvPr id="58" name="Rectangle 57"/>
            <p:cNvSpPr/>
            <p:nvPr/>
          </p:nvSpPr>
          <p:spPr bwMode="auto">
            <a:xfrm>
              <a:off x="10028237" y="2003698"/>
              <a:ext cx="1681284" cy="588340"/>
            </a:xfrm>
            <a:prstGeom prst="rect">
              <a:avLst/>
            </a:prstGeom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Key Vault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0028237" y="2709606"/>
              <a:ext cx="1700334" cy="588340"/>
            </a:xfrm>
            <a:prstGeom prst="rect">
              <a:avLst/>
            </a:prstGeom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AAD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256837" y="1504697"/>
              <a:ext cx="1144391" cy="54479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b="1" dirty="0">
                  <a:solidFill>
                    <a:schemeClr val="accent4"/>
                  </a:solidFill>
                </a:rPr>
                <a:t>Security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97392" y="2577594"/>
            <a:ext cx="2299087" cy="3585699"/>
            <a:chOff x="4133468" y="2005163"/>
            <a:chExt cx="9677399" cy="4490258"/>
          </a:xfrm>
          <a:solidFill>
            <a:schemeClr val="accent3">
              <a:alpha val="68000"/>
            </a:schemeClr>
          </a:solidFill>
        </p:grpSpPr>
        <p:sp>
          <p:nvSpPr>
            <p:cNvPr id="95" name="Rectangle 94"/>
            <p:cNvSpPr/>
            <p:nvPr/>
          </p:nvSpPr>
          <p:spPr bwMode="auto">
            <a:xfrm>
              <a:off x="4133468" y="2005163"/>
              <a:ext cx="9677399" cy="4490258"/>
            </a:xfrm>
            <a:prstGeom prst="rect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LB#3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133468" y="5877764"/>
              <a:ext cx="9677399" cy="0"/>
            </a:xfrm>
            <a:prstGeom prst="line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556129" y="2607277"/>
            <a:ext cx="2299087" cy="3585699"/>
            <a:chOff x="4133468" y="2005163"/>
            <a:chExt cx="9677399" cy="4490258"/>
          </a:xfrm>
          <a:solidFill>
            <a:schemeClr val="accent3">
              <a:alpha val="68000"/>
            </a:schemeClr>
          </a:solidFill>
        </p:grpSpPr>
        <p:sp>
          <p:nvSpPr>
            <p:cNvPr id="98" name="Rectangle 97"/>
            <p:cNvSpPr/>
            <p:nvPr/>
          </p:nvSpPr>
          <p:spPr bwMode="auto">
            <a:xfrm>
              <a:off x="4133468" y="2005163"/>
              <a:ext cx="9677399" cy="4490258"/>
            </a:xfrm>
            <a:prstGeom prst="rect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LB#2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133468" y="5877764"/>
              <a:ext cx="9677399" cy="0"/>
            </a:xfrm>
            <a:prstGeom prst="line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165663" y="2607277"/>
            <a:ext cx="2299087" cy="3585699"/>
            <a:chOff x="4133468" y="2005163"/>
            <a:chExt cx="9677399" cy="4490258"/>
          </a:xfrm>
          <a:solidFill>
            <a:schemeClr val="accent3">
              <a:alpha val="68000"/>
            </a:schemeClr>
          </a:solidFill>
        </p:grpSpPr>
        <p:sp>
          <p:nvSpPr>
            <p:cNvPr id="101" name="Rectangle 100"/>
            <p:cNvSpPr/>
            <p:nvPr/>
          </p:nvSpPr>
          <p:spPr bwMode="auto">
            <a:xfrm>
              <a:off x="4133468" y="2005163"/>
              <a:ext cx="9677399" cy="4490258"/>
            </a:xfrm>
            <a:prstGeom prst="rect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LB#1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133468" y="5877764"/>
              <a:ext cx="9677399" cy="0"/>
            </a:xfrm>
            <a:prstGeom prst="line">
              <a:avLst/>
            </a:prstGeom>
            <a:grpFill/>
            <a:ln w="34925" cap="rnd">
              <a:solidFill>
                <a:schemeClr val="accent3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240366" y="2701692"/>
            <a:ext cx="2129009" cy="2968370"/>
            <a:chOff x="1036637" y="1287462"/>
            <a:chExt cx="9677400" cy="449025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NSG#1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630832" y="2701692"/>
            <a:ext cx="2129009" cy="2968370"/>
            <a:chOff x="1036637" y="1287462"/>
            <a:chExt cx="9677400" cy="449025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7" name="Rectangle 106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NSG#2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058649" y="2701692"/>
            <a:ext cx="2129009" cy="2968370"/>
            <a:chOff x="1036637" y="1287462"/>
            <a:chExt cx="9677400" cy="449025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NSG#2</a:t>
              </a:r>
              <a:endParaRPr lang="en-US" sz="235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389770" y="3121492"/>
            <a:ext cx="1830201" cy="2418878"/>
            <a:chOff x="1417637" y="3079356"/>
            <a:chExt cx="1866900" cy="2409779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17637" y="3079356"/>
              <a:ext cx="1866900" cy="2409779"/>
              <a:chOff x="1036637" y="1287462"/>
              <a:chExt cx="9677400" cy="3788296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1036637" y="1287462"/>
                <a:ext cx="9677400" cy="3788296"/>
              </a:xfrm>
              <a:prstGeom prst="rect">
                <a:avLst/>
              </a:prstGeom>
              <a:ln w="34925" cap="rnd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VMSS#1</a:t>
                </a: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036637" y="2064222"/>
                <a:ext cx="9677400" cy="0"/>
              </a:xfrm>
              <a:prstGeom prst="line">
                <a:avLst/>
              </a:prstGeom>
              <a:ln w="34925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Rectangle 113"/>
            <p:cNvSpPr/>
            <p:nvPr/>
          </p:nvSpPr>
          <p:spPr bwMode="auto">
            <a:xfrm>
              <a:off x="1570037" y="3704877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912937" y="3871324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255837" y="4057496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742885" y="3203166"/>
            <a:ext cx="1830201" cy="2337205"/>
            <a:chOff x="1417637" y="3079356"/>
            <a:chExt cx="1866900" cy="285630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17637" y="3079356"/>
              <a:ext cx="1866900" cy="2856305"/>
              <a:chOff x="1036637" y="1287462"/>
              <a:chExt cx="9677400" cy="4490258"/>
            </a:xfrm>
          </p:grpSpPr>
          <p:sp>
            <p:nvSpPr>
              <p:cNvPr id="124" name="Rectangle 123"/>
              <p:cNvSpPr/>
              <p:nvPr/>
            </p:nvSpPr>
            <p:spPr bwMode="auto">
              <a:xfrm>
                <a:off x="1036637" y="1287462"/>
                <a:ext cx="9677400" cy="4490258"/>
              </a:xfrm>
              <a:prstGeom prst="rect">
                <a:avLst/>
              </a:prstGeom>
              <a:ln w="34925" cap="rnd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VMSS#1</a:t>
                </a: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036637" y="2064222"/>
                <a:ext cx="9677400" cy="0"/>
              </a:xfrm>
              <a:prstGeom prst="line">
                <a:avLst/>
              </a:prstGeom>
              <a:ln w="34925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 bwMode="auto">
            <a:xfrm>
              <a:off x="1570037" y="3704877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912937" y="3871324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55837" y="4057496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208053" y="3212157"/>
            <a:ext cx="1830201" cy="2328214"/>
            <a:chOff x="1417637" y="3079356"/>
            <a:chExt cx="1866900" cy="2856305"/>
          </a:xfrm>
        </p:grpSpPr>
        <p:grpSp>
          <p:nvGrpSpPr>
            <p:cNvPr id="127" name="Group 126"/>
            <p:cNvGrpSpPr/>
            <p:nvPr/>
          </p:nvGrpSpPr>
          <p:grpSpPr>
            <a:xfrm>
              <a:off x="1417637" y="3079356"/>
              <a:ext cx="1866900" cy="2856305"/>
              <a:chOff x="1036637" y="1287462"/>
              <a:chExt cx="9677400" cy="449025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1036637" y="1287462"/>
                <a:ext cx="9677400" cy="4490258"/>
              </a:xfrm>
              <a:prstGeom prst="rect">
                <a:avLst/>
              </a:prstGeom>
              <a:ln w="34925" cap="rnd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VMSS#1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036637" y="2064222"/>
                <a:ext cx="9677400" cy="0"/>
              </a:xfrm>
              <a:prstGeom prst="line">
                <a:avLst/>
              </a:prstGeom>
              <a:ln w="34925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Rectangle 127"/>
            <p:cNvSpPr/>
            <p:nvPr/>
          </p:nvSpPr>
          <p:spPr bwMode="auto">
            <a:xfrm>
              <a:off x="1570037" y="3704877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912937" y="3871324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255837" y="4057496"/>
              <a:ext cx="685800" cy="1327841"/>
            </a:xfrm>
            <a:prstGeom prst="rect">
              <a:avLst/>
            </a:prstGeom>
            <a:ln w="34925" cap="rnd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VM</a:t>
              </a:r>
            </a:p>
          </p:txBody>
        </p:sp>
      </p:grpSp>
      <p:sp>
        <p:nvSpPr>
          <p:cNvPr id="60" name="Rectangle 59"/>
          <p:cNvSpPr/>
          <p:nvPr/>
        </p:nvSpPr>
        <p:spPr bwMode="auto">
          <a:xfrm>
            <a:off x="9831104" y="4044140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Diagnostics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6159" y="3552410"/>
            <a:ext cx="1664864" cy="53408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solidFill>
                  <a:schemeClr val="accent1"/>
                </a:solidFill>
              </a:rPr>
              <a:t>Azure Storage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9831104" y="4848339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SF logs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9831104" y="5670062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9980508" y="5819466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0129912" y="5968870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036491" y="1262640"/>
            <a:ext cx="7395505" cy="5209432"/>
            <a:chOff x="1036637" y="1287462"/>
            <a:chExt cx="9677400" cy="449025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4" name="Rectangle 133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Service Fabric Cluster</a:t>
              </a: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45312" y="2009661"/>
            <a:ext cx="8386984" cy="4389829"/>
            <a:chOff x="1036637" y="1287462"/>
            <a:chExt cx="9677400" cy="4490258"/>
          </a:xfrm>
          <a:solidFill>
            <a:schemeClr val="accent2">
              <a:lumMod val="20000"/>
              <a:lumOff val="80000"/>
              <a:alpha val="46000"/>
            </a:schemeClr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1036637" y="1287462"/>
              <a:ext cx="9677400" cy="4490258"/>
            </a:xfrm>
            <a:prstGeom prst="rect">
              <a:avLst/>
            </a:prstGeom>
            <a:grpFill/>
            <a:ln w="34925" cap="rnd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VNET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36637" y="1838710"/>
              <a:ext cx="9677400" cy="0"/>
            </a:xfrm>
            <a:prstGeom prst="line">
              <a:avLst/>
            </a:prstGeom>
            <a:grpFill/>
            <a:ln w="34925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185895" y="2590044"/>
            <a:ext cx="7130815" cy="3602933"/>
            <a:chOff x="1209674" y="2641483"/>
            <a:chExt cx="7273803" cy="3675179"/>
          </a:xfrm>
        </p:grpSpPr>
        <p:grpSp>
          <p:nvGrpSpPr>
            <p:cNvPr id="171" name="Group 170"/>
            <p:cNvGrpSpPr/>
            <p:nvPr/>
          </p:nvGrpSpPr>
          <p:grpSpPr>
            <a:xfrm>
              <a:off x="6138289" y="2641483"/>
              <a:ext cx="2345188" cy="3657600"/>
              <a:chOff x="4133468" y="2005163"/>
              <a:chExt cx="9677399" cy="4490258"/>
            </a:xfrm>
            <a:solidFill>
              <a:schemeClr val="accent3">
                <a:alpha val="68000"/>
              </a:schemeClr>
            </a:solidFill>
          </p:grpSpPr>
          <p:sp>
            <p:nvSpPr>
              <p:cNvPr id="178" name="Rectangle 177"/>
              <p:cNvSpPr/>
              <p:nvPr/>
            </p:nvSpPr>
            <p:spPr bwMode="auto">
              <a:xfrm>
                <a:off x="4133468" y="2005163"/>
                <a:ext cx="9677399" cy="4490258"/>
              </a:xfrm>
              <a:prstGeom prst="rect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LB#3</a:t>
                </a: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133468" y="5877764"/>
                <a:ext cx="9677399" cy="0"/>
              </a:xfrm>
              <a:prstGeom prst="line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3648074" y="2659062"/>
              <a:ext cx="2345188" cy="3657600"/>
              <a:chOff x="4133468" y="2005163"/>
              <a:chExt cx="9677399" cy="4490258"/>
            </a:xfrm>
            <a:solidFill>
              <a:schemeClr val="accent3">
                <a:alpha val="68000"/>
              </a:schemeClr>
            </a:solidFill>
          </p:grpSpPr>
          <p:sp>
            <p:nvSpPr>
              <p:cNvPr id="176" name="Rectangle 175"/>
              <p:cNvSpPr/>
              <p:nvPr/>
            </p:nvSpPr>
            <p:spPr bwMode="auto">
              <a:xfrm>
                <a:off x="4133468" y="2005163"/>
                <a:ext cx="9677399" cy="4490258"/>
              </a:xfrm>
              <a:prstGeom prst="rect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LB#2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4133468" y="5877764"/>
                <a:ext cx="9677399" cy="0"/>
              </a:xfrm>
              <a:prstGeom prst="line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1209674" y="2659062"/>
              <a:ext cx="2345188" cy="3657600"/>
              <a:chOff x="4133468" y="2005163"/>
              <a:chExt cx="9677399" cy="4490258"/>
            </a:xfrm>
            <a:solidFill>
              <a:schemeClr val="accent3">
                <a:alpha val="68000"/>
              </a:schemeClr>
            </a:solidFill>
          </p:grpSpPr>
          <p:sp>
            <p:nvSpPr>
              <p:cNvPr id="174" name="Rectangle 173"/>
              <p:cNvSpPr/>
              <p:nvPr/>
            </p:nvSpPr>
            <p:spPr bwMode="auto">
              <a:xfrm>
                <a:off x="4133468" y="2005163"/>
                <a:ext cx="9677399" cy="4490258"/>
              </a:xfrm>
              <a:prstGeom prst="rect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LB#1</a:t>
                </a: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4133468" y="5877764"/>
                <a:ext cx="9677399" cy="0"/>
              </a:xfrm>
              <a:prstGeom prst="line">
                <a:avLst/>
              </a:prstGeom>
              <a:grpFill/>
              <a:ln w="34925" cap="rnd">
                <a:solidFill>
                  <a:schemeClr val="accent3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/>
          <p:cNvGrpSpPr/>
          <p:nvPr/>
        </p:nvGrpSpPr>
        <p:grpSpPr>
          <a:xfrm>
            <a:off x="1389770" y="3121492"/>
            <a:ext cx="6648484" cy="2418879"/>
            <a:chOff x="1417637" y="3183588"/>
            <a:chExt cx="6781800" cy="2467383"/>
          </a:xfrm>
        </p:grpSpPr>
        <p:grpSp>
          <p:nvGrpSpPr>
            <p:cNvPr id="181" name="Group 180"/>
            <p:cNvGrpSpPr/>
            <p:nvPr/>
          </p:nvGrpSpPr>
          <p:grpSpPr>
            <a:xfrm>
              <a:off x="1417637" y="3183588"/>
              <a:ext cx="1866900" cy="2467382"/>
              <a:chOff x="1417637" y="3079356"/>
              <a:chExt cx="1866900" cy="2409779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417637" y="3079356"/>
                <a:ext cx="1866900" cy="2409779"/>
                <a:chOff x="1036637" y="1287462"/>
                <a:chExt cx="9677400" cy="3788296"/>
              </a:xfrm>
            </p:grpSpPr>
            <p:sp>
              <p:nvSpPr>
                <p:cNvPr id="200" name="Rectangle 199"/>
                <p:cNvSpPr/>
                <p:nvPr/>
              </p:nvSpPr>
              <p:spPr bwMode="auto">
                <a:xfrm>
                  <a:off x="1036637" y="1287462"/>
                  <a:ext cx="9677400" cy="3788296"/>
                </a:xfrm>
                <a:prstGeom prst="rect">
                  <a:avLst/>
                </a:prstGeom>
                <a:ln w="34925" cap="rnd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96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VMSS#1</a:t>
                  </a: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036637" y="2064222"/>
                  <a:ext cx="9677400" cy="0"/>
                </a:xfrm>
                <a:prstGeom prst="line">
                  <a:avLst/>
                </a:prstGeom>
                <a:ln w="34925" cap="rnd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/>
              <p:cNvSpPr/>
              <p:nvPr/>
            </p:nvSpPr>
            <p:spPr bwMode="auto">
              <a:xfrm>
                <a:off x="1570037" y="3704877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1912937" y="3871324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2255837" y="4057496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17937" y="3266899"/>
              <a:ext cx="1866900" cy="2384071"/>
              <a:chOff x="1417637" y="3079356"/>
              <a:chExt cx="1866900" cy="28563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417637" y="3079356"/>
                <a:ext cx="1866900" cy="2856305"/>
                <a:chOff x="1036637" y="1287462"/>
                <a:chExt cx="9677400" cy="4490258"/>
              </a:xfrm>
            </p:grpSpPr>
            <p:sp>
              <p:nvSpPr>
                <p:cNvPr id="194" name="Rectangle 193"/>
                <p:cNvSpPr/>
                <p:nvPr/>
              </p:nvSpPr>
              <p:spPr bwMode="auto">
                <a:xfrm>
                  <a:off x="1036637" y="1287462"/>
                  <a:ext cx="9677400" cy="4490258"/>
                </a:xfrm>
                <a:prstGeom prst="rect">
                  <a:avLst/>
                </a:prstGeom>
                <a:ln w="34925" cap="rnd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96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VMSS#1</a:t>
                  </a: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036637" y="2064222"/>
                  <a:ext cx="9677400" cy="0"/>
                </a:xfrm>
                <a:prstGeom prst="line">
                  <a:avLst/>
                </a:prstGeom>
                <a:ln w="34925" cap="rnd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/>
              <p:cNvSpPr/>
              <p:nvPr/>
            </p:nvSpPr>
            <p:spPr bwMode="auto">
              <a:xfrm>
                <a:off x="1570037" y="3704877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912937" y="3871324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2255837" y="4057496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6332537" y="3276071"/>
              <a:ext cx="1866900" cy="2374900"/>
              <a:chOff x="1417637" y="3079356"/>
              <a:chExt cx="1866900" cy="2856305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417637" y="3079356"/>
                <a:ext cx="1866900" cy="2856305"/>
                <a:chOff x="1036637" y="1287462"/>
                <a:chExt cx="9677400" cy="4490258"/>
              </a:xfrm>
            </p:grpSpPr>
            <p:sp>
              <p:nvSpPr>
                <p:cNvPr id="188" name="Rectangle 187"/>
                <p:cNvSpPr/>
                <p:nvPr/>
              </p:nvSpPr>
              <p:spPr bwMode="auto">
                <a:xfrm>
                  <a:off x="1036637" y="1287462"/>
                  <a:ext cx="9677400" cy="4490258"/>
                </a:xfrm>
                <a:prstGeom prst="rect">
                  <a:avLst/>
                </a:prstGeom>
                <a:ln w="34925" cap="rnd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96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VMSS#1</a:t>
                  </a: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036637" y="2064222"/>
                  <a:ext cx="9677400" cy="0"/>
                </a:xfrm>
                <a:prstGeom prst="line">
                  <a:avLst/>
                </a:prstGeom>
                <a:ln w="34925" cap="rnd">
                  <a:solidFill>
                    <a:schemeClr val="accent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 bwMode="auto">
              <a:xfrm>
                <a:off x="1570037" y="3704877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1912937" y="3871324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255837" y="4057496"/>
                <a:ext cx="685800" cy="1327841"/>
              </a:xfrm>
              <a:prstGeom prst="rect">
                <a:avLst/>
              </a:prstGeom>
              <a:ln w="34925" cap="rnd"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VM</a:t>
                </a:r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1267541" y="2693412"/>
            <a:ext cx="6947292" cy="2968370"/>
            <a:chOff x="1265237" y="1439862"/>
            <a:chExt cx="7086600" cy="3027892"/>
          </a:xfrm>
          <a:solidFill>
            <a:schemeClr val="accent5">
              <a:alpha val="23000"/>
            </a:schemeClr>
          </a:solidFill>
        </p:grpSpPr>
        <p:grpSp>
          <p:nvGrpSpPr>
            <p:cNvPr id="207" name="Group 206"/>
            <p:cNvGrpSpPr/>
            <p:nvPr/>
          </p:nvGrpSpPr>
          <p:grpSpPr>
            <a:xfrm>
              <a:off x="1265237" y="1439862"/>
              <a:ext cx="2171700" cy="3027892"/>
              <a:chOff x="1036637" y="1287462"/>
              <a:chExt cx="9677400" cy="4490260"/>
            </a:xfrm>
            <a:grpFill/>
          </p:grpSpPr>
          <p:sp>
            <p:nvSpPr>
              <p:cNvPr id="214" name="Rectangle 213"/>
              <p:cNvSpPr/>
              <p:nvPr/>
            </p:nvSpPr>
            <p:spPr bwMode="auto">
              <a:xfrm>
                <a:off x="1036637" y="1287462"/>
                <a:ext cx="9677400" cy="4490260"/>
              </a:xfrm>
              <a:prstGeom prst="rect">
                <a:avLst/>
              </a:prstGeom>
              <a:grpFill/>
              <a:ln w="34925" cap="rnd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NSG#1</a:t>
                </a:r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036637" y="1838710"/>
                <a:ext cx="9677400" cy="0"/>
              </a:xfrm>
              <a:prstGeom prst="line">
                <a:avLst/>
              </a:prstGeom>
              <a:grpFill/>
              <a:ln w="34925" cap="rnd">
                <a:solidFill>
                  <a:schemeClr val="accent5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3703637" y="1439862"/>
              <a:ext cx="2171700" cy="3027892"/>
              <a:chOff x="1036637" y="1287462"/>
              <a:chExt cx="9677400" cy="4490260"/>
            </a:xfrm>
            <a:grpFill/>
          </p:grpSpPr>
          <p:sp>
            <p:nvSpPr>
              <p:cNvPr id="212" name="Rectangle 211"/>
              <p:cNvSpPr/>
              <p:nvPr/>
            </p:nvSpPr>
            <p:spPr bwMode="auto">
              <a:xfrm>
                <a:off x="1036637" y="1287462"/>
                <a:ext cx="9677400" cy="4490260"/>
              </a:xfrm>
              <a:prstGeom prst="rect">
                <a:avLst/>
              </a:prstGeom>
              <a:grpFill/>
              <a:ln w="34925" cap="rnd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NSG#2</a:t>
                </a:r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1036637" y="1838710"/>
                <a:ext cx="9677400" cy="0"/>
              </a:xfrm>
              <a:prstGeom prst="line">
                <a:avLst/>
              </a:prstGeom>
              <a:grpFill/>
              <a:ln w="34925" cap="rnd">
                <a:solidFill>
                  <a:schemeClr val="accent5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>
              <a:off x="6180137" y="1439862"/>
              <a:ext cx="2171700" cy="3027892"/>
              <a:chOff x="1036637" y="1287462"/>
              <a:chExt cx="9677400" cy="4490260"/>
            </a:xfrm>
            <a:grpFill/>
          </p:grpSpPr>
          <p:sp>
            <p:nvSpPr>
              <p:cNvPr id="210" name="Rectangle 209"/>
              <p:cNvSpPr/>
              <p:nvPr/>
            </p:nvSpPr>
            <p:spPr bwMode="auto">
              <a:xfrm>
                <a:off x="1036637" y="1287462"/>
                <a:ext cx="9677400" cy="4490260"/>
              </a:xfrm>
              <a:prstGeom prst="rect">
                <a:avLst/>
              </a:prstGeom>
              <a:grpFill/>
              <a:ln w="34925" cap="rnd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NSG#3</a:t>
                </a:r>
                <a:endParaRPr lang="en-US" sz="235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11" name="Straight Connector 210"/>
              <p:cNvCxnSpPr/>
              <p:nvPr/>
            </p:nvCxnSpPr>
            <p:spPr>
              <a:xfrm>
                <a:off x="1036637" y="1838710"/>
                <a:ext cx="9677400" cy="0"/>
              </a:xfrm>
              <a:prstGeom prst="line">
                <a:avLst/>
              </a:prstGeom>
              <a:grpFill/>
              <a:ln w="34925" cap="rnd">
                <a:solidFill>
                  <a:schemeClr val="accent5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oup 215"/>
          <p:cNvGrpSpPr/>
          <p:nvPr/>
        </p:nvGrpSpPr>
        <p:grpSpPr>
          <a:xfrm>
            <a:off x="8411761" y="3712869"/>
            <a:ext cx="959992" cy="1210106"/>
            <a:chOff x="8809037" y="3786822"/>
            <a:chExt cx="979242" cy="1234371"/>
          </a:xfrm>
        </p:grpSpPr>
        <p:sp>
          <p:nvSpPr>
            <p:cNvPr id="217" name="TextBox 216"/>
            <p:cNvSpPr txBox="1"/>
            <p:nvPr/>
          </p:nvSpPr>
          <p:spPr>
            <a:xfrm>
              <a:off x="8809037" y="4559597"/>
              <a:ext cx="979242" cy="46159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b="1" dirty="0">
                  <a:solidFill>
                    <a:schemeClr val="accent2"/>
                  </a:solidFill>
                </a:rPr>
                <a:t>Jump box</a:t>
              </a: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9037" y="3786822"/>
              <a:ext cx="96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1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/>
          <p:cNvGrpSpPr/>
          <p:nvPr/>
        </p:nvGrpSpPr>
        <p:grpSpPr>
          <a:xfrm>
            <a:off x="332166" y="2073387"/>
            <a:ext cx="5071938" cy="3897645"/>
            <a:chOff x="1057274" y="1287462"/>
            <a:chExt cx="7543801" cy="5313893"/>
          </a:xfrm>
        </p:grpSpPr>
        <p:grpSp>
          <p:nvGrpSpPr>
            <p:cNvPr id="133" name="Group 132"/>
            <p:cNvGrpSpPr/>
            <p:nvPr/>
          </p:nvGrpSpPr>
          <p:grpSpPr>
            <a:xfrm>
              <a:off x="1057274" y="1287462"/>
              <a:ext cx="7543801" cy="5313893"/>
              <a:chOff x="1036637" y="1287462"/>
              <a:chExt cx="9677400" cy="4490258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1036637" y="1287462"/>
                <a:ext cx="9677400" cy="4490258"/>
              </a:xfrm>
              <a:prstGeom prst="rect">
                <a:avLst/>
              </a:prstGeom>
              <a:grpFill/>
              <a:ln w="34925" cap="rnd">
                <a:solidFill>
                  <a:schemeClr val="accent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Service Fabric Cluster</a:t>
                </a: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1036637" y="1838710"/>
                <a:ext cx="9677400" cy="0"/>
              </a:xfrm>
              <a:prstGeom prst="line">
                <a:avLst/>
              </a:prstGeom>
              <a:grpFill/>
              <a:ln w="34925" cap="rnd">
                <a:solidFill>
                  <a:schemeClr val="accent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168277" y="2049462"/>
              <a:ext cx="6682001" cy="4477855"/>
              <a:chOff x="1036637" y="1287462"/>
              <a:chExt cx="7558525" cy="4490258"/>
            </a:xfrm>
            <a:solidFill>
              <a:schemeClr val="accent2">
                <a:lumMod val="20000"/>
                <a:lumOff val="80000"/>
                <a:alpha val="46000"/>
              </a:schemeClr>
            </a:solidFill>
          </p:grpSpPr>
          <p:sp>
            <p:nvSpPr>
              <p:cNvPr id="15" name="Rectangle 14"/>
              <p:cNvSpPr/>
              <p:nvPr/>
            </p:nvSpPr>
            <p:spPr bwMode="auto">
              <a:xfrm>
                <a:off x="1036637" y="1287462"/>
                <a:ext cx="7558525" cy="4490258"/>
              </a:xfrm>
              <a:prstGeom prst="rect">
                <a:avLst/>
              </a:prstGeom>
              <a:grpFill/>
              <a:ln w="34925" cap="rnd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VNET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83463" y="1755768"/>
                <a:ext cx="7511699" cy="0"/>
              </a:xfrm>
              <a:prstGeom prst="line">
                <a:avLst/>
              </a:prstGeom>
              <a:grpFill/>
              <a:ln w="34925" cap="rnd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1209674" y="2659062"/>
              <a:ext cx="6512805" cy="3657601"/>
              <a:chOff x="1209674" y="2659062"/>
              <a:chExt cx="6512805" cy="36576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5631258" y="2659062"/>
                <a:ext cx="2091221" cy="3640021"/>
                <a:chOff x="2041203" y="2026744"/>
                <a:chExt cx="8629406" cy="4468677"/>
              </a:xfrm>
              <a:solidFill>
                <a:schemeClr val="accent3">
                  <a:alpha val="68000"/>
                </a:schemeClr>
              </a:solidFill>
            </p:grpSpPr>
            <p:sp>
              <p:nvSpPr>
                <p:cNvPr id="178" name="Rectangle 177"/>
                <p:cNvSpPr/>
                <p:nvPr/>
              </p:nvSpPr>
              <p:spPr bwMode="auto">
                <a:xfrm>
                  <a:off x="2041203" y="2026744"/>
                  <a:ext cx="8629406" cy="446867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4925" cap="rnd">
                  <a:solidFill>
                    <a:schemeClr val="accent3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LB#3</a:t>
                  </a:r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041203" y="5877764"/>
                  <a:ext cx="8629406" cy="0"/>
                </a:xfrm>
                <a:prstGeom prst="line">
                  <a:avLst/>
                </a:prstGeom>
                <a:grpFill/>
                <a:ln w="34925" cap="rnd">
                  <a:solidFill>
                    <a:schemeClr val="accent3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414056" y="2659062"/>
                <a:ext cx="2110723" cy="3657600"/>
                <a:chOff x="3167804" y="2005163"/>
                <a:chExt cx="8709882" cy="4490258"/>
              </a:xfrm>
              <a:solidFill>
                <a:schemeClr val="accent3">
                  <a:alpha val="68000"/>
                </a:schemeClr>
              </a:solidFill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3167804" y="2005163"/>
                  <a:ext cx="8629411" cy="44902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4925" cap="rnd">
                  <a:solidFill>
                    <a:schemeClr val="accent3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LB#2</a:t>
                  </a:r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248280" y="5856183"/>
                  <a:ext cx="8629406" cy="21581"/>
                </a:xfrm>
                <a:prstGeom prst="line">
                  <a:avLst/>
                </a:prstGeom>
                <a:grpFill/>
                <a:ln w="34925" cap="rnd">
                  <a:solidFill>
                    <a:schemeClr val="accent3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1209674" y="2659062"/>
                <a:ext cx="2091221" cy="3657600"/>
                <a:chOff x="4133468" y="2005163"/>
                <a:chExt cx="8629406" cy="4490258"/>
              </a:xfrm>
              <a:solidFill>
                <a:schemeClr val="accent3">
                  <a:alpha val="68000"/>
                </a:schemeClr>
              </a:solidFill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4133468" y="2005163"/>
                  <a:ext cx="8629406" cy="44902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4925" cap="rnd">
                  <a:solidFill>
                    <a:schemeClr val="accent3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LB#1</a:t>
                  </a: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133468" y="5877764"/>
                  <a:ext cx="8629406" cy="0"/>
                </a:xfrm>
                <a:prstGeom prst="line">
                  <a:avLst/>
                </a:prstGeom>
                <a:grpFill/>
                <a:ln w="34925" cap="rnd">
                  <a:solidFill>
                    <a:schemeClr val="accent3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/>
            <p:cNvGrpSpPr/>
            <p:nvPr/>
          </p:nvGrpSpPr>
          <p:grpSpPr>
            <a:xfrm>
              <a:off x="1417637" y="3183587"/>
              <a:ext cx="6145069" cy="2467384"/>
              <a:chOff x="1417637" y="3183587"/>
              <a:chExt cx="6145069" cy="246738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1417637" y="3183588"/>
                <a:ext cx="1714501" cy="2467382"/>
                <a:chOff x="1417637" y="3079356"/>
                <a:chExt cx="1714501" cy="2409779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1417637" y="3079356"/>
                  <a:ext cx="1714501" cy="2409779"/>
                  <a:chOff x="1036637" y="1287462"/>
                  <a:chExt cx="8887412" cy="3788296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1036637" y="1287462"/>
                    <a:ext cx="8887412" cy="3788296"/>
                  </a:xfrm>
                  <a:prstGeom prst="rect">
                    <a:avLst/>
                  </a:prstGeom>
                  <a:ln w="34925" cap="rnd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ea typeface="Segoe UI" pitchFamily="34" charset="0"/>
                        <a:cs typeface="Segoe UI" pitchFamily="34" charset="0"/>
                      </a:rPr>
                      <a:t>VMSS#1</a:t>
                    </a:r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1036637" y="2048575"/>
                    <a:ext cx="8887412" cy="15647"/>
                  </a:xfrm>
                  <a:prstGeom prst="line">
                    <a:avLst/>
                  </a:prstGeom>
                  <a:ln w="34925" cap="rnd">
                    <a:solidFill>
                      <a:schemeClr val="accent6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7" name="Rectangle 196"/>
                <p:cNvSpPr/>
                <p:nvPr/>
              </p:nvSpPr>
              <p:spPr bwMode="auto">
                <a:xfrm>
                  <a:off x="1570037" y="3704877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912937" y="3871324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2255837" y="4057496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3583917" y="3183589"/>
                <a:ext cx="1668375" cy="2467382"/>
                <a:chOff x="1183617" y="2979544"/>
                <a:chExt cx="1668375" cy="2956118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183617" y="2979544"/>
                  <a:ext cx="1668375" cy="2956118"/>
                  <a:chOff x="-176438" y="1130553"/>
                  <a:chExt cx="8648312" cy="4647169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-176432" y="1130553"/>
                    <a:ext cx="8648306" cy="4647169"/>
                  </a:xfrm>
                  <a:prstGeom prst="rect">
                    <a:avLst/>
                  </a:prstGeom>
                  <a:ln w="34925" cap="rnd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ea typeface="Segoe UI" pitchFamily="34" charset="0"/>
                        <a:cs typeface="Segoe UI" pitchFamily="34" charset="0"/>
                      </a:rPr>
                      <a:t>VMSS#2</a:t>
                    </a: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-176438" y="2083418"/>
                    <a:ext cx="8648311" cy="51246"/>
                  </a:xfrm>
                  <a:prstGeom prst="line">
                    <a:avLst/>
                  </a:prstGeom>
                  <a:ln w="34925" cap="rnd">
                    <a:solidFill>
                      <a:schemeClr val="accent6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Rectangle 190"/>
                <p:cNvSpPr/>
                <p:nvPr/>
              </p:nvSpPr>
              <p:spPr bwMode="auto">
                <a:xfrm>
                  <a:off x="1336016" y="4123083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1678914" y="4289531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2021814" y="4475702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5825505" y="3183587"/>
                <a:ext cx="1737201" cy="2467383"/>
                <a:chOff x="910605" y="2968125"/>
                <a:chExt cx="1737201" cy="2967535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910605" y="2968125"/>
                  <a:ext cx="1737201" cy="2967535"/>
                  <a:chOff x="-1591651" y="1112602"/>
                  <a:chExt cx="9005082" cy="4665118"/>
                </a:xfrm>
              </p:grpSpPr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-1591651" y="1112602"/>
                    <a:ext cx="9005082" cy="4665118"/>
                  </a:xfrm>
                  <a:prstGeom prst="rect">
                    <a:avLst/>
                  </a:prstGeom>
                  <a:ln w="34925" cap="rnd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ea typeface="Segoe UI" pitchFamily="34" charset="0"/>
                        <a:cs typeface="Segoe UI" pitchFamily="34" charset="0"/>
                      </a:rPr>
                      <a:t>VMSS#3</a:t>
                    </a:r>
                  </a:p>
                </p:txBody>
              </p: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-1591651" y="2049881"/>
                    <a:ext cx="9005082" cy="14340"/>
                  </a:xfrm>
                  <a:prstGeom prst="line">
                    <a:avLst/>
                  </a:prstGeom>
                  <a:ln w="34925" cap="rnd">
                    <a:solidFill>
                      <a:schemeClr val="accent6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Rectangle 184"/>
                <p:cNvSpPr/>
                <p:nvPr/>
              </p:nvSpPr>
              <p:spPr bwMode="auto">
                <a:xfrm>
                  <a:off x="1063000" y="4124699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1405900" y="4291147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1748806" y="4477316"/>
                  <a:ext cx="685800" cy="1327841"/>
                </a:xfrm>
                <a:prstGeom prst="rect">
                  <a:avLst/>
                </a:prstGeom>
                <a:ln w="34925" cap="rnd"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Segoe UI" pitchFamily="34" charset="0"/>
                      <a:cs typeface="Segoe UI" pitchFamily="34" charset="0"/>
                    </a:rPr>
                    <a:t>VM</a:t>
                  </a:r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10105423" y="968578"/>
            <a:ext cx="1666909" cy="1757997"/>
            <a:chOff x="10028237" y="1504697"/>
            <a:chExt cx="1700334" cy="1793249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10028237" y="2003698"/>
              <a:ext cx="1681284" cy="588340"/>
            </a:xfrm>
            <a:prstGeom prst="rect">
              <a:avLst/>
            </a:prstGeom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Key Vault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0028237" y="2709606"/>
              <a:ext cx="1700334" cy="588340"/>
            </a:xfrm>
            <a:prstGeom prst="rect">
              <a:avLst/>
            </a:prstGeom>
            <a:ln w="34925" cap="rnd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Segoe UI" pitchFamily="34" charset="0"/>
                  <a:cs typeface="Segoe UI" pitchFamily="34" charset="0"/>
                </a:rPr>
                <a:t>AAD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256837" y="1504697"/>
              <a:ext cx="1144391" cy="54479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b="1" dirty="0">
                  <a:solidFill>
                    <a:schemeClr val="accent4"/>
                  </a:solidFill>
                </a:rPr>
                <a:t>Security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159752" y="832104"/>
            <a:ext cx="2002536" cy="53949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 Manager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159752" y="5971032"/>
            <a:ext cx="2002536" cy="539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Fabric Resource Provider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91145" y="3558020"/>
            <a:ext cx="2002536" cy="53949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Resource Provider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40971" y="5103652"/>
            <a:ext cx="2002536" cy="5394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Resource Provider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9752" y="3066537"/>
            <a:ext cx="2002536" cy="53949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Resource Provider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9831104" y="4044140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Diagnostics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776159" y="3552410"/>
            <a:ext cx="1664864" cy="53408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solidFill>
                  <a:schemeClr val="accent1"/>
                </a:solidFill>
              </a:rPr>
              <a:t>Azure Storage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9831104" y="4848339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SF logs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9831104" y="5670062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sp>
        <p:nvSpPr>
          <p:cNvPr id="158" name="Rectangle 157"/>
          <p:cNvSpPr/>
          <p:nvPr/>
        </p:nvSpPr>
        <p:spPr bwMode="auto">
          <a:xfrm>
            <a:off x="9980508" y="5819466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0129912" y="5968870"/>
            <a:ext cx="1666909" cy="652606"/>
          </a:xfrm>
          <a:prstGeom prst="rect">
            <a:avLst/>
          </a:prstGeom>
          <a:ln w="34925" cap="rnd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For VHDs</a:t>
            </a:r>
          </a:p>
        </p:txBody>
      </p:sp>
      <p:cxnSp>
        <p:nvCxnSpPr>
          <p:cNvPr id="27" name="Elbow Connector 26"/>
          <p:cNvCxnSpPr>
            <a:stCxn id="152" idx="1"/>
          </p:cNvCxnSpPr>
          <p:nvPr/>
        </p:nvCxnSpPr>
        <p:spPr>
          <a:xfrm rot="10800000">
            <a:off x="4899319" y="5373400"/>
            <a:ext cx="2241652" cy="12700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179</Words>
  <Application>Microsoft Office PowerPoint</Application>
  <PresentationFormat>Widescreen</PresentationFormat>
  <Paragraphs>87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Best practices – Cluster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Chacko Daniel</dc:creator>
  <cp:lastModifiedBy>Chacko Daniel</cp:lastModifiedBy>
  <cp:revision>8</cp:revision>
  <dcterms:created xsi:type="dcterms:W3CDTF">2016-12-12T23:37:49Z</dcterms:created>
  <dcterms:modified xsi:type="dcterms:W3CDTF">2016-12-13T00:04:47Z</dcterms:modified>
</cp:coreProperties>
</file>