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5A063-2EE4-42AF-A157-88F9C218A28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758B-CF45-4632-85FA-6E8F2AE00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2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39ABFB0-09CE-4DD0-AB2C-B012E6D20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+mn-lt"/>
              </a:rPr>
              <a:t>Azure Cosmos DB </a:t>
            </a:r>
            <a:r>
              <a:rPr lang="en-US" sz="1200" dirty="0">
                <a:latin typeface="+mn-lt"/>
              </a:rPr>
              <a:t>offers the first globally distributed, multi-model database service for building planet scale apps. It’s been powering Microsoft’s internet-scale services for years, and now it’s ready to launch yours.</a:t>
            </a:r>
          </a:p>
          <a:p>
            <a:r>
              <a:rPr lang="en-US" sz="1200" dirty="0">
                <a:latin typeface="+mn-lt"/>
              </a:rPr>
              <a:t>Only Azure Cosmos DB makes </a:t>
            </a:r>
            <a:r>
              <a:rPr lang="en-US" sz="1200" b="1" dirty="0">
                <a:latin typeface="+mn-lt"/>
              </a:rPr>
              <a:t>global distribution turn-key</a:t>
            </a:r>
            <a:r>
              <a:rPr lang="en-US" sz="1200" dirty="0">
                <a:latin typeface="+mn-lt"/>
              </a:rPr>
              <a:t>. 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You can </a:t>
            </a:r>
            <a:r>
              <a:rPr lang="en-US" sz="1200" b="1" dirty="0">
                <a:latin typeface="+mn-lt"/>
              </a:rPr>
              <a:t>add Azure locations to your database anywhere across the world</a:t>
            </a:r>
            <a:r>
              <a:rPr lang="en-US" sz="1200" dirty="0">
                <a:latin typeface="+mn-lt"/>
              </a:rPr>
              <a:t>, at any time, with a single click. Cosmos DB will seamlessly replicate your data and make it highly available. </a:t>
            </a:r>
          </a:p>
          <a:p>
            <a:r>
              <a:rPr lang="en-US" sz="1200" dirty="0">
                <a:latin typeface="+mn-lt"/>
              </a:rPr>
              <a:t> </a:t>
            </a:r>
          </a:p>
          <a:p>
            <a:r>
              <a:rPr lang="en-US" sz="1200" dirty="0">
                <a:latin typeface="+mn-lt"/>
              </a:rPr>
              <a:t>Cosmos DB allows you to </a:t>
            </a:r>
            <a:r>
              <a:rPr lang="en-US" sz="1200" b="1" dirty="0">
                <a:latin typeface="+mn-lt"/>
              </a:rPr>
              <a:t>scale throughput and storage elastically</a:t>
            </a:r>
            <a:r>
              <a:rPr lang="en-US" sz="1200" dirty="0">
                <a:latin typeface="+mn-lt"/>
              </a:rPr>
              <a:t>, and </a:t>
            </a:r>
            <a:r>
              <a:rPr lang="en-US" sz="1200" b="1" dirty="0">
                <a:latin typeface="+mn-lt"/>
              </a:rPr>
              <a:t>globally</a:t>
            </a:r>
            <a:r>
              <a:rPr lang="en-US" sz="1200" dirty="0">
                <a:latin typeface="+mn-lt"/>
              </a:rPr>
              <a:t>! You only pay for the throughput and storage you need – anywhere in the world, at any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2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06B8-1031-4F5A-ACDD-9ACCAAF2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B682F-1BBE-4598-9AB8-00A88551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DB1A-A15B-46ED-8625-D187BC2C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898D-0CB5-4BE1-998C-ED689A78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1D88-AD21-4F4F-A945-A1CB6F1D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4E0-929C-4321-92B1-9D4CBDD0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F81FF-8E03-44C9-B4F8-F211DEE27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3A56-E90C-42AC-BB45-8311CDA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7686-DE87-4C2E-AE61-AC0FB52C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B50E-C22F-457C-8E00-CB275A8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83A48-5623-41AC-AB82-5D7F62187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A1C0-28DD-4BC5-83B8-2A06A87F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ED32-1DF5-4B69-B5D8-2BD993D8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06DE-864F-488E-A373-16F791D5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1227-FFF7-40FB-B012-3D9DD0AE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8B47-8FFA-4B37-B1E4-179573A8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4F6F-4C7D-429F-A1F9-892E7CF6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EFEE-974D-4CAB-9952-AEFA0106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395F-EB91-453C-BA4E-4240CED2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B47B-C9A6-41F1-A49B-340CCE4C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383-639A-49F5-932C-5EDAA618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EE61-8616-48B5-BAFB-4154CD80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0FD9-88D9-4034-96F3-BF26D61E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CD9A-5731-4E4B-BC56-BD523CC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3A23-6CE6-4FF9-B7B3-73664AC0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1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7171-07DC-499E-96C3-E56D1FA4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E4EB-688B-4F9C-96AC-AD126BC7D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184F1-CCA5-48F1-B237-5FAECF5F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797B-E661-444F-8E4B-DD484121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C64B-5EEB-44A0-AFBA-9E947E75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9749-83F7-44A5-923E-8B43AD18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0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9711-779A-4D3C-B050-1AB1C416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646E-A5AA-472F-8D3B-EE167B21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E535-3531-48CE-91CE-9C7BD023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EC71C-8923-440E-826D-89142306D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8B3B-6202-4143-A3F7-A5FC858D8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1E67A-3319-4C86-BA0E-EBA28725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B315-A53A-42C0-8413-D9E5E425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36C6D-BBB2-41A8-B830-C4A2BF17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7724-5686-4CBA-B160-5128CE9E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1E8A5-FBB1-4C6F-85C2-DD3060ED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AC35F-9D3A-4CFD-9D89-07B3A14A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F7C7-2075-422A-8B13-5257EFCE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02164-C43D-4119-8447-29D3B4FE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2F6BB-7B32-4EA4-94CA-B25661FF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F340-2EF5-476D-97F0-F0E3BF9B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8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238-1A16-4548-8A6C-E1BC590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FC27-E3C0-42F3-9F9A-2367B23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F7F8E-A562-46B7-B2EF-54B836CA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280D4-22B3-4E61-9419-BD0DBC77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A782-B2F3-40F5-B11F-E14386E4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5D9B-4E9A-47C3-91BC-66476A8A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6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8C1F-5B06-47A6-B5B7-2F3D5122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D42A5-01D0-450D-9FEA-C69AED69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41BD-DD73-4CE8-92EF-4252A9FB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D2C9-A9C7-4ACD-92C0-634C9F9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ADEB8-AB10-4567-84CC-51313A14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196D-FFB6-4F75-AFD6-776C5FD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5ED9F-87C3-4D8E-9903-6E38AE71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FCAC3-7B64-4B12-869A-D4250769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68D9-D8D2-482B-B7C8-78BA51E32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F329-FF07-48F0-925C-7EA87B5DF407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A1C0-70F0-4F7D-AC51-079C29B2C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C2A2-1B2D-4DEB-98C4-3087D0D4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ED46-89FB-40BA-A665-27625C6C6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166E4E6D-81DD-4AAB-9651-B66FA8B88360}"/>
              </a:ext>
            </a:extLst>
          </p:cNvPr>
          <p:cNvSpPr txBox="1"/>
          <p:nvPr/>
        </p:nvSpPr>
        <p:spPr>
          <a:xfrm>
            <a:off x="5849875" y="1889211"/>
            <a:ext cx="8031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SQL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9C9A99-5A34-48F0-8113-90B132EF6B58}"/>
              </a:ext>
            </a:extLst>
          </p:cNvPr>
          <p:cNvSpPr txBox="1"/>
          <p:nvPr/>
        </p:nvSpPr>
        <p:spPr>
          <a:xfrm>
            <a:off x="8136810" y="2185771"/>
            <a:ext cx="11413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8D7"/>
                </a:solidFill>
              </a:rPr>
              <a:t>MongoDB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BEB5F-9BD8-4935-BB62-0304D488C247}"/>
              </a:ext>
            </a:extLst>
          </p:cNvPr>
          <p:cNvGrpSpPr/>
          <p:nvPr/>
        </p:nvGrpSpPr>
        <p:grpSpPr>
          <a:xfrm>
            <a:off x="935842" y="2510764"/>
            <a:ext cx="1294027" cy="440630"/>
            <a:chOff x="1880903" y="2175418"/>
            <a:chExt cx="1294027" cy="44063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A063E9-CB90-4236-B361-2F2CD4DC928E}"/>
                </a:ext>
              </a:extLst>
            </p:cNvPr>
            <p:cNvSpPr txBox="1"/>
            <p:nvPr/>
          </p:nvSpPr>
          <p:spPr>
            <a:xfrm>
              <a:off x="2371761" y="2257234"/>
              <a:ext cx="8031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0078D7"/>
                  </a:solidFill>
                </a:rPr>
                <a:t>Table API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DF0A600-1E3D-45BA-AB34-E214FCAD0B42}"/>
                </a:ext>
              </a:extLst>
            </p:cNvPr>
            <p:cNvGrpSpPr/>
            <p:nvPr/>
          </p:nvGrpSpPr>
          <p:grpSpPr>
            <a:xfrm>
              <a:off x="1880903" y="2175418"/>
              <a:ext cx="494130" cy="440630"/>
              <a:chOff x="8276702" y="3303923"/>
              <a:chExt cx="657427" cy="586247"/>
            </a:xfrm>
          </p:grpSpPr>
          <p:sp>
            <p:nvSpPr>
              <p:cNvPr id="110" name="Hexagon 109">
                <a:extLst>
                  <a:ext uri="{FF2B5EF4-FFF2-40B4-BE49-F238E27FC236}">
                    <a16:creationId xmlns:a16="http://schemas.microsoft.com/office/drawing/2014/main" id="{893C08C3-7368-49EF-9C5B-BD3107C05B57}"/>
                  </a:ext>
                </a:extLst>
              </p:cNvPr>
              <p:cNvSpPr/>
              <p:nvPr/>
            </p:nvSpPr>
            <p:spPr bwMode="auto">
              <a:xfrm>
                <a:off x="8276702" y="3303923"/>
                <a:ext cx="657427" cy="586247"/>
              </a:xfrm>
              <a:prstGeom prst="hexagon">
                <a:avLst/>
              </a:prstGeom>
              <a:noFill/>
              <a:ln w="12700">
                <a:solidFill>
                  <a:srgbClr val="0078D7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50">
                  <a:solidFill>
                    <a:srgbClr val="0078D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75321ED-7A48-4CB8-907A-E111F192E680}"/>
                  </a:ext>
                </a:extLst>
              </p:cNvPr>
              <p:cNvGrpSpPr/>
              <p:nvPr/>
            </p:nvGrpSpPr>
            <p:grpSpPr>
              <a:xfrm>
                <a:off x="8435042" y="3437010"/>
                <a:ext cx="340743" cy="339628"/>
                <a:chOff x="9378226" y="3437014"/>
                <a:chExt cx="340743" cy="339628"/>
              </a:xfrm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B07B418-F5C7-4605-8FC5-F3EA20F39B4F}"/>
                    </a:ext>
                  </a:extLst>
                </p:cNvPr>
                <p:cNvSpPr/>
                <p:nvPr/>
              </p:nvSpPr>
              <p:spPr bwMode="auto">
                <a:xfrm>
                  <a:off x="9378226" y="3437014"/>
                  <a:ext cx="340743" cy="339628"/>
                </a:xfrm>
                <a:custGeom>
                  <a:avLst/>
                  <a:gdLst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22958 w 340743"/>
                    <a:gd name="connsiteY2" fmla="*/ 316670 h 339628"/>
                    <a:gd name="connsiteX3" fmla="*/ 340743 w 340743"/>
                    <a:gd name="connsiteY3" fmla="*/ 316670 h 339628"/>
                    <a:gd name="connsiteX4" fmla="*/ 340743 w 340743"/>
                    <a:gd name="connsiteY4" fmla="*/ 339628 h 339628"/>
                    <a:gd name="connsiteX5" fmla="*/ 0 w 340743"/>
                    <a:gd name="connsiteY5" fmla="*/ 339628 h 339628"/>
                    <a:gd name="connsiteX6" fmla="*/ 0 w 340743"/>
                    <a:gd name="connsiteY6" fmla="*/ 0 h 339628"/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340743 w 340743"/>
                    <a:gd name="connsiteY2" fmla="*/ 316670 h 339628"/>
                    <a:gd name="connsiteX3" fmla="*/ 340743 w 340743"/>
                    <a:gd name="connsiteY3" fmla="*/ 339628 h 339628"/>
                    <a:gd name="connsiteX4" fmla="*/ 0 w 340743"/>
                    <a:gd name="connsiteY4" fmla="*/ 339628 h 339628"/>
                    <a:gd name="connsiteX5" fmla="*/ 0 w 340743"/>
                    <a:gd name="connsiteY5" fmla="*/ 0 h 339628"/>
                    <a:gd name="connsiteX0" fmla="*/ 22958 w 340743"/>
                    <a:gd name="connsiteY0" fmla="*/ 0 h 339628"/>
                    <a:gd name="connsiteX1" fmla="*/ 340743 w 340743"/>
                    <a:gd name="connsiteY1" fmla="*/ 316670 h 339628"/>
                    <a:gd name="connsiteX2" fmla="*/ 340743 w 340743"/>
                    <a:gd name="connsiteY2" fmla="*/ 339628 h 339628"/>
                    <a:gd name="connsiteX3" fmla="*/ 0 w 340743"/>
                    <a:gd name="connsiteY3" fmla="*/ 339628 h 339628"/>
                    <a:gd name="connsiteX4" fmla="*/ 0 w 340743"/>
                    <a:gd name="connsiteY4" fmla="*/ 0 h 339628"/>
                    <a:gd name="connsiteX5" fmla="*/ 114398 w 340743"/>
                    <a:gd name="connsiteY5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4" fmla="*/ 114398 w 340743"/>
                    <a:gd name="connsiteY4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0" fmla="*/ 340743 w 340743"/>
                    <a:gd name="connsiteY0" fmla="*/ 339628 h 339628"/>
                    <a:gd name="connsiteX1" fmla="*/ 0 w 340743"/>
                    <a:gd name="connsiteY1" fmla="*/ 339628 h 339628"/>
                    <a:gd name="connsiteX2" fmla="*/ 0 w 340743"/>
                    <a:gd name="connsiteY2" fmla="*/ 0 h 33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0743" h="339628">
                      <a:moveTo>
                        <a:pt x="340743" y="339628"/>
                      </a:moveTo>
                      <a:lnTo>
                        <a:pt x="0" y="3396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B7D221E-192B-4F8E-9759-1AFBC03445DC}"/>
                    </a:ext>
                  </a:extLst>
                </p:cNvPr>
                <p:cNvSpPr/>
                <p:nvPr/>
              </p:nvSpPr>
              <p:spPr bwMode="auto">
                <a:xfrm>
                  <a:off x="9426825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54A1402-E5E4-4B69-8FC4-75C572454368}"/>
                    </a:ext>
                  </a:extLst>
                </p:cNvPr>
                <p:cNvSpPr/>
                <p:nvPr/>
              </p:nvSpPr>
              <p:spPr bwMode="auto">
                <a:xfrm>
                  <a:off x="9531227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5F803BA7-9545-46A5-ACBF-9B2F683CB371}"/>
                    </a:ext>
                  </a:extLst>
                </p:cNvPr>
                <p:cNvSpPr/>
                <p:nvPr/>
              </p:nvSpPr>
              <p:spPr bwMode="auto">
                <a:xfrm>
                  <a:off x="9635629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0047B6C-78AF-4D71-97FD-B943AD196E6C}"/>
                    </a:ext>
                  </a:extLst>
                </p:cNvPr>
                <p:cNvSpPr/>
                <p:nvPr/>
              </p:nvSpPr>
              <p:spPr bwMode="auto">
                <a:xfrm>
                  <a:off x="9426825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6EB0FF6-ADAE-4DC5-854E-F2A388689ADC}"/>
                    </a:ext>
                  </a:extLst>
                </p:cNvPr>
                <p:cNvSpPr/>
                <p:nvPr/>
              </p:nvSpPr>
              <p:spPr bwMode="auto">
                <a:xfrm>
                  <a:off x="9531227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EAAFFFE-7D34-4A7C-9998-6CD6355D29A9}"/>
                    </a:ext>
                  </a:extLst>
                </p:cNvPr>
                <p:cNvSpPr/>
                <p:nvPr/>
              </p:nvSpPr>
              <p:spPr bwMode="auto">
                <a:xfrm>
                  <a:off x="9635629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FE206180-0025-485B-BD55-C48E5554A010}"/>
                    </a:ext>
                  </a:extLst>
                </p:cNvPr>
                <p:cNvSpPr/>
                <p:nvPr/>
              </p:nvSpPr>
              <p:spPr bwMode="auto">
                <a:xfrm>
                  <a:off x="9426825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8A0B64E8-521F-4F06-B5A5-4318A58FC204}"/>
                    </a:ext>
                  </a:extLst>
                </p:cNvPr>
                <p:cNvSpPr/>
                <p:nvPr/>
              </p:nvSpPr>
              <p:spPr bwMode="auto">
                <a:xfrm>
                  <a:off x="9531227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7C32281-2BC6-4D60-9EBD-569D4BE289E4}"/>
                    </a:ext>
                  </a:extLst>
                </p:cNvPr>
                <p:cNvSpPr/>
                <p:nvPr/>
              </p:nvSpPr>
              <p:spPr bwMode="auto">
                <a:xfrm>
                  <a:off x="9635629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78D7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50">
                    <a:solidFill>
                      <a:srgbClr val="0078D7"/>
                    </a:solidFill>
                    <a:cs typeface="Segoe UI" pitchFamily="34" charset="0"/>
                  </a:endParaRPr>
                </a:p>
              </p:txBody>
            </p:sp>
          </p:grp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3154DFE-BA73-41E3-900B-523E95F26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68"/>
          <a:stretch/>
        </p:blipFill>
        <p:spPr>
          <a:xfrm>
            <a:off x="1133426" y="5547982"/>
            <a:ext cx="9925148" cy="1310018"/>
          </a:xfrm>
          <a:prstGeom prst="rect">
            <a:avLst/>
          </a:prstGeom>
        </p:spPr>
      </p:pic>
      <p:sp>
        <p:nvSpPr>
          <p:cNvPr id="100" name="Freeform: Shape 99"/>
          <p:cNvSpPr/>
          <p:nvPr/>
        </p:nvSpPr>
        <p:spPr>
          <a:xfrm>
            <a:off x="1349" y="5112426"/>
            <a:ext cx="12189302" cy="174557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3" name="Freeform: Shape 99"/>
          <p:cNvSpPr/>
          <p:nvPr/>
        </p:nvSpPr>
        <p:spPr>
          <a:xfrm>
            <a:off x="0" y="2593251"/>
            <a:ext cx="12189302" cy="1869739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2" name="Freeform: Shape 99"/>
          <p:cNvSpPr/>
          <p:nvPr/>
        </p:nvSpPr>
        <p:spPr>
          <a:xfrm>
            <a:off x="0" y="3990142"/>
            <a:ext cx="12192000" cy="1869739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0669" y="4315190"/>
            <a:ext cx="11082665" cy="1524582"/>
            <a:chOff x="712834" y="4237919"/>
            <a:chExt cx="11082665" cy="1524582"/>
          </a:xfrm>
        </p:grpSpPr>
        <p:sp>
          <p:nvSpPr>
            <p:cNvPr id="893" name="TextBox 892"/>
            <p:cNvSpPr txBox="1"/>
            <p:nvPr/>
          </p:nvSpPr>
          <p:spPr>
            <a:xfrm>
              <a:off x="712834" y="5255413"/>
              <a:ext cx="11176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Turnkey global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distribution</a:t>
              </a:r>
            </a:p>
          </p:txBody>
        </p:sp>
        <p:sp>
          <p:nvSpPr>
            <p:cNvPr id="894" name="TextBox 893"/>
            <p:cNvSpPr txBox="1"/>
            <p:nvPr/>
          </p:nvSpPr>
          <p:spPr>
            <a:xfrm>
              <a:off x="2863058" y="4596855"/>
              <a:ext cx="16642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Elastic scale out </a:t>
              </a:r>
            </a:p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of storage &amp; throughput</a:t>
              </a:r>
            </a:p>
          </p:txBody>
        </p:sp>
        <p:sp>
          <p:nvSpPr>
            <p:cNvPr id="895" name="TextBox 894"/>
            <p:cNvSpPr txBox="1"/>
            <p:nvPr/>
          </p:nvSpPr>
          <p:spPr>
            <a:xfrm>
              <a:off x="5559906" y="4237919"/>
              <a:ext cx="16482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Guaranteed low latency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at the 99</a:t>
              </a:r>
              <a:r>
                <a:rPr kumimoji="0" lang="en-US" sz="1100" b="0" i="0" u="none" strike="noStrike" kern="0" cap="none" spc="0" normalizeH="0" baseline="3000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th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percentile</a:t>
              </a:r>
            </a:p>
          </p:txBody>
        </p:sp>
        <p:sp>
          <p:nvSpPr>
            <p:cNvPr id="896" name="TextBox 895"/>
            <p:cNvSpPr txBox="1"/>
            <p:nvPr/>
          </p:nvSpPr>
          <p:spPr>
            <a:xfrm>
              <a:off x="10631399" y="5331614"/>
              <a:ext cx="11641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Comprehensive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SLAs</a:t>
              </a:r>
            </a:p>
          </p:txBody>
        </p:sp>
        <p:sp>
          <p:nvSpPr>
            <p:cNvPr id="897" name="TextBox 896"/>
            <p:cNvSpPr txBox="1"/>
            <p:nvPr/>
          </p:nvSpPr>
          <p:spPr>
            <a:xfrm>
              <a:off x="8240724" y="4596855"/>
              <a:ext cx="13580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Five well-defined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consistency models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A2346-E711-49EA-BD8F-F81EC99B99BD}"/>
              </a:ext>
            </a:extLst>
          </p:cNvPr>
          <p:cNvGrpSpPr/>
          <p:nvPr/>
        </p:nvGrpSpPr>
        <p:grpSpPr>
          <a:xfrm>
            <a:off x="9278176" y="6154848"/>
            <a:ext cx="223240" cy="433634"/>
            <a:chOff x="9576336" y="6019901"/>
            <a:chExt cx="223240" cy="433634"/>
          </a:xfrm>
        </p:grpSpPr>
        <p:sp>
          <p:nvSpPr>
            <p:cNvPr id="106" name="Freeform: Shape 411"/>
            <p:cNvSpPr/>
            <p:nvPr/>
          </p:nvSpPr>
          <p:spPr>
            <a:xfrm>
              <a:off x="9620313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rgbClr val="0078D7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B8B183-CB92-45C8-8AA4-0C6911395AEB}"/>
                </a:ext>
              </a:extLst>
            </p:cNvPr>
            <p:cNvGrpSpPr/>
            <p:nvPr/>
          </p:nvGrpSpPr>
          <p:grpSpPr>
            <a:xfrm>
              <a:off x="9576336" y="6019901"/>
              <a:ext cx="223240" cy="357070"/>
              <a:chOff x="9523117" y="5842588"/>
              <a:chExt cx="329677" cy="527319"/>
            </a:xfrm>
          </p:grpSpPr>
          <p:sp>
            <p:nvSpPr>
              <p:cNvPr id="108" name="Oval 903"/>
              <p:cNvSpPr/>
              <p:nvPr/>
            </p:nvSpPr>
            <p:spPr>
              <a:xfrm>
                <a:off x="9591504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solidFill>
                  <a:srgbClr val="0078D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F804D774-20F1-42F0-A01E-2FA593BF5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3117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A7D07E-75FB-4559-875F-262AB2467085}"/>
              </a:ext>
            </a:extLst>
          </p:cNvPr>
          <p:cNvGrpSpPr/>
          <p:nvPr/>
        </p:nvGrpSpPr>
        <p:grpSpPr>
          <a:xfrm>
            <a:off x="7468054" y="6382515"/>
            <a:ext cx="223240" cy="431604"/>
            <a:chOff x="7468054" y="6382515"/>
            <a:chExt cx="223240" cy="431604"/>
          </a:xfrm>
        </p:grpSpPr>
        <p:sp>
          <p:nvSpPr>
            <p:cNvPr id="89" name="Freeform: Shape 411"/>
            <p:cNvSpPr/>
            <p:nvPr/>
          </p:nvSpPr>
          <p:spPr>
            <a:xfrm>
              <a:off x="7512031" y="6678832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rgbClr val="0078D7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DAB537-5CA0-4293-B11E-515BEC693AD6}"/>
                </a:ext>
              </a:extLst>
            </p:cNvPr>
            <p:cNvGrpSpPr/>
            <p:nvPr/>
          </p:nvGrpSpPr>
          <p:grpSpPr>
            <a:xfrm>
              <a:off x="7468054" y="6382515"/>
              <a:ext cx="223240" cy="357070"/>
              <a:chOff x="7414835" y="6205202"/>
              <a:chExt cx="329677" cy="527319"/>
            </a:xfrm>
          </p:grpSpPr>
          <p:sp>
            <p:nvSpPr>
              <p:cNvPr id="91" name="Oval 17"/>
              <p:cNvSpPr/>
              <p:nvPr/>
            </p:nvSpPr>
            <p:spPr>
              <a:xfrm>
                <a:off x="7483222" y="6265690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solidFill>
                  <a:srgbClr val="0078D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5">
                <a:extLst>
                  <a:ext uri="{FF2B5EF4-FFF2-40B4-BE49-F238E27FC236}">
                    <a16:creationId xmlns:a16="http://schemas.microsoft.com/office/drawing/2014/main" id="{086FE07A-63F7-4835-A848-587ABFEEF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4835" y="6205202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82DA2D-3B7F-4476-B9EE-CEE70342A7F7}"/>
              </a:ext>
            </a:extLst>
          </p:cNvPr>
          <p:cNvGrpSpPr/>
          <p:nvPr/>
        </p:nvGrpSpPr>
        <p:grpSpPr>
          <a:xfrm>
            <a:off x="6207483" y="5803084"/>
            <a:ext cx="223240" cy="433634"/>
            <a:chOff x="6393022" y="6019901"/>
            <a:chExt cx="223240" cy="433634"/>
          </a:xfrm>
        </p:grpSpPr>
        <p:sp>
          <p:nvSpPr>
            <p:cNvPr id="101" name="Freeform: Shape 411"/>
            <p:cNvSpPr/>
            <p:nvPr/>
          </p:nvSpPr>
          <p:spPr>
            <a:xfrm>
              <a:off x="6436999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rgbClr val="0078D7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FD2A5-02C2-49DA-A254-731165E3974B}"/>
                </a:ext>
              </a:extLst>
            </p:cNvPr>
            <p:cNvGrpSpPr/>
            <p:nvPr/>
          </p:nvGrpSpPr>
          <p:grpSpPr>
            <a:xfrm>
              <a:off x="6393022" y="6019901"/>
              <a:ext cx="223240" cy="357070"/>
              <a:chOff x="6339803" y="5842588"/>
              <a:chExt cx="329677" cy="527319"/>
            </a:xfrm>
          </p:grpSpPr>
          <p:sp>
            <p:nvSpPr>
              <p:cNvPr id="103" name="Oval 27"/>
              <p:cNvSpPr/>
              <p:nvPr/>
            </p:nvSpPr>
            <p:spPr>
              <a:xfrm>
                <a:off x="6408190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solidFill>
                  <a:srgbClr val="0078D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5">
                <a:extLst>
                  <a:ext uri="{FF2B5EF4-FFF2-40B4-BE49-F238E27FC236}">
                    <a16:creationId xmlns:a16="http://schemas.microsoft.com/office/drawing/2014/main" id="{9043C574-91E2-427D-99B1-FBE3A22DA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9803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05357-76B3-46A9-A2AA-C02068C8EEDB}"/>
              </a:ext>
            </a:extLst>
          </p:cNvPr>
          <p:cNvGrpSpPr/>
          <p:nvPr/>
        </p:nvGrpSpPr>
        <p:grpSpPr>
          <a:xfrm>
            <a:off x="2183561" y="6187406"/>
            <a:ext cx="223240" cy="450322"/>
            <a:chOff x="2418475" y="6242316"/>
            <a:chExt cx="223240" cy="450322"/>
          </a:xfrm>
        </p:grpSpPr>
        <p:sp>
          <p:nvSpPr>
            <p:cNvPr id="83" name="Freeform: Shape 411"/>
            <p:cNvSpPr/>
            <p:nvPr/>
          </p:nvSpPr>
          <p:spPr>
            <a:xfrm>
              <a:off x="2462452" y="6557351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rgbClr val="0078D7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BA13A7-CAA3-4B66-82A0-72CCA35E705A}"/>
                </a:ext>
              </a:extLst>
            </p:cNvPr>
            <p:cNvGrpSpPr/>
            <p:nvPr/>
          </p:nvGrpSpPr>
          <p:grpSpPr>
            <a:xfrm>
              <a:off x="2418475" y="6242316"/>
              <a:ext cx="223240" cy="357070"/>
              <a:chOff x="2365256" y="6065003"/>
              <a:chExt cx="329677" cy="527319"/>
            </a:xfrm>
          </p:grpSpPr>
          <p:sp>
            <p:nvSpPr>
              <p:cNvPr id="86" name="Oval 6"/>
              <p:cNvSpPr/>
              <p:nvPr/>
            </p:nvSpPr>
            <p:spPr>
              <a:xfrm>
                <a:off x="2433643" y="6144209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solidFill>
                  <a:srgbClr val="0078D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0" name="Freeform 5">
                <a:extLst>
                  <a:ext uri="{FF2B5EF4-FFF2-40B4-BE49-F238E27FC236}">
                    <a16:creationId xmlns:a16="http://schemas.microsoft.com/office/drawing/2014/main" id="{7D527200-0FD3-4A64-9A97-DAA4932710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5256" y="6065003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38" y="2032648"/>
            <a:ext cx="631133" cy="418575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7190120" y="3015182"/>
            <a:ext cx="499208" cy="473323"/>
            <a:chOff x="7128988" y="4166153"/>
            <a:chExt cx="604908" cy="573541"/>
          </a:xfrm>
          <a:solidFill>
            <a:schemeClr val="tx2"/>
          </a:solidFill>
        </p:grpSpPr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51" name="Oval 150"/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153" name="Straight Connector 152"/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54" name="Oval 153"/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6" name="Straight Connector 155"/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57" name="Oval 156"/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8" name="Straight Connector 157"/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59" name="Oval 158"/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100228" y="3497303"/>
            <a:ext cx="819456" cy="253916"/>
          </a:xfrm>
          <a:prstGeom prst="rect">
            <a:avLst/>
          </a:prstGeom>
          <a:noFill/>
          <a:ln>
            <a:noFill/>
          </a:ln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Document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823075" y="3500950"/>
            <a:ext cx="1088760" cy="253916"/>
          </a:xfrm>
          <a:prstGeom prst="rect">
            <a:avLst/>
          </a:prstGeom>
          <a:noFill/>
          <a:ln>
            <a:noFill/>
          </a:ln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Column-family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694D492-873A-4422-AF4B-BB463C0EB820}"/>
              </a:ext>
            </a:extLst>
          </p:cNvPr>
          <p:cNvGrpSpPr/>
          <p:nvPr/>
        </p:nvGrpSpPr>
        <p:grpSpPr>
          <a:xfrm>
            <a:off x="4946141" y="3222543"/>
            <a:ext cx="726921" cy="124646"/>
            <a:chOff x="4444077" y="3159364"/>
            <a:chExt cx="726921" cy="124646"/>
          </a:xfrm>
        </p:grpSpPr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4567537" y="3221687"/>
              <a:ext cx="18533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66" name="Oval 165"/>
            <p:cNvSpPr/>
            <p:nvPr/>
          </p:nvSpPr>
          <p:spPr bwMode="auto">
            <a:xfrm>
              <a:off x="4444077" y="3159364"/>
              <a:ext cx="123457" cy="12464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4752871" y="3165016"/>
              <a:ext cx="112260" cy="11334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4905809" y="3165016"/>
              <a:ext cx="112260" cy="11334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5058738" y="3165016"/>
              <a:ext cx="112260" cy="11334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3030938" y="3272990"/>
            <a:ext cx="4244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miter lim="800000"/>
            <a:headEnd type="none"/>
            <a:tailEnd type="none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2916073" y="3214719"/>
            <a:ext cx="114865" cy="116544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78D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3455362" y="3220003"/>
            <a:ext cx="104448" cy="105974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78D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174" name="Straight Connector 173"/>
          <p:cNvCxnSpPr>
            <a:cxnSpLocks/>
          </p:cNvCxnSpPr>
          <p:nvPr/>
        </p:nvCxnSpPr>
        <p:spPr>
          <a:xfrm>
            <a:off x="3030938" y="3427155"/>
            <a:ext cx="4244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miter lim="800000"/>
            <a:headEnd type="none"/>
            <a:tailEnd type="none"/>
          </a:ln>
          <a:effectLst/>
        </p:spPr>
      </p:cxnSp>
      <p:sp>
        <p:nvSpPr>
          <p:cNvPr id="175" name="Oval 174"/>
          <p:cNvSpPr/>
          <p:nvPr/>
        </p:nvSpPr>
        <p:spPr bwMode="auto">
          <a:xfrm>
            <a:off x="2916073" y="3368884"/>
            <a:ext cx="114865" cy="116544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78D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3455362" y="3374168"/>
            <a:ext cx="104448" cy="105974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78D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177" name="Straight Connector 176"/>
          <p:cNvCxnSpPr>
            <a:cxnSpLocks/>
          </p:cNvCxnSpPr>
          <p:nvPr/>
        </p:nvCxnSpPr>
        <p:spPr>
          <a:xfrm>
            <a:off x="3030938" y="3585964"/>
            <a:ext cx="4244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miter lim="800000"/>
            <a:headEnd type="none"/>
            <a:tailEnd type="none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916073" y="3527692"/>
            <a:ext cx="114865" cy="116544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78D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3455362" y="3532977"/>
            <a:ext cx="104448" cy="105974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0078D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847286" y="3735474"/>
            <a:ext cx="787396" cy="253916"/>
          </a:xfrm>
          <a:prstGeom prst="rect">
            <a:avLst/>
          </a:prstGeom>
          <a:noFill/>
          <a:ln>
            <a:noFill/>
          </a:ln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Key-value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9108078" y="3316290"/>
            <a:ext cx="586303" cy="377163"/>
            <a:chOff x="7117181" y="5146654"/>
            <a:chExt cx="663064" cy="426544"/>
          </a:xfrm>
          <a:solidFill>
            <a:schemeClr val="tx2"/>
          </a:solidFill>
        </p:grpSpPr>
        <p:sp>
          <p:nvSpPr>
            <p:cNvPr id="105" name="Oval 104"/>
            <p:cNvSpPr/>
            <p:nvPr/>
          </p:nvSpPr>
          <p:spPr bwMode="auto">
            <a:xfrm rot="715722">
              <a:off x="7117181" y="5146654"/>
              <a:ext cx="124646" cy="12464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476127" y="5224668"/>
              <a:ext cx="124646" cy="12464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296654" y="5448552"/>
              <a:ext cx="124646" cy="12464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655599" y="5448552"/>
              <a:ext cx="124646" cy="12464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78D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9" name="Straight Connector 118"/>
            <p:cNvCxnSpPr>
              <a:cxnSpLocks/>
            </p:cNvCxnSpPr>
            <p:nvPr/>
          </p:nvCxnSpPr>
          <p:spPr>
            <a:xfrm>
              <a:off x="7240481" y="5221859"/>
              <a:ext cx="235646" cy="65132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131" name="Straight Connector 130"/>
            <p:cNvCxnSpPr>
              <a:cxnSpLocks/>
            </p:cNvCxnSpPr>
            <p:nvPr/>
          </p:nvCxnSpPr>
          <p:spPr>
            <a:xfrm>
              <a:off x="7421300" y="5510875"/>
              <a:ext cx="234299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146" name="Straight Connector 145"/>
            <p:cNvCxnSpPr>
              <a:cxnSpLocks/>
            </p:cNvCxnSpPr>
            <p:nvPr/>
          </p:nvCxnSpPr>
          <p:spPr>
            <a:xfrm>
              <a:off x="7582519" y="5331060"/>
              <a:ext cx="91334" cy="13574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147" name="Straight Connector 146"/>
            <p:cNvCxnSpPr>
              <a:cxnSpLocks/>
            </p:cNvCxnSpPr>
            <p:nvPr/>
          </p:nvCxnSpPr>
          <p:spPr>
            <a:xfrm flipV="1">
              <a:off x="7403046" y="5331060"/>
              <a:ext cx="91335" cy="13574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</p:grpSp>
      <p:sp>
        <p:nvSpPr>
          <p:cNvPr id="181" name="TextBox 180"/>
          <p:cNvSpPr txBox="1"/>
          <p:nvPr/>
        </p:nvSpPr>
        <p:spPr>
          <a:xfrm>
            <a:off x="9202006" y="3715608"/>
            <a:ext cx="559770" cy="253916"/>
          </a:xfrm>
          <a:prstGeom prst="rect">
            <a:avLst/>
          </a:prstGeom>
          <a:noFill/>
          <a:ln>
            <a:noFill/>
          </a:ln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Graph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1AB9531E-C57A-4C6E-BCE9-73AEDDA0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392937" y="2705470"/>
            <a:ext cx="1101486" cy="4319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itle 10">
            <a:extLst>
              <a:ext uri="{FF2B5EF4-FFF2-40B4-BE49-F238E27FC236}">
                <a16:creationId xmlns:a16="http://schemas.microsoft.com/office/drawing/2014/main" id="{E93E1146-C8E1-4706-AFE9-90C25DAF2326}"/>
              </a:ext>
            </a:extLst>
          </p:cNvPr>
          <p:cNvSpPr txBox="1">
            <a:spLocks/>
          </p:cNvSpPr>
          <p:nvPr/>
        </p:nvSpPr>
        <p:spPr>
          <a:xfrm>
            <a:off x="268080" y="28026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ctr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all" spc="5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all" spc="500" normalizeH="0" baseline="0" noProof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charset="0"/>
                <a:ea typeface="+mn-ea"/>
                <a:cs typeface="Segoe UI Semilight" charset="0"/>
              </a:rPr>
              <a:t>Azure Cosmos DB</a:t>
            </a:r>
            <a:br>
              <a:rPr kumimoji="0" lang="en-GB" sz="2800" b="0" i="0" u="none" strike="noStrike" kern="1200" cap="all" spc="500" normalizeH="0" baseline="0" noProof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charset="0"/>
                <a:ea typeface="+mn-ea"/>
                <a:cs typeface="Segoe UI Semilight" charset="0"/>
              </a:rPr>
            </a:br>
            <a:endParaRPr kumimoji="0" lang="en-GB" sz="2800" b="0" i="0" u="none" strike="noStrike" kern="1200" cap="none" spc="500" normalizeH="0" baseline="0" noProof="0" dirty="0">
              <a:ln w="3175"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 charset="0"/>
              <a:ea typeface="+mn-ea"/>
              <a:cs typeface="Segoe UI Semilight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4DC56AA-83F2-4B22-8B6C-C392F307DD69}"/>
              </a:ext>
            </a:extLst>
          </p:cNvPr>
          <p:cNvSpPr/>
          <p:nvPr/>
        </p:nvSpPr>
        <p:spPr>
          <a:xfrm>
            <a:off x="2754419" y="801695"/>
            <a:ext cx="6683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05050"/>
                </a:solidFill>
                <a:latin typeface="Segoe UI Semilight"/>
              </a:rPr>
              <a:t>A globally distributed, massively scalable, multi-model 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13986553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1</cp:revision>
  <dcterms:created xsi:type="dcterms:W3CDTF">2019-04-02T12:15:51Z</dcterms:created>
  <dcterms:modified xsi:type="dcterms:W3CDTF">2019-04-02T12:21:11Z</dcterms:modified>
</cp:coreProperties>
</file>