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5149E68-0CEC-380E-134B-6707865DDA16}"/>
              </a:ext>
            </a:extLst>
          </p:cNvPr>
          <p:cNvGrpSpPr/>
          <p:nvPr/>
        </p:nvGrpSpPr>
        <p:grpSpPr>
          <a:xfrm>
            <a:off x="84590" y="137159"/>
            <a:ext cx="12018709" cy="6469381"/>
            <a:chOff x="84590" y="137159"/>
            <a:chExt cx="12018709" cy="6469381"/>
          </a:xfrm>
        </p:grpSpPr>
        <p:pic>
          <p:nvPicPr>
            <p:cNvPr id="4" name="Picture 3" descr="A close-up of a camera&#10;&#10;Description automatically generated">
              <a:extLst>
                <a:ext uri="{FF2B5EF4-FFF2-40B4-BE49-F238E27FC236}">
                  <a16:creationId xmlns:a16="http://schemas.microsoft.com/office/drawing/2014/main" id="{8D2BBDF9-B612-CBB7-404E-674F53B10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0" t="17667" r="21222" b="10746"/>
            <a:stretch/>
          </p:blipFill>
          <p:spPr>
            <a:xfrm>
              <a:off x="3536061" y="137159"/>
              <a:ext cx="5095873" cy="646938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778240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8240" y="4189448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78240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78240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78240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78240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78240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78240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312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0312" y="4187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312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312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0312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0312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0312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0312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807208" y="3721608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08670" y="4069080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8670" y="4416552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8670" y="4767742"/>
              <a:ext cx="457200" cy="228600"/>
            </a:xfrm>
            <a:prstGeom prst="roundRect">
              <a:avLst/>
            </a:prstGeom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08670" y="511546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P4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8670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7208" y="580364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P6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24544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P7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18574" y="510692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P8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5661" y="6153912"/>
              <a:ext cx="292874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 (1A supply Max)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924544" y="6153912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924544" y="5803643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VIN (3.6V - 5V)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672240" y="5799546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ADC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672240" y="5107399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</a:t>
              </a:r>
            </a:p>
            <a:p>
              <a:pPr algn="ctr"/>
              <a:r>
                <a:rPr lang="en-US" sz="800" dirty="0"/>
                <a:t>TX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72240" y="5454871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</a:t>
              </a:r>
            </a:p>
            <a:p>
              <a:pPr algn="ctr"/>
              <a:r>
                <a:rPr lang="en-US" sz="800" dirty="0"/>
                <a:t>RX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672240" y="4411852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SCLK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72240" y="406498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MISO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72240" y="3721608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MOSI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72240" y="4761102"/>
              <a:ext cx="547178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1</a:t>
              </a:r>
            </a:p>
            <a:p>
              <a:pPr algn="ctr"/>
              <a:r>
                <a:rPr lang="en-US" sz="800" dirty="0"/>
                <a:t>SS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2160" y="5452027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1</a:t>
              </a:r>
            </a:p>
            <a:p>
              <a:pPr algn="ctr"/>
              <a:r>
                <a:rPr lang="en-US" sz="800" dirty="0"/>
                <a:t>SDA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28031" y="511136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1</a:t>
              </a:r>
            </a:p>
            <a:p>
              <a:pPr algn="ctr"/>
              <a:r>
                <a:rPr lang="en-US" sz="800" dirty="0"/>
                <a:t>SCL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17" y="347128"/>
              <a:ext cx="3067992" cy="91017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367226" y="1111944"/>
              <a:ext cx="2005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OpenMV Cam RT1062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78238" y="2356421"/>
              <a:ext cx="1319785" cy="8309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Micro SD Slot</a:t>
              </a:r>
            </a:p>
            <a:p>
              <a:pPr algn="ctr"/>
              <a:r>
                <a:rPr lang="en-US" sz="1200" dirty="0"/>
                <a:t>SD &lt; 2GB Max</a:t>
              </a:r>
            </a:p>
            <a:p>
              <a:pPr algn="ctr"/>
              <a:r>
                <a:rPr lang="en-US" sz="1200" dirty="0"/>
                <a:t>SDHC &lt; 32GB Max</a:t>
              </a:r>
            </a:p>
            <a:p>
              <a:pPr algn="ctr"/>
              <a:r>
                <a:rPr lang="en-US" sz="1200" dirty="0"/>
                <a:t>SDXC &lt; 2TB Max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99349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87983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509504" y="4069080"/>
              <a:ext cx="232582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Wakeup (Connect to ground to wakeup)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924544" y="3721608"/>
              <a:ext cx="2910779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Reset (Connect to GND to reset)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4590" y="3300762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58160" y="3300984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78239" y="347128"/>
              <a:ext cx="3072385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All pins are 3.3V tolerant with a 3.3V output</a:t>
              </a:r>
            </a:p>
            <a:p>
              <a:r>
                <a:rPr lang="en-US" sz="1200" dirty="0"/>
                <a:t>All pins can sink or source up to 4 mA</a:t>
              </a:r>
              <a:r>
                <a:rPr lang="en-US" sz="1200" baseline="30000" dirty="0"/>
                <a:t>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4740" y="1431924"/>
              <a:ext cx="2848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>
                  <a:cs typeface="Arial" panose="020B0604020202020204" pitchFamily="34" charset="0"/>
                </a:rPr>
                <a:t>By: Ibrahim Abdelkader &amp; Kwabena W. Agyeman</a:t>
              </a:r>
            </a:p>
            <a:p>
              <a:pPr algn="r"/>
              <a:r>
                <a:rPr lang="en-US" sz="1050" dirty="0">
                  <a:cs typeface="Arial" panose="020B0604020202020204" pitchFamily="34" charset="0"/>
                </a:rPr>
                <a:t>https://openmv.io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022066" y="4761102"/>
              <a:ext cx="547678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0 RX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P9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04818" y="545202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</a:t>
              </a:r>
              <a:br>
                <a:rPr lang="en-US" sz="800" dirty="0"/>
              </a:br>
              <a:r>
                <a:rPr lang="en-US" sz="800" dirty="0"/>
                <a:t>A0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035924" y="4068161"/>
              <a:ext cx="541875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0</a:t>
              </a:r>
              <a:br>
                <a:rPr lang="en-US" sz="800" dirty="0"/>
              </a:br>
              <a:r>
                <a:rPr lang="en-US" sz="800" dirty="0"/>
                <a:t>TX</a:t>
              </a:r>
            </a:p>
          </p:txBody>
        </p:sp>
        <p:sp>
          <p:nvSpPr>
            <p:cNvPr id="8" name="Rounded Rectangle 96">
              <a:extLst>
                <a:ext uri="{FF2B5EF4-FFF2-40B4-BE49-F238E27FC236}">
                  <a16:creationId xmlns:a16="http://schemas.microsoft.com/office/drawing/2014/main" id="{B5EC3C7E-5ACC-DDF1-0E33-2F35B334B504}"/>
                </a:ext>
              </a:extLst>
            </p:cNvPr>
            <p:cNvSpPr/>
            <p:nvPr/>
          </p:nvSpPr>
          <p:spPr>
            <a:xfrm>
              <a:off x="8915272" y="4420843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P10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1804F8-D820-ABCE-0B7E-AF6B556F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383930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39">
              <a:extLst>
                <a:ext uri="{FF2B5EF4-FFF2-40B4-BE49-F238E27FC236}">
                  <a16:creationId xmlns:a16="http://schemas.microsoft.com/office/drawing/2014/main" id="{A8DF362A-F89D-30C8-2E92-D971D339807F}"/>
                </a:ext>
              </a:extLst>
            </p:cNvPr>
            <p:cNvSpPr/>
            <p:nvPr/>
          </p:nvSpPr>
          <p:spPr>
            <a:xfrm>
              <a:off x="4739219" y="3721608"/>
              <a:ext cx="945231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LED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E33010-A08F-02AE-8256-C388435908A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18397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9">
              <a:extLst>
                <a:ext uri="{FF2B5EF4-FFF2-40B4-BE49-F238E27FC236}">
                  <a16:creationId xmlns:a16="http://schemas.microsoft.com/office/drawing/2014/main" id="{B61FD9F1-9F6F-955B-57F1-EC0F8D81D728}"/>
                </a:ext>
              </a:extLst>
            </p:cNvPr>
            <p:cNvSpPr/>
            <p:nvPr/>
          </p:nvSpPr>
          <p:spPr>
            <a:xfrm>
              <a:off x="4739220" y="4066282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586763-8269-E19A-9B01-90EFB4CD5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52457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39">
              <a:extLst>
                <a:ext uri="{FF2B5EF4-FFF2-40B4-BE49-F238E27FC236}">
                  <a16:creationId xmlns:a16="http://schemas.microsoft.com/office/drawing/2014/main" id="{E64402BD-8F58-E886-798A-9AC426CD6365}"/>
                </a:ext>
              </a:extLst>
            </p:cNvPr>
            <p:cNvSpPr/>
            <p:nvPr/>
          </p:nvSpPr>
          <p:spPr>
            <a:xfrm>
              <a:off x="4739220" y="4406878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RXP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0FD2C5-1609-30BC-8C34-285ACB5ED70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89111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39">
              <a:extLst>
                <a:ext uri="{FF2B5EF4-FFF2-40B4-BE49-F238E27FC236}">
                  <a16:creationId xmlns:a16="http://schemas.microsoft.com/office/drawing/2014/main" id="{A0C38B21-BE45-E051-8191-DA182D1B6082}"/>
                </a:ext>
              </a:extLst>
            </p:cNvPr>
            <p:cNvSpPr/>
            <p:nvPr/>
          </p:nvSpPr>
          <p:spPr>
            <a:xfrm>
              <a:off x="4739219" y="4773416"/>
              <a:ext cx="952577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TXN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7AB104D-B6BB-D27A-1AF7-C551192F8C0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23554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39">
              <a:extLst>
                <a:ext uri="{FF2B5EF4-FFF2-40B4-BE49-F238E27FC236}">
                  <a16:creationId xmlns:a16="http://schemas.microsoft.com/office/drawing/2014/main" id="{D03E610F-14F2-AC48-171F-644713811FBF}"/>
                </a:ext>
              </a:extLst>
            </p:cNvPr>
            <p:cNvSpPr/>
            <p:nvPr/>
          </p:nvSpPr>
          <p:spPr>
            <a:xfrm>
              <a:off x="4739220" y="5117846"/>
              <a:ext cx="945232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TXP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75FC4E-6943-783C-E029-30D88194B8F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58569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39">
              <a:extLst>
                <a:ext uri="{FF2B5EF4-FFF2-40B4-BE49-F238E27FC236}">
                  <a16:creationId xmlns:a16="http://schemas.microsoft.com/office/drawing/2014/main" id="{B339CBA3-CD41-5166-B8E6-205F26CA3879}"/>
                </a:ext>
              </a:extLst>
            </p:cNvPr>
            <p:cNvSpPr/>
            <p:nvPr/>
          </p:nvSpPr>
          <p:spPr>
            <a:xfrm>
              <a:off x="4739219" y="5468001"/>
              <a:ext cx="945233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ON/OFF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B99C5A-CF9D-5C09-D1BF-0A3EC8AE409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592870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39">
              <a:extLst>
                <a:ext uri="{FF2B5EF4-FFF2-40B4-BE49-F238E27FC236}">
                  <a16:creationId xmlns:a16="http://schemas.microsoft.com/office/drawing/2014/main" id="{DFE1EA28-17D4-A2AE-2DF3-E6843D551A56}"/>
                </a:ext>
              </a:extLst>
            </p:cNvPr>
            <p:cNvSpPr/>
            <p:nvPr/>
          </p:nvSpPr>
          <p:spPr>
            <a:xfrm>
              <a:off x="4736894" y="5811012"/>
              <a:ext cx="95257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RAW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69F8E-2311-8EB2-9B6E-2878450C1D4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626832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39">
              <a:extLst>
                <a:ext uri="{FF2B5EF4-FFF2-40B4-BE49-F238E27FC236}">
                  <a16:creationId xmlns:a16="http://schemas.microsoft.com/office/drawing/2014/main" id="{C3CCFAB1-CC79-EFCF-60EC-2BB3B97E1EAC}"/>
                </a:ext>
              </a:extLst>
            </p:cNvPr>
            <p:cNvSpPr/>
            <p:nvPr/>
          </p:nvSpPr>
          <p:spPr>
            <a:xfrm>
              <a:off x="4736895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123" name="Rounded Rectangle 89">
              <a:extLst>
                <a:ext uri="{FF2B5EF4-FFF2-40B4-BE49-F238E27FC236}">
                  <a16:creationId xmlns:a16="http://schemas.microsoft.com/office/drawing/2014/main" id="{62F637D1-D727-2A1C-DFE6-9AC73F0ADDD7}"/>
                </a:ext>
              </a:extLst>
            </p:cNvPr>
            <p:cNvSpPr/>
            <p:nvPr/>
          </p:nvSpPr>
          <p:spPr>
            <a:xfrm>
              <a:off x="382469" y="5115465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 X2</a:t>
              </a:r>
            </a:p>
          </p:txBody>
        </p:sp>
        <p:sp>
          <p:nvSpPr>
            <p:cNvPr id="124" name="Rounded Rectangle 89">
              <a:extLst>
                <a:ext uri="{FF2B5EF4-FFF2-40B4-BE49-F238E27FC236}">
                  <a16:creationId xmlns:a16="http://schemas.microsoft.com/office/drawing/2014/main" id="{4EC310CE-0588-5B6D-C5E3-9A5AC1753E1E}"/>
                </a:ext>
              </a:extLst>
            </p:cNvPr>
            <p:cNvSpPr/>
            <p:nvPr/>
          </p:nvSpPr>
          <p:spPr>
            <a:xfrm>
              <a:off x="382469" y="5458968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 X3</a:t>
              </a:r>
            </a:p>
          </p:txBody>
        </p:sp>
        <p:sp>
          <p:nvSpPr>
            <p:cNvPr id="125" name="Rounded Rectangle 89">
              <a:extLst>
                <a:ext uri="{FF2B5EF4-FFF2-40B4-BE49-F238E27FC236}">
                  <a16:creationId xmlns:a16="http://schemas.microsoft.com/office/drawing/2014/main" id="{E629B15E-B292-682A-7101-B38A3976C7DE}"/>
                </a:ext>
              </a:extLst>
            </p:cNvPr>
            <p:cNvSpPr/>
            <p:nvPr/>
          </p:nvSpPr>
          <p:spPr>
            <a:xfrm>
              <a:off x="375983" y="4402781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 B3</a:t>
              </a:r>
            </a:p>
          </p:txBody>
        </p:sp>
        <p:sp>
          <p:nvSpPr>
            <p:cNvPr id="126" name="Rounded Rectangle 89">
              <a:extLst>
                <a:ext uri="{FF2B5EF4-FFF2-40B4-BE49-F238E27FC236}">
                  <a16:creationId xmlns:a16="http://schemas.microsoft.com/office/drawing/2014/main" id="{E75B0D77-8AE7-77C5-525C-F8D56B6D8CB9}"/>
                </a:ext>
              </a:extLst>
            </p:cNvPr>
            <p:cNvSpPr/>
            <p:nvPr/>
          </p:nvSpPr>
          <p:spPr>
            <a:xfrm>
              <a:off x="382469" y="3717511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 B3</a:t>
              </a:r>
            </a:p>
          </p:txBody>
        </p:sp>
        <p:sp>
          <p:nvSpPr>
            <p:cNvPr id="129" name="Rounded Rectangle 105">
              <a:extLst>
                <a:ext uri="{FF2B5EF4-FFF2-40B4-BE49-F238E27FC236}">
                  <a16:creationId xmlns:a16="http://schemas.microsoft.com/office/drawing/2014/main" id="{CFD99B9B-8258-BE46-D64B-18B0E18C63B7}"/>
                </a:ext>
              </a:extLst>
            </p:cNvPr>
            <p:cNvSpPr/>
            <p:nvPr/>
          </p:nvSpPr>
          <p:spPr>
            <a:xfrm>
              <a:off x="11304818" y="5090591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PWM2</a:t>
              </a:r>
              <a:br>
                <a:rPr lang="en-US" sz="800" dirty="0"/>
              </a:br>
              <a:r>
                <a:rPr lang="en-US" sz="800" dirty="0"/>
                <a:t>B0</a:t>
              </a:r>
            </a:p>
          </p:txBody>
        </p:sp>
        <p:sp>
          <p:nvSpPr>
            <p:cNvPr id="130" name="Rounded Rectangle 105">
              <a:extLst>
                <a:ext uri="{FF2B5EF4-FFF2-40B4-BE49-F238E27FC236}">
                  <a16:creationId xmlns:a16="http://schemas.microsoft.com/office/drawing/2014/main" id="{C9E2DCE9-61A6-EFDA-81D0-3D793181B6DD}"/>
                </a:ext>
              </a:extLst>
            </p:cNvPr>
            <p:cNvSpPr/>
            <p:nvPr/>
          </p:nvSpPr>
          <p:spPr>
            <a:xfrm>
              <a:off x="11292269" y="474974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</a:t>
              </a:r>
              <a:br>
                <a:rPr lang="en-US" sz="800" dirty="0"/>
              </a:br>
              <a:r>
                <a:rPr lang="en-US" sz="800" dirty="0"/>
                <a:t>A3</a:t>
              </a:r>
            </a:p>
          </p:txBody>
        </p:sp>
        <p:sp>
          <p:nvSpPr>
            <p:cNvPr id="131" name="Rounded Rectangle 105">
              <a:extLst>
                <a:ext uri="{FF2B5EF4-FFF2-40B4-BE49-F238E27FC236}">
                  <a16:creationId xmlns:a16="http://schemas.microsoft.com/office/drawing/2014/main" id="{1102BB12-6BC7-ED1F-02CB-5E8F8376B857}"/>
                </a:ext>
              </a:extLst>
            </p:cNvPr>
            <p:cNvSpPr/>
            <p:nvPr/>
          </p:nvSpPr>
          <p:spPr>
            <a:xfrm>
              <a:off x="11292269" y="4422659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PWM1</a:t>
              </a:r>
              <a:br>
                <a:rPr lang="en-US" sz="800" dirty="0"/>
              </a:br>
              <a:r>
                <a:rPr lang="en-US" sz="800" dirty="0"/>
                <a:t>B3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FC8560-91E4-7F24-CF80-7617F503F9AA}"/>
                </a:ext>
              </a:extLst>
            </p:cNvPr>
            <p:cNvCxnSpPr>
              <a:cxnSpLocks/>
            </p:cNvCxnSpPr>
            <p:nvPr/>
          </p:nvCxnSpPr>
          <p:spPr>
            <a:xfrm>
              <a:off x="7120739" y="626492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39">
              <a:extLst>
                <a:ext uri="{FF2B5EF4-FFF2-40B4-BE49-F238E27FC236}">
                  <a16:creationId xmlns:a16="http://schemas.microsoft.com/office/drawing/2014/main" id="{30170781-2955-3381-D0DA-BA938F1DCEC7}"/>
                </a:ext>
              </a:extLst>
            </p:cNvPr>
            <p:cNvSpPr/>
            <p:nvPr/>
          </p:nvSpPr>
          <p:spPr>
            <a:xfrm>
              <a:off x="6421053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879B080-F80F-BCE0-1EA2-7AAE1920E501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92202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39">
              <a:extLst>
                <a:ext uri="{FF2B5EF4-FFF2-40B4-BE49-F238E27FC236}">
                  <a16:creationId xmlns:a16="http://schemas.microsoft.com/office/drawing/2014/main" id="{C07405FA-D247-5719-F61B-6169502DD0DB}"/>
                </a:ext>
              </a:extLst>
            </p:cNvPr>
            <p:cNvSpPr/>
            <p:nvPr/>
          </p:nvSpPr>
          <p:spPr>
            <a:xfrm>
              <a:off x="6418451" y="5807727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SBL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27B9BF1-20CF-0F5A-46C5-0449CB501C66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58031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39">
              <a:extLst>
                <a:ext uri="{FF2B5EF4-FFF2-40B4-BE49-F238E27FC236}">
                  <a16:creationId xmlns:a16="http://schemas.microsoft.com/office/drawing/2014/main" id="{0F01A444-01ED-0909-25E5-BB5A67FE9D50}"/>
                </a:ext>
              </a:extLst>
            </p:cNvPr>
            <p:cNvSpPr/>
            <p:nvPr/>
          </p:nvSpPr>
          <p:spPr>
            <a:xfrm>
              <a:off x="6418451" y="546601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P13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21415BC-3D4B-AF4B-9E87-F133AF3E9719}"/>
                </a:ext>
              </a:extLst>
            </p:cNvPr>
            <p:cNvCxnSpPr>
              <a:cxnSpLocks/>
            </p:cNvCxnSpPr>
            <p:nvPr/>
          </p:nvCxnSpPr>
          <p:spPr>
            <a:xfrm>
              <a:off x="7112167" y="523214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39">
              <a:extLst>
                <a:ext uri="{FF2B5EF4-FFF2-40B4-BE49-F238E27FC236}">
                  <a16:creationId xmlns:a16="http://schemas.microsoft.com/office/drawing/2014/main" id="{6A7C72E3-C93B-D294-4F7F-C2B21F6A5281}"/>
                </a:ext>
              </a:extLst>
            </p:cNvPr>
            <p:cNvSpPr/>
            <p:nvPr/>
          </p:nvSpPr>
          <p:spPr>
            <a:xfrm>
              <a:off x="6412481" y="5117846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P14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59116BF-65A7-A69C-6E44-3DCE92B368A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488924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39">
              <a:extLst>
                <a:ext uri="{FF2B5EF4-FFF2-40B4-BE49-F238E27FC236}">
                  <a16:creationId xmlns:a16="http://schemas.microsoft.com/office/drawing/2014/main" id="{3D6E5076-0CF7-5A55-B1C4-DC50D3A8575A}"/>
                </a:ext>
              </a:extLst>
            </p:cNvPr>
            <p:cNvSpPr/>
            <p:nvPr/>
          </p:nvSpPr>
          <p:spPr>
            <a:xfrm>
              <a:off x="6407883" y="4774947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6A5673-28B7-8B5E-A250-245980DB8609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528515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ounded Rectangle 39">
              <a:extLst>
                <a:ext uri="{FF2B5EF4-FFF2-40B4-BE49-F238E27FC236}">
                  <a16:creationId xmlns:a16="http://schemas.microsoft.com/office/drawing/2014/main" id="{32E3AF8D-8793-9C10-3CDF-075BBCBE40CE}"/>
                </a:ext>
              </a:extLst>
            </p:cNvPr>
            <p:cNvSpPr/>
            <p:nvPr/>
          </p:nvSpPr>
          <p:spPr>
            <a:xfrm>
              <a:off x="6416032" y="4414215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FCC7F3-2D28-A754-C194-57EAD8C2CB13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17670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39">
              <a:extLst>
                <a:ext uri="{FF2B5EF4-FFF2-40B4-BE49-F238E27FC236}">
                  <a16:creationId xmlns:a16="http://schemas.microsoft.com/office/drawing/2014/main" id="{44780D52-CD6E-40E7-47C9-41BFAA2C547A}"/>
                </a:ext>
              </a:extLst>
            </p:cNvPr>
            <p:cNvSpPr/>
            <p:nvPr/>
          </p:nvSpPr>
          <p:spPr>
            <a:xfrm>
              <a:off x="6416032" y="4062400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4CC4B2-CA02-932E-BDA5-8B5C063F032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3833801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ounded Rectangle 39">
              <a:extLst>
                <a:ext uri="{FF2B5EF4-FFF2-40B4-BE49-F238E27FC236}">
                  <a16:creationId xmlns:a16="http://schemas.microsoft.com/office/drawing/2014/main" id="{D40C050D-B37D-9026-7EA8-4C9537674F53}"/>
                </a:ext>
              </a:extLst>
            </p:cNvPr>
            <p:cNvSpPr/>
            <p:nvPr/>
          </p:nvSpPr>
          <p:spPr>
            <a:xfrm>
              <a:off x="6407883" y="3719501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Reserved</a:t>
              </a:r>
            </a:p>
          </p:txBody>
        </p:sp>
        <p:sp>
          <p:nvSpPr>
            <p:cNvPr id="148" name="Rounded Rectangle 82">
              <a:extLst>
                <a:ext uri="{FF2B5EF4-FFF2-40B4-BE49-F238E27FC236}">
                  <a16:creationId xmlns:a16="http://schemas.microsoft.com/office/drawing/2014/main" id="{E8DA5836-252E-B4CD-C270-0C93A7779E89}"/>
                </a:ext>
              </a:extLst>
            </p:cNvPr>
            <p:cNvSpPr/>
            <p:nvPr/>
          </p:nvSpPr>
          <p:spPr>
            <a:xfrm>
              <a:off x="9509504" y="4425697"/>
              <a:ext cx="163944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Frame Sync Input/Output</a:t>
              </a:r>
            </a:p>
          </p:txBody>
        </p:sp>
        <p:sp>
          <p:nvSpPr>
            <p:cNvPr id="149" name="Rounded Rectangle 96">
              <a:extLst>
                <a:ext uri="{FF2B5EF4-FFF2-40B4-BE49-F238E27FC236}">
                  <a16:creationId xmlns:a16="http://schemas.microsoft.com/office/drawing/2014/main" id="{F8060462-5396-8453-6E16-E41D23646A3E}"/>
                </a:ext>
              </a:extLst>
            </p:cNvPr>
            <p:cNvSpPr/>
            <p:nvPr/>
          </p:nvSpPr>
          <p:spPr>
            <a:xfrm>
              <a:off x="8913839" y="4080229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5CD35DB-BA86-B1B9-E391-5B56218F8689}"/>
                </a:ext>
              </a:extLst>
            </p:cNvPr>
            <p:cNvSpPr txBox="1"/>
            <p:nvPr/>
          </p:nvSpPr>
          <p:spPr>
            <a:xfrm>
              <a:off x="8778238" y="1086959"/>
              <a:ext cx="3072385" cy="101566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On/Off (or Power Button):</a:t>
              </a:r>
            </a:p>
            <a:p>
              <a:r>
                <a:rPr lang="en-US" sz="1200" dirty="0"/>
                <a:t>* Pull low for 5 seconds to turn off when on</a:t>
              </a:r>
            </a:p>
            <a:p>
              <a:r>
                <a:rPr lang="en-US" sz="1200" dirty="0"/>
                <a:t>* Pull low for 1 second to turn on when off</a:t>
              </a:r>
            </a:p>
            <a:p>
              <a:r>
                <a:rPr lang="en-US" sz="1200" dirty="0"/>
                <a:t>Wake:</a:t>
              </a:r>
            </a:p>
            <a:p>
              <a:r>
                <a:rPr lang="en-US" sz="1200" dirty="0"/>
                <a:t>* Pull low to wakeup in </a:t>
              </a:r>
              <a:r>
                <a:rPr lang="en-US" sz="1200" dirty="0" err="1"/>
                <a:t>deepsleep</a:t>
              </a:r>
              <a:r>
                <a:rPr lang="en-US" sz="1200" dirty="0"/>
                <a:t> (not off).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1154882-F179-7AE5-5063-4573BB98389D}"/>
                </a:ext>
              </a:extLst>
            </p:cNvPr>
            <p:cNvSpPr txBox="1"/>
            <p:nvPr/>
          </p:nvSpPr>
          <p:spPr>
            <a:xfrm>
              <a:off x="190843" y="1917818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RAW provides always-on unregulated (3.6V-5V) power in on/off or </a:t>
              </a:r>
              <a:r>
                <a:rPr lang="en-US" sz="1200" dirty="0" err="1"/>
                <a:t>deepsleep</a:t>
              </a:r>
              <a:r>
                <a:rPr lang="en-US" sz="1200" dirty="0"/>
                <a:t> modes.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9B5E794-A48C-554C-006D-339EFE704269}"/>
                </a:ext>
              </a:extLst>
            </p:cNvPr>
            <p:cNvSpPr txBox="1"/>
            <p:nvPr/>
          </p:nvSpPr>
          <p:spPr>
            <a:xfrm>
              <a:off x="190843" y="2618565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Connect SBL to 3.3V to put the board into recovery mode to reflash the bootloader.</a:t>
              </a:r>
            </a:p>
          </p:txBody>
        </p:sp>
        <p:sp>
          <p:nvSpPr>
            <p:cNvPr id="155" name="Rounded Rectangle 39">
              <a:extLst>
                <a:ext uri="{FF2B5EF4-FFF2-40B4-BE49-F238E27FC236}">
                  <a16:creationId xmlns:a16="http://schemas.microsoft.com/office/drawing/2014/main" id="{2B3D481B-ABC6-96CA-2A22-E2D43F884AFF}"/>
                </a:ext>
              </a:extLst>
            </p:cNvPr>
            <p:cNvSpPr/>
            <p:nvPr/>
          </p:nvSpPr>
          <p:spPr>
            <a:xfrm>
              <a:off x="3647739" y="46366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F97878A-A8C4-440B-663D-F7F2FA4653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2370" y="57796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266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58</cp:revision>
  <dcterms:created xsi:type="dcterms:W3CDTF">2016-05-19T00:38:48Z</dcterms:created>
  <dcterms:modified xsi:type="dcterms:W3CDTF">2024-01-22T21:26:16Z</dcterms:modified>
</cp:coreProperties>
</file>