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2" r:id="rId6"/>
    <p:sldId id="265" r:id="rId7"/>
    <p:sldId id="266" r:id="rId8"/>
    <p:sldId id="267" r:id="rId9"/>
    <p:sldId id="263" r:id="rId10"/>
    <p:sldId id="264" r:id="rId11"/>
    <p:sldId id="268" r:id="rId12"/>
    <p:sldId id="269" r:id="rId13"/>
    <p:sldId id="270" r:id="rId14"/>
    <p:sldId id="272" r:id="rId15"/>
    <p:sldId id="274" r:id="rId16"/>
    <p:sldId id="275" r:id="rId17"/>
    <p:sldId id="273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3"/>
    <p:restoredTop sz="75468"/>
  </p:normalViewPr>
  <p:slideViewPr>
    <p:cSldViewPr snapToGrid="0" snapToObjects="1">
      <p:cViewPr>
        <p:scale>
          <a:sx n="119" d="100"/>
          <a:sy n="119" d="100"/>
        </p:scale>
        <p:origin x="2160" y="192"/>
      </p:cViewPr>
      <p:guideLst/>
    </p:cSldViewPr>
  </p:slideViewPr>
  <p:outlineViewPr>
    <p:cViewPr>
      <p:scale>
        <a:sx n="33" d="100"/>
        <a:sy n="33" d="100"/>
      </p:scale>
      <p:origin x="0" y="-66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Dense Model (ANCE)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0A2-694E-B392-E31811DBD6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MS Marco (MRR@10)</c:v>
                </c:pt>
                <c:pt idx="1">
                  <c:v>TREC DL (nDCG@10)</c:v>
                </c:pt>
                <c:pt idx="2">
                  <c:v>BioASQ (nDCG@10)</c:v>
                </c:pt>
                <c:pt idx="3">
                  <c:v>SCIDOCS (nDCG@10)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0.33</c:v>
                </c:pt>
                <c:pt idx="1">
                  <c:v>0.61499999999999999</c:v>
                </c:pt>
                <c:pt idx="2">
                  <c:v>0.30599999999999999</c:v>
                </c:pt>
                <c:pt idx="3">
                  <c:v>0.122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A2-694E-B392-E31811DBD6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Sparse Model (BM25)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MS Marco (MRR@10)</c:v>
                </c:pt>
                <c:pt idx="1">
                  <c:v>TREC DL (nDCG@10)</c:v>
                </c:pt>
                <c:pt idx="2">
                  <c:v>BioASQ (nDCG@10)</c:v>
                </c:pt>
                <c:pt idx="3">
                  <c:v>SCIDOCS (nDCG@10)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0.24</c:v>
                </c:pt>
                <c:pt idx="1">
                  <c:v>0.51900000000000002</c:v>
                </c:pt>
                <c:pt idx="2">
                  <c:v>0.46500000000000002</c:v>
                </c:pt>
                <c:pt idx="3">
                  <c:v>0.158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A2-694E-B392-E31811DBD60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79629935"/>
        <c:axId val="1941376464"/>
      </c:barChart>
      <c:catAx>
        <c:axId val="1379629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zh-CN"/>
          </a:p>
        </c:txPr>
        <c:crossAx val="1941376464"/>
        <c:crosses val="autoZero"/>
        <c:auto val="1"/>
        <c:lblAlgn val="ctr"/>
        <c:lblOffset val="100"/>
        <c:noMultiLvlLbl val="0"/>
      </c:catAx>
      <c:valAx>
        <c:axId val="194137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79629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3371-5961-B94B-8097-93C677F0DA4E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5493A-BE6C-6F4D-B871-9E07CBFB65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314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Hello everyone, this is Yue Yu from Georgia Tech. Today I am going to present our work “</a:t>
            </a:r>
            <a:r>
              <a:rPr kumimoji="1"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COCO-DR: Combating Distribution Shifts in Zero-Shot Dense Retrieval with Contrastive and </a:t>
            </a:r>
            <a:r>
              <a:rPr kumimoji="1" lang="en-US" altLang="zh-CN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Distributionally</a:t>
            </a:r>
            <a:r>
              <a:rPr kumimoji="1" lang="en-US" altLang="zh-CN" sz="1200" b="1" dirty="0">
                <a:latin typeface="Calibri" panose="020F0502020204030204" pitchFamily="34" charset="0"/>
                <a:cs typeface="Calibri" panose="020F0502020204030204" pitchFamily="34" charset="0"/>
              </a:rPr>
              <a:t> Robust Learning</a:t>
            </a:r>
            <a:r>
              <a:rPr kumimoji="1" lang="en-US" altLang="zh-CN" dirty="0"/>
              <a:t>”. This work is collaborated between Georgia Tech,</a:t>
            </a:r>
            <a:r>
              <a:rPr kumimoji="1" lang="zh-CN" altLang="en-US" dirty="0"/>
              <a:t> </a:t>
            </a:r>
            <a:r>
              <a:rPr kumimoji="1" lang="en-US" altLang="zh-CN" dirty="0"/>
              <a:t>Microsoft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Tsinghua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207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taller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challenge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lang="en-US" altLang="zh-CN" sz="1800" dirty="0">
                <a:effectLst/>
                <a:latin typeface="NimbusRomNo9L"/>
              </a:rPr>
              <a:t> improve model generalization ability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over unseen target queries solely using training signals from the source.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endParaRPr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tackle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this,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bring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assumption,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trained to be more 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robust on the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source domain</a:t>
            </a:r>
            <a:r>
              <a:rPr lang="en-US" altLang="zh-C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likely to 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generalize to target domains.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end,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explicit target domain/group information is unavailable, We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first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adopt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K-Means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on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query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Embeddings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to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cluster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training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data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into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different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groups.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endParaRPr lang="en-US" altLang="zh-CN" sz="1800" dirty="0">
              <a:effectLst/>
              <a:latin typeface="NimbusRomNo9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NimbusRomNo9L"/>
              </a:rPr>
              <a:t>Then,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we perform implicit DRO (</a:t>
            </a:r>
            <a:r>
              <a:rPr lang="en-US" altLang="zh-CN" sz="1800" dirty="0" err="1">
                <a:effectLst/>
                <a:latin typeface="NimbusRomNo9L"/>
              </a:rPr>
              <a:t>iDRO</a:t>
            </a:r>
            <a:r>
              <a:rPr lang="en-US" altLang="zh-CN" sz="1800" dirty="0">
                <a:effectLst/>
                <a:latin typeface="NimbusRomNo9L"/>
              </a:rPr>
              <a:t>) to improve </a:t>
            </a:r>
            <a:r>
              <a:rPr lang="en-US" altLang="zh-CN" sz="1800" dirty="0" err="1">
                <a:effectLst/>
                <a:latin typeface="NimbusRomNo9L"/>
              </a:rPr>
              <a:t>models’robustness</a:t>
            </a:r>
            <a:r>
              <a:rPr lang="en-US" altLang="zh-CN" sz="1800" dirty="0">
                <a:effectLst/>
                <a:latin typeface="NimbusRomNo9L"/>
              </a:rPr>
              <a:t> over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source query clusters.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endParaRPr lang="en-US" altLang="zh-CN" sz="1800" dirty="0">
              <a:effectLst/>
              <a:latin typeface="NimbusRomNo9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effectLst/>
              <a:latin typeface="NimbusRomNo9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NimbusRomNo9L"/>
              </a:rPr>
              <a:t>The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overall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loss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can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be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written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as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the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weighted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sum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of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different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group</a:t>
            </a:r>
            <a:r>
              <a:rPr lang="zh-CN" altLang="en-US" sz="1800" dirty="0">
                <a:effectLst/>
                <a:latin typeface="NimbusRomNo9L"/>
              </a:rPr>
              <a:t>’</a:t>
            </a:r>
            <a:r>
              <a:rPr lang="en-US" altLang="zh-CN" sz="1800" dirty="0">
                <a:effectLst/>
                <a:latin typeface="NimbusRomNo9L"/>
              </a:rPr>
              <a:t>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loss,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where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alpha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is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designed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to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assign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higher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weight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to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groups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with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higher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loss.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To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calculate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the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optimal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weight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omega,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an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ideal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choice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of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omega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would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kumimoji="1"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rovide </a:t>
            </a:r>
            <a:r>
              <a:rPr lang="en-US" altLang="zh-CN" sz="18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biggest reduction </a:t>
            </a:r>
            <a:r>
              <a:rPr lang="en-US" altLang="zh-CN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the training loss of all query clusters.</a:t>
            </a:r>
            <a:r>
              <a:rPr lang="zh-CN" alt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1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zh-CN" alt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CN" alt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zh-CN" alt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belief,</a:t>
            </a:r>
            <a:r>
              <a:rPr lang="zh-CN" alt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we approximate the loss reduction using first order Taylor expansion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to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obtain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the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closed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form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solution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of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omega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shown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in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the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slides.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Intuitively,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the optimal solution considers the gradient and loss similarity between different groups,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to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improve the model robustness across all clusters</a:t>
            </a:r>
            <a:r>
              <a:rPr lang="en-US" altLang="zh-CN" sz="2800" dirty="0">
                <a:effectLst/>
                <a:latin typeface="+mn-lt"/>
              </a:rPr>
              <a:t>.</a:t>
            </a:r>
            <a:endParaRPr lang="en-US" altLang="zh-CN" sz="1800" dirty="0">
              <a:effectLst/>
              <a:latin typeface="NimbusRomNo9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effectLst/>
              <a:latin typeface="NimbusRomNo9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="0" i="0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3791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BEIR,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standard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zero-shot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retrieval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benchmark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18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employ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pretrain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BEIR+MS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MARCO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corpora,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finetune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MARCO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labeled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pairs.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BERT-base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BERT-large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backbone,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corresponding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named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COCO-DR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COCO-DR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large.</a:t>
            </a:r>
          </a:p>
          <a:p>
            <a:endParaRPr kumimoji="1"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baselines,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approaches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including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sparse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retrieval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(BM25)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dense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retrieval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methods.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baselines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published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recently,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believe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seletcted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baselines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comprehensive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enough.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787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COCO-DR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baselines.</a:t>
            </a:r>
          </a:p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COCO-DR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DR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(e.g.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GTR-XXL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T5-XXL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backbone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50x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parameters)</a:t>
            </a:r>
          </a:p>
          <a:p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COCO-DR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Large,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-large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scale,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outperforms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GPT-3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500x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kumimoji="1" lang="zh-CN" altLang="en-US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171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further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ablation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components,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COCO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iDRO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useful,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majority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backbones.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average,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3.8%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1.2%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4448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designs.</a:t>
            </a:r>
          </a:p>
          <a:p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aim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COCO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adaptation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approaches.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SOTA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method,</a:t>
            </a:r>
            <a:r>
              <a:rPr kumimoji="1" lang="zh-CN" altLang="en-US" dirty="0"/>
              <a:t> </a:t>
            </a:r>
            <a:r>
              <a:rPr kumimoji="1" lang="en-US" altLang="zh-CN" dirty="0"/>
              <a:t>GPL,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seq2seq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generation,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reranking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filtering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trains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task,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efficient.</a:t>
            </a:r>
          </a:p>
          <a:p>
            <a:endParaRPr kumimoji="1" lang="en-US" altLang="zh-CN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Instead,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coco-</a:t>
            </a:r>
            <a:r>
              <a:rPr kumimoji="1"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contrastive</a:t>
            </a:r>
            <a:r>
              <a:rPr kumimoji="1"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pretraining</a:t>
            </a:r>
            <a:r>
              <a:rPr kumimoji="1"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tools,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unified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tasks.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Despite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design,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COCO-DR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achieves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2.9%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GPL,and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outperform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GPL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stacked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reranking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models.</a:t>
            </a:r>
            <a:endParaRPr kumimoji="1" lang="en-US" altLang="zh-CN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Besides,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contrastive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such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SimCSE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outperform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BM25.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remark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en-US" altLang="zh-CN" sz="1800" b="0" i="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</a:rPr>
              <a:t> methods developed for sentence similarity benchmarks do not perform well on DR as the two tasks are quite different, both in formats (query-document versus sentence pairs) and matching signals (relevance versus other language properties). </a:t>
            </a:r>
            <a:endParaRPr lang="en-US" altLang="zh-CN" b="0" dirty="0">
              <a:effectLst/>
            </a:endParaRPr>
          </a:p>
          <a:p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004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NimbusRomNo9L"/>
              </a:rPr>
              <a:t>We further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plot the reduction of the contrastive learning loss after using COCO pretraining, as well as the corresponding zero-shot improvements for each BEIR task. There is a notable correlation between them. On </a:t>
            </a:r>
            <a:r>
              <a:rPr lang="en-US" altLang="zh-CN" sz="1800" dirty="0" err="1">
                <a:effectLst/>
                <a:latin typeface="NimbusRomNo9L"/>
              </a:rPr>
              <a:t>BioASQ</a:t>
            </a:r>
            <a:r>
              <a:rPr lang="en-US" altLang="zh-CN" sz="1800" dirty="0">
                <a:effectLst/>
                <a:latin typeface="NimbusRomNo9L"/>
              </a:rPr>
              <a:t>, COCO reduces contrastive loss by 50% which yields 22% gains in zero-shot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 err="1">
                <a:effectLst/>
                <a:latin typeface="NimbusRomNo9L"/>
              </a:rPr>
              <a:t>peformamnce</a:t>
            </a:r>
            <a:r>
              <a:rPr lang="en-US" altLang="zh-CN" sz="1800" dirty="0">
                <a:effectLst/>
                <a:latin typeface="NimbusRomNo9L"/>
              </a:rPr>
              <a:t>.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670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NimbusRomNo9L"/>
              </a:rPr>
              <a:t>Recall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that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the assumption of </a:t>
            </a:r>
            <a:r>
              <a:rPr lang="en-US" altLang="zh-CN" sz="1800" dirty="0" err="1">
                <a:effectLst/>
                <a:latin typeface="NimbusRomNo9L"/>
              </a:rPr>
              <a:t>iDRO</a:t>
            </a:r>
            <a:r>
              <a:rPr lang="en-US" altLang="zh-CN" sz="1800" dirty="0">
                <a:effectLst/>
                <a:latin typeface="NimbusRomNo9L"/>
              </a:rPr>
              <a:t> is that it can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improve the model robustness on rare query clusters in </a:t>
            </a:r>
            <a:r>
              <a:rPr lang="en-US" altLang="zh-CN" sz="1800" i="1" dirty="0">
                <a:effectLst/>
                <a:latin typeface="NimbusRomNo9L"/>
              </a:rPr>
              <a:t>source</a:t>
            </a:r>
            <a:r>
              <a:rPr lang="en-US" altLang="zh-CN" sz="1800" dirty="0">
                <a:effectLst/>
                <a:latin typeface="NimbusRomNo9L"/>
              </a:rPr>
              <a:t>, which helps generalize to unseen </a:t>
            </a:r>
            <a:r>
              <a:rPr lang="en-US" altLang="zh-CN" sz="1800" i="1" dirty="0">
                <a:effectLst/>
                <a:latin typeface="NimbusRomNo9L"/>
              </a:rPr>
              <a:t>target</a:t>
            </a:r>
            <a:r>
              <a:rPr lang="en-US" altLang="zh-CN" sz="1800" dirty="0">
                <a:effectLst/>
                <a:latin typeface="NimbusRomNo9L"/>
              </a:rPr>
              <a:t>.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NimbusRomNo9L"/>
              </a:rPr>
              <a:t>To verify this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assumption, we find MARCO query clusters closest to queries in each BEIR task.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Then we plot the improvements of </a:t>
            </a:r>
            <a:r>
              <a:rPr lang="en-US" altLang="zh-CN" sz="1800" dirty="0" err="1">
                <a:effectLst/>
                <a:latin typeface="NimbusRomNo9L"/>
              </a:rPr>
              <a:t>iDRO</a:t>
            </a:r>
            <a:r>
              <a:rPr lang="en-US" altLang="zh-CN" sz="1800" dirty="0">
                <a:effectLst/>
                <a:latin typeface="NimbusRomNo9L"/>
              </a:rPr>
              <a:t> as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well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as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the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reduction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of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training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loss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on their closest source clusters for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each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 err="1">
                <a:effectLst/>
                <a:latin typeface="NimbusRomNo9L"/>
              </a:rPr>
              <a:t>beir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task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in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the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right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figure.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endParaRPr lang="en-US" altLang="zh-CN" sz="1800" dirty="0">
              <a:effectLst/>
              <a:latin typeface="NimbusRomNo9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effectLst/>
              <a:latin typeface="NimbusRomNo9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NimbusRomNo9L"/>
              </a:rPr>
              <a:t>From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this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figure,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we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observe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that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 err="1">
                <a:effectLst/>
                <a:latin typeface="NimbusRomNo9L"/>
              </a:rPr>
              <a:t>iDRO</a:t>
            </a:r>
            <a:r>
              <a:rPr lang="en-US" altLang="zh-CN" sz="1800" dirty="0">
                <a:effectLst/>
                <a:latin typeface="NimbusRomNo9L"/>
              </a:rPr>
              <a:t> improved the training loss on the majority (12 out of 18) of source query clusters closest to BEIR.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NimbusRomNo9L"/>
              </a:rPr>
              <a:t>Moreover, such improvements can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be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successfully propagated to the BEIR tasks, as there exists a clear positive correlations among the performance gain on the source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nearest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groups and the corresponding target tasks.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556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ensure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Reproducibility,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checkpoints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released.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770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First,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me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brief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Retrieval.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retrieval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Bm25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documents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dimensional, sparse vectors,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r>
              <a:rPr lang="zh-CN" altLang="en-US" dirty="0"/>
              <a:t> </a:t>
            </a:r>
            <a:r>
              <a:rPr lang="en-US" altLang="zh-CN" dirty="0"/>
              <a:t>retrieval</a:t>
            </a:r>
            <a:r>
              <a:rPr lang="zh-CN" altLang="en-US" dirty="0"/>
              <a:t> </a:t>
            </a:r>
            <a:r>
              <a:rPr lang="en-US" altLang="zh-CN" sz="1800" dirty="0">
                <a:effectLst/>
                <a:latin typeface="NimbusRomNo9L"/>
              </a:rPr>
              <a:t>learn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dense representations for both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queries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and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documents.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After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that,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kumimoji="1" lang="en-US" altLang="zh-CN" sz="1800" dirty="0">
                <a:effectLst/>
                <a:latin typeface="NimbusRomNo9L"/>
              </a:rPr>
              <a:t>approximate</a:t>
            </a:r>
            <a:r>
              <a:rPr kumimoji="1" lang="zh-CN" altLang="en-US" sz="1800" dirty="0">
                <a:effectLst/>
                <a:latin typeface="NimbusRomNo9L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nearest neighbor search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retrieval.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75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Specifically,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contrastive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maximize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query-document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pairs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minimize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negative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docuemnts</a:t>
            </a:r>
            <a:r>
              <a:rPr kumimoji="1" lang="en-US" altLang="zh-CN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effectLst/>
              <a:latin typeface="NimbusRomNo9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NimbusRomNo9L"/>
              </a:rPr>
              <a:t>The negatives </a:t>
            </a:r>
            <a:r>
              <a:rPr lang="en-US" altLang="zh-CN" sz="1800" dirty="0">
                <a:effectLst/>
                <a:latin typeface="CMSY8"/>
              </a:rPr>
              <a:t>documents </a:t>
            </a:r>
            <a:r>
              <a:rPr lang="en-US" altLang="zh-CN" sz="1800" dirty="0">
                <a:effectLst/>
                <a:latin typeface="NimbusRomNo9L"/>
              </a:rPr>
              <a:t>are constructed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either using sparse retrieval </a:t>
            </a:r>
            <a:r>
              <a:rPr lang="en-US" altLang="zh-CN" sz="1800" dirty="0">
                <a:effectLst/>
                <a:latin typeface="+mn-lt"/>
              </a:rPr>
              <a:t>or</a:t>
            </a:r>
            <a:r>
              <a:rPr lang="zh-CN" altLang="en-US" sz="1800" dirty="0">
                <a:effectLst/>
                <a:latin typeface="+mn-lt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using the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hard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negative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mined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from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model checkpoint of past episode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330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Although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Dense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Retrieval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significant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retrieval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in-domain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barplots</a:t>
            </a:r>
            <a:r>
              <a:rPr kumimoji="1" lang="en-US" altLang="zh-CN" dirty="0"/>
              <a:t>),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zero-shot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satisfactory.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zero-shot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barplot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Marco,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directly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Evaluated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them.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result,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still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exist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non-negligible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gap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sparse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models.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3944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experiments,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drop</a:t>
            </a:r>
            <a:r>
              <a:rPr kumimoji="1" lang="zh-CN" altLang="en-US" dirty="0"/>
              <a:t> </a:t>
            </a:r>
            <a:r>
              <a:rPr kumimoji="1" lang="en-US" altLang="zh-CN" dirty="0"/>
              <a:t>rapidly.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further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quantify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shift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degradation,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lexical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shift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documents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respectively,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tasks.</a:t>
            </a: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549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Here,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X-axis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y-axis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gap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(one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model)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BM25.</a:t>
            </a:r>
          </a:p>
          <a:p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findings:</a:t>
            </a:r>
          </a:p>
          <a:p>
            <a:r>
              <a:rPr kumimoji="1" lang="en-US" altLang="zh-CN" dirty="0"/>
              <a:t>First,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observe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shifts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exist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document,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half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BEIR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dissimilar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(MSMARCO)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similarity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0.4.</a:t>
            </a:r>
          </a:p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Second,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shifts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aligned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degradation,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correlation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shifts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degradation.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145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helpful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issue.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plot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coCondenser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retrieval-oriented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pretraining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MARCO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tasks.</a:t>
            </a:r>
          </a:p>
          <a:p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figure,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observe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coCOndenser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BM25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distrbutions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shifts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SciFact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BioASQ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92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observations,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aim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ackle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shifts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sides.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Specifically,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documents,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aim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leverage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BEIR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corpora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contrastive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pretraining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adapt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domains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queries,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domains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available.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mplicitly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istributionally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obust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ptimization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improve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robustness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rare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queries.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introduce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detail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slides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5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adapt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pretrained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lang="en-US" altLang="zh-CN" sz="1800" dirty="0">
                <a:effectLst/>
                <a:latin typeface="NimbusRomNo9L"/>
              </a:rPr>
              <a:t>to handle document distribution shifts, we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continuously pretrain the language model on the BEIR corpora, using the contrastive learning objective.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NimbusRomNo9L"/>
              </a:rPr>
              <a:t>Specifically,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for each document </a:t>
            </a:r>
            <a:r>
              <a:rPr lang="en-US" altLang="zh-CN" sz="1800" dirty="0">
                <a:effectLst/>
                <a:latin typeface="CMMI10"/>
              </a:rPr>
              <a:t>d</a:t>
            </a:r>
            <a:r>
              <a:rPr lang="en-US" altLang="zh-CN" sz="1800" dirty="0">
                <a:effectLst/>
                <a:latin typeface="CMMI8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in target corpora, we randomly extract two disjoint sequences </a:t>
            </a:r>
            <a:r>
              <a:rPr lang="en-US" altLang="zh-CN" sz="1800" dirty="0">
                <a:effectLst/>
                <a:latin typeface="CMMI10"/>
              </a:rPr>
              <a:t>s</a:t>
            </a:r>
            <a:r>
              <a:rPr lang="en-US" altLang="zh-CN" sz="1800" dirty="0">
                <a:effectLst/>
                <a:latin typeface="CMR8"/>
              </a:rPr>
              <a:t>1 </a:t>
            </a:r>
            <a:r>
              <a:rPr lang="en-US" altLang="zh-CN" sz="1800" dirty="0">
                <a:effectLst/>
                <a:latin typeface="NimbusRomNo9L"/>
              </a:rPr>
              <a:t>and </a:t>
            </a:r>
            <a:r>
              <a:rPr lang="en-US" altLang="zh-CN" sz="1800" dirty="0">
                <a:effectLst/>
                <a:latin typeface="CMMI8"/>
              </a:rPr>
              <a:t>s</a:t>
            </a:r>
            <a:r>
              <a:rPr lang="en-US" altLang="zh-CN" sz="1800" dirty="0">
                <a:effectLst/>
                <a:latin typeface="CMR8"/>
              </a:rPr>
              <a:t>2 </a:t>
            </a:r>
            <a:r>
              <a:rPr lang="en-US" altLang="zh-CN" sz="1800" dirty="0">
                <a:effectLst/>
                <a:latin typeface="NimbusRomNo9L"/>
              </a:rPr>
              <a:t>from </a:t>
            </a:r>
            <a:r>
              <a:rPr lang="en-US" altLang="zh-CN" sz="1800" dirty="0">
                <a:effectLst/>
                <a:latin typeface="CMMI10"/>
              </a:rPr>
              <a:t>d</a:t>
            </a:r>
            <a:r>
              <a:rPr lang="en-US" altLang="zh-CN" sz="1800" dirty="0">
                <a:effectLst/>
                <a:latin typeface="CMMI8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to form the positive pairs,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and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regard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other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in-batch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sequence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pairs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as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negative.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effectLst/>
                <a:latin typeface="NimbusRomNo9L"/>
              </a:rPr>
              <a:t>This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simple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design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enables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us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to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capture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the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information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from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the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target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task,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and</a:t>
            </a:r>
            <a:r>
              <a:rPr lang="zh-CN" altLang="en-US" sz="1800" dirty="0">
                <a:effectLst/>
                <a:latin typeface="NimbusRomNo9L"/>
              </a:rPr>
              <a:t> </a:t>
            </a:r>
            <a:r>
              <a:rPr lang="en-US" altLang="zh-CN" sz="1800" dirty="0">
                <a:effectLst/>
                <a:latin typeface="NimbusRomNo9L"/>
              </a:rPr>
              <a:t>reduce the impact of document distribution shifts.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5493A-BE6C-6F4D-B871-9E07CBFB65D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21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8CE82-E2B5-B64D-B474-77FDD9890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8EA3D8-5CAD-854F-A725-FFC4DCA5B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8B45FB-FA53-544C-BD00-2EA748FA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1862-4188-8B4B-93C4-396909C5BC77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92E20-9111-3C46-A690-48049AF4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9F2EA-8E64-8343-920D-1E8314F7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6CCF-2A92-6542-80A5-EEF3E8381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77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88BB5-8E7A-2A4E-91A6-A2D3FD91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DAF65-A739-7C44-9D9C-34E9922B3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8CD5F-1825-5B44-88EB-F301A104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1862-4188-8B4B-93C4-396909C5BC77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C5855-BCCF-DA4A-B7A9-31B73BA2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3195A-7A5A-904A-AA42-04C4C03D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6CCF-2A92-6542-80A5-EEF3E8381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17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9975D1-F1FF-7C4D-8300-D77A7672E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42861E-F0D5-634F-A277-FC1FFEEFF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CAC15-E52D-8245-9D66-F2A092DA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1862-4188-8B4B-93C4-396909C5BC77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D3CCD-3264-3F40-8A3F-552A27A2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83A1E-5C39-F24D-9E57-AFD4A88F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6CCF-2A92-6542-80A5-EEF3E8381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32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64520-BA70-8344-9F53-92751CE50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5D6DA-7979-C44D-9C0C-2279EA91E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279D30-E73C-A24D-B3E8-D0B9761B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1862-4188-8B4B-93C4-396909C5BC77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E522B-DF2C-234A-9E7B-CCAB18E6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0C242F-5A6A-7C4C-9FF7-1A79093A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6CCF-2A92-6542-80A5-EEF3E8381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77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E930A-8F27-D84C-BC11-07DFFA00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19AA41-2730-C04F-927F-D9E1CAED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D7A750-B4ED-7846-8C5F-360AE498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1862-4188-8B4B-93C4-396909C5BC77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729BA-6834-FD42-89BE-8ABA74B9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C9B4E-7488-1443-BA15-091F6F0C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6CCF-2A92-6542-80A5-EEF3E8381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12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8DBC4-8F41-084B-B557-535E4B37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73BA2-ECFA-5E4E-AB66-F7D96B851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4415E5-2544-6D45-B01E-3C4338F9E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010F9-798D-1646-B192-7EAA6C43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1862-4188-8B4B-93C4-396909C5BC77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182460-2DAC-844E-BA78-54D9D147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0FD5B-4114-9446-A4DB-03CF497E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6CCF-2A92-6542-80A5-EEF3E8381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98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7E3EF-9EE3-2A4A-B911-1A8D278F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96EDFA-3102-2246-9174-72D76E528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198DD0-EA58-814C-8F0E-7F99332C1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996CC3-6A63-B642-A894-5980AB868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EBD01B-9678-9847-81C5-6DB114B94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8F8EF5-FDEA-E342-8117-23B3AD30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1862-4188-8B4B-93C4-396909C5BC77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2D6D1-42D2-5041-9CD6-360A4707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20E8BB-E637-894B-AD40-8B49B5AA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6CCF-2A92-6542-80A5-EEF3E8381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66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E0611-2707-124C-8FDA-5C665342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1B9843-2C0D-3142-8468-A1786CF5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1862-4188-8B4B-93C4-396909C5BC77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95CE5C-F3E3-4845-887D-8ED1D879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FC6A40-77DC-9246-8C10-D9D8CC4B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6CCF-2A92-6542-80A5-EEF3E8381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510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E3A08-0868-9346-B1CF-44CBC05D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1862-4188-8B4B-93C4-396909C5BC77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63AB11-18E7-DE46-9DEF-0196AD10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57D30-7DB8-0C4F-9C23-060CAC52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6CCF-2A92-6542-80A5-EEF3E8381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87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DFED7-C980-AC40-A8C1-1FFFBFE1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063A9-12FF-6745-B554-3623C7EE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88397D-6DAA-CE4B-9192-AB4E3A6C6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B7BAC-AF37-7848-9D8B-09264118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1862-4188-8B4B-93C4-396909C5BC77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7F7F7-A9E6-D044-9E06-BA7A0944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460FC-31A1-7F45-BC32-595F669E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6CCF-2A92-6542-80A5-EEF3E8381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9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0CFDF-082D-BF4D-A38A-9DAE1F5F4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53EC21-007C-2E47-8F5E-310E92725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7C41-6BB7-204F-BE48-17F966EA3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BCDEAC-47DD-EB47-9FF8-68AF3FCD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1862-4188-8B4B-93C4-396909C5BC77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6E007A-AD19-CC41-A402-25FDBF1F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CAE395-ACCB-F541-A83A-002D7032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6CCF-2A92-6542-80A5-EEF3E8381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782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18D2F1-B35E-0645-B083-E55E78E3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7D1D2-9992-1540-AB8B-984567461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A61AB-3760-F648-A270-6CD6C39D5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11862-4188-8B4B-93C4-396909C5BC77}" type="datetimeFigureOut">
              <a:rPr kumimoji="1" lang="zh-CN" altLang="en-US" smtClean="0"/>
              <a:t>2022/11/29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E8978-4FC9-574B-9B00-C876FDFA6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A5C74-9DBF-F344-AA99-4960E90BB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F6CCF-2A92-6542-80A5-EEF3E83818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56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eyu@gatech.edu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Match/COCO-D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C5D32-CEAD-F745-8829-6E92C90C2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027" y="1677316"/>
            <a:ext cx="9527058" cy="1947242"/>
          </a:xfrm>
        </p:spPr>
        <p:txBody>
          <a:bodyPr>
            <a:noAutofit/>
          </a:bodyPr>
          <a:lstStyle/>
          <a:p>
            <a:r>
              <a:rPr kumimoji="1"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COCO-DR: Combating Distribution Shifts in Zero-Shot Dense Retrieval with Contrastive and </a:t>
            </a:r>
            <a:r>
              <a:rPr kumimoji="1" lang="en-US" altLang="zh-CN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Distributionally</a:t>
            </a:r>
            <a:r>
              <a:rPr kumimoji="1"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 Robust Learning</a:t>
            </a:r>
            <a:endParaRPr kumimoji="1" lang="zh-CN" alt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AF4B9B-407E-7249-9C66-FA964260C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026" y="4013371"/>
            <a:ext cx="9625913" cy="2484104"/>
          </a:xfrm>
        </p:spPr>
        <p:txBody>
          <a:bodyPr>
            <a:normAutofit/>
          </a:bodyPr>
          <a:lstStyle/>
          <a:p>
            <a:r>
              <a:rPr kumimoji="1"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Yue</a:t>
            </a:r>
            <a:r>
              <a:rPr kumimoji="1"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Yu</a:t>
            </a:r>
            <a:r>
              <a:rPr kumimoji="1" lang="en-US" altLang="zh-CN" sz="28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Chenyan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r>
              <a:rPr kumimoji="1"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Sun</a:t>
            </a:r>
            <a:r>
              <a:rPr kumimoji="1"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Chao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Zhang</a:t>
            </a:r>
            <a:r>
              <a:rPr kumimoji="1"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Arnold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Overwijk</a:t>
            </a:r>
            <a:r>
              <a:rPr kumimoji="1"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r>
              <a:rPr kumimoji="1"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Georgia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Institute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1"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Microsoft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Tsinghua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University</a:t>
            </a:r>
          </a:p>
          <a:p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Contact: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yueyu@gatech.edu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2" descr="The 2022 Conference on Empirical Methods in Natural Language Processing - emnlp  2022">
            <a:extLst>
              <a:ext uri="{FF2B5EF4-FFF2-40B4-BE49-F238E27FC236}">
                <a16:creationId xmlns:a16="http://schemas.microsoft.com/office/drawing/2014/main" id="{D35AFD46-20BC-F94B-BEE7-499CB5CB6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197" y="398417"/>
            <a:ext cx="2505659" cy="103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s | Brand Guide">
            <a:extLst>
              <a:ext uri="{FF2B5EF4-FFF2-40B4-BE49-F238E27FC236}">
                <a16:creationId xmlns:a16="http://schemas.microsoft.com/office/drawing/2014/main" id="{10933AFD-79A3-5348-9B7A-3F4A5097C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8841" y="433082"/>
            <a:ext cx="4313419" cy="97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icrosoft Unlocked">
            <a:extLst>
              <a:ext uri="{FF2B5EF4-FFF2-40B4-BE49-F238E27FC236}">
                <a16:creationId xmlns:a16="http://schemas.microsoft.com/office/drawing/2014/main" id="{C0D1FC5F-5791-7141-A8D5-DB6E0D85B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t="23252" r="10874" b="29901"/>
          <a:stretch/>
        </p:blipFill>
        <p:spPr bwMode="auto">
          <a:xfrm>
            <a:off x="7117245" y="433082"/>
            <a:ext cx="3523163" cy="94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Tsinghua University - Wikipedia">
            <a:extLst>
              <a:ext uri="{FF2B5EF4-FFF2-40B4-BE49-F238E27FC236}">
                <a16:creationId xmlns:a16="http://schemas.microsoft.com/office/drawing/2014/main" id="{29E6C12E-F284-1D47-A34A-29F216AC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26642" y="281634"/>
            <a:ext cx="1297161" cy="127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47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D009-9815-604F-A26D-4064B794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7065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Implicit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Distributionally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Robust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en-US" altLang="zh-CN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iDRO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1"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AA0E6C-3A56-9C4E-A130-55D4F9E81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545" y="1690688"/>
                <a:ext cx="8149813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Cluster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queries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into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multiple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groups,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automatically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reweight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groups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better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robustness.</a:t>
                </a:r>
              </a:p>
              <a:p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Inspiration from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belief: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ideal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weight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should</a:t>
                </a:r>
                <a:r>
                  <a:rPr kumimoji="1"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altLang="zh-CN" sz="26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rovide </a:t>
                </a:r>
                <a:r>
                  <a:rPr lang="en-US" altLang="zh-CN" sz="2600" b="0" i="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biggest reduction </a:t>
                </a:r>
                <a:r>
                  <a:rPr lang="en-US" altLang="zh-CN" sz="26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on the training loss of all query clusters.</a:t>
                </a:r>
              </a:p>
              <a:p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iDRO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Loss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zh-CN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b="0" i="1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𝑖𝐷𝑅𝑂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∝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sup>
                    </m:sSup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Close</a:t>
                </a:r>
                <a:r>
                  <a:rPr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form</a:t>
                </a:r>
                <a:r>
                  <a:rPr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weight</a:t>
                </a:r>
                <a:r>
                  <a:rPr lang="zh-CN" alt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6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6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at</a:t>
                </a:r>
                <a:r>
                  <a:rPr lang="zh-CN" altLang="en-US" sz="26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6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step</a:t>
                </a:r>
                <a:r>
                  <a:rPr lang="zh-CN" altLang="en-US" sz="26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altLang="zh-CN" sz="26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AA0E6C-3A56-9C4E-A130-55D4F9E81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545" y="1690688"/>
                <a:ext cx="8149813" cy="4351338"/>
              </a:xfrm>
              <a:blipFill>
                <a:blip r:embed="rId3"/>
                <a:stretch>
                  <a:fillRect l="-1244" t="-2035" r="-1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任意形状 6">
                <a:extLst>
                  <a:ext uri="{FF2B5EF4-FFF2-40B4-BE49-F238E27FC236}">
                    <a16:creationId xmlns:a16="http://schemas.microsoft.com/office/drawing/2014/main" id="{C60FB476-EA06-6D4B-B4D8-BA547BB66095}"/>
                  </a:ext>
                </a:extLst>
              </p:cNvPr>
              <p:cNvSpPr/>
              <p:nvPr/>
            </p:nvSpPr>
            <p:spPr>
              <a:xfrm rot="547737">
                <a:off x="9399534" y="2169921"/>
                <a:ext cx="1493134" cy="2101138"/>
              </a:xfrm>
              <a:custGeom>
                <a:avLst/>
                <a:gdLst>
                  <a:gd name="connsiteX0" fmla="*/ 0 w 1440479"/>
                  <a:gd name="connsiteY0" fmla="*/ 492257 h 1910180"/>
                  <a:gd name="connsiteX1" fmla="*/ 1365812 w 1440479"/>
                  <a:gd name="connsiteY1" fmla="*/ 63994 h 1910180"/>
                  <a:gd name="connsiteX2" fmla="*/ 1261640 w 1440479"/>
                  <a:gd name="connsiteY2" fmla="*/ 1707599 h 1910180"/>
                  <a:gd name="connsiteX3" fmla="*/ 1273215 w 1440479"/>
                  <a:gd name="connsiteY3" fmla="*/ 1881219 h 1910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479" h="1910180">
                    <a:moveTo>
                      <a:pt x="0" y="492257"/>
                    </a:moveTo>
                    <a:cubicBezTo>
                      <a:pt x="577769" y="176847"/>
                      <a:pt x="1155539" y="-138563"/>
                      <a:pt x="1365812" y="63994"/>
                    </a:cubicBezTo>
                    <a:cubicBezTo>
                      <a:pt x="1576085" y="266551"/>
                      <a:pt x="1277073" y="1404728"/>
                      <a:pt x="1261640" y="1707599"/>
                    </a:cubicBezTo>
                    <a:cubicBezTo>
                      <a:pt x="1246207" y="2010470"/>
                      <a:pt x="1261640" y="1885077"/>
                      <a:pt x="1273215" y="1881219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1" lang="zh-CN" altLang="en-US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任意形状 6">
                <a:extLst>
                  <a:ext uri="{FF2B5EF4-FFF2-40B4-BE49-F238E27FC236}">
                    <a16:creationId xmlns:a16="http://schemas.microsoft.com/office/drawing/2014/main" id="{C60FB476-EA06-6D4B-B4D8-BA547BB66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7737">
                <a:off x="9399534" y="2169921"/>
                <a:ext cx="1493134" cy="2101138"/>
              </a:xfrm>
              <a:custGeom>
                <a:avLst/>
                <a:gdLst>
                  <a:gd name="connsiteX0" fmla="*/ 0 w 1440479"/>
                  <a:gd name="connsiteY0" fmla="*/ 492257 h 1910180"/>
                  <a:gd name="connsiteX1" fmla="*/ 1365812 w 1440479"/>
                  <a:gd name="connsiteY1" fmla="*/ 63994 h 1910180"/>
                  <a:gd name="connsiteX2" fmla="*/ 1261640 w 1440479"/>
                  <a:gd name="connsiteY2" fmla="*/ 1707599 h 1910180"/>
                  <a:gd name="connsiteX3" fmla="*/ 1273215 w 1440479"/>
                  <a:gd name="connsiteY3" fmla="*/ 1881219 h 1910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479" h="1910180">
                    <a:moveTo>
                      <a:pt x="0" y="492257"/>
                    </a:moveTo>
                    <a:cubicBezTo>
                      <a:pt x="577769" y="176847"/>
                      <a:pt x="1155539" y="-138563"/>
                      <a:pt x="1365812" y="63994"/>
                    </a:cubicBezTo>
                    <a:cubicBezTo>
                      <a:pt x="1576085" y="266551"/>
                      <a:pt x="1277073" y="1404728"/>
                      <a:pt x="1261640" y="1707599"/>
                    </a:cubicBezTo>
                    <a:cubicBezTo>
                      <a:pt x="1246207" y="2010470"/>
                      <a:pt x="1261640" y="1885077"/>
                      <a:pt x="1273215" y="1881219"/>
                    </a:cubicBezTo>
                  </a:path>
                </a:pathLst>
              </a:custGeom>
              <a:blipFill>
                <a:blip r:embed="rId4"/>
                <a:stretch>
                  <a:fillRect l="-27049" r="-8197"/>
                </a:stretch>
              </a:blipFill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42A76358-9C3C-1649-AB2C-DE568FFDA399}"/>
              </a:ext>
            </a:extLst>
          </p:cNvPr>
          <p:cNvSpPr/>
          <p:nvPr/>
        </p:nvSpPr>
        <p:spPr>
          <a:xfrm>
            <a:off x="10487552" y="4312540"/>
            <a:ext cx="127322" cy="1273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ED9F39-4CBE-9D4C-B25B-B6DE0D365503}"/>
              </a:ext>
            </a:extLst>
          </p:cNvPr>
          <p:cNvSpPr/>
          <p:nvPr/>
        </p:nvSpPr>
        <p:spPr>
          <a:xfrm>
            <a:off x="9446314" y="4452404"/>
            <a:ext cx="295200" cy="295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1BE5A15-004F-7445-B78D-7676AD44B05F}"/>
              </a:ext>
            </a:extLst>
          </p:cNvPr>
          <p:cNvSpPr/>
          <p:nvPr/>
        </p:nvSpPr>
        <p:spPr>
          <a:xfrm>
            <a:off x="10127004" y="4790410"/>
            <a:ext cx="295200" cy="295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66B694-D0BF-0343-8204-39C79A8C6316}"/>
              </a:ext>
            </a:extLst>
          </p:cNvPr>
          <p:cNvSpPr/>
          <p:nvPr/>
        </p:nvSpPr>
        <p:spPr>
          <a:xfrm>
            <a:off x="9948491" y="3382542"/>
            <a:ext cx="295200" cy="2952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366867D-ED27-3D48-BD45-6521833B8713}"/>
              </a:ext>
            </a:extLst>
          </p:cNvPr>
          <p:cNvSpPr/>
          <p:nvPr/>
        </p:nvSpPr>
        <p:spPr>
          <a:xfrm>
            <a:off x="11483888" y="4036019"/>
            <a:ext cx="295200" cy="295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95C1DC2-B577-DD4B-8D52-1600B4F8CDB1}"/>
              </a:ext>
            </a:extLst>
          </p:cNvPr>
          <p:cNvSpPr/>
          <p:nvPr/>
        </p:nvSpPr>
        <p:spPr>
          <a:xfrm>
            <a:off x="11058599" y="4598971"/>
            <a:ext cx="295200" cy="295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03847FF-A7B5-0543-AF4B-A4422823663E}"/>
              </a:ext>
            </a:extLst>
          </p:cNvPr>
          <p:cNvSpPr/>
          <p:nvPr/>
        </p:nvSpPr>
        <p:spPr>
          <a:xfrm>
            <a:off x="10763399" y="4993551"/>
            <a:ext cx="295200" cy="295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10B0989-B9C8-A84B-834D-0060414119E4}"/>
              </a:ext>
            </a:extLst>
          </p:cNvPr>
          <p:cNvCxnSpPr>
            <a:stCxn id="8" idx="3"/>
            <a:endCxn id="11" idx="7"/>
          </p:cNvCxnSpPr>
          <p:nvPr/>
        </p:nvCxnSpPr>
        <p:spPr>
          <a:xfrm flipH="1">
            <a:off x="10378973" y="4421215"/>
            <a:ext cx="127225" cy="412426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4867C8C-1EC9-1A46-A0FF-41B2C9F23AD4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9741514" y="4376201"/>
            <a:ext cx="746038" cy="223803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0D5D2B04-DA41-5E46-97C1-90431DF2F209}"/>
              </a:ext>
            </a:extLst>
          </p:cNvPr>
          <p:cNvCxnSpPr>
            <a:cxnSpLocks/>
            <a:stCxn id="8" idx="1"/>
            <a:endCxn id="12" idx="5"/>
          </p:cNvCxnSpPr>
          <p:nvPr/>
        </p:nvCxnSpPr>
        <p:spPr>
          <a:xfrm flipH="1" flipV="1">
            <a:off x="10200460" y="3634511"/>
            <a:ext cx="305738" cy="696675"/>
          </a:xfrm>
          <a:prstGeom prst="straightConnector1">
            <a:avLst/>
          </a:prstGeom>
          <a:ln w="28575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6084B91-8597-8F40-9F74-D542F772D1BB}"/>
              </a:ext>
            </a:extLst>
          </p:cNvPr>
          <p:cNvCxnSpPr>
            <a:cxnSpLocks/>
            <a:stCxn id="8" idx="7"/>
            <a:endCxn id="13" idx="2"/>
          </p:cNvCxnSpPr>
          <p:nvPr/>
        </p:nvCxnSpPr>
        <p:spPr>
          <a:xfrm flipV="1">
            <a:off x="10596228" y="4183619"/>
            <a:ext cx="887660" cy="147567"/>
          </a:xfrm>
          <a:prstGeom prst="straightConnector1">
            <a:avLst/>
          </a:prstGeom>
          <a:ln w="2857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3DCA379A-3083-AB45-B66F-821B230053AE}"/>
              </a:ext>
            </a:extLst>
          </p:cNvPr>
          <p:cNvCxnSpPr>
            <a:cxnSpLocks/>
            <a:stCxn id="8" idx="5"/>
            <a:endCxn id="14" idx="1"/>
          </p:cNvCxnSpPr>
          <p:nvPr/>
        </p:nvCxnSpPr>
        <p:spPr>
          <a:xfrm>
            <a:off x="10596228" y="4421215"/>
            <a:ext cx="505602" cy="22098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BEDD366-FAD8-934E-AE78-2BB767AB903A}"/>
              </a:ext>
            </a:extLst>
          </p:cNvPr>
          <p:cNvCxnSpPr>
            <a:cxnSpLocks/>
            <a:stCxn id="8" idx="5"/>
            <a:endCxn id="15" idx="1"/>
          </p:cNvCxnSpPr>
          <p:nvPr/>
        </p:nvCxnSpPr>
        <p:spPr>
          <a:xfrm>
            <a:off x="10596228" y="4421215"/>
            <a:ext cx="210402" cy="61556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088717F-A715-CC44-92A1-89C3FE0DD6CB}"/>
                  </a:ext>
                </a:extLst>
              </p:cNvPr>
              <p:cNvSpPr txBox="1"/>
              <p:nvPr/>
            </p:nvSpPr>
            <p:spPr>
              <a:xfrm>
                <a:off x="10939075" y="2928102"/>
                <a:ext cx="2671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088717F-A715-CC44-92A1-89C3FE0DD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075" y="2928102"/>
                <a:ext cx="267124" cy="369332"/>
              </a:xfrm>
              <a:prstGeom prst="rect">
                <a:avLst/>
              </a:prstGeom>
              <a:blipFill>
                <a:blip r:embed="rId5"/>
                <a:stretch>
                  <a:fillRect l="-22727" r="-18182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3A29376-2F5E-6A47-A642-339D68E2DB55}"/>
                  </a:ext>
                </a:extLst>
              </p:cNvPr>
              <p:cNvSpPr txBox="1"/>
              <p:nvPr/>
            </p:nvSpPr>
            <p:spPr>
              <a:xfrm>
                <a:off x="9615436" y="3514328"/>
                <a:ext cx="397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3A29376-2F5E-6A47-A642-339D68E2D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5436" y="3514328"/>
                <a:ext cx="397480" cy="369332"/>
              </a:xfrm>
              <a:prstGeom prst="rect">
                <a:avLst/>
              </a:prstGeom>
              <a:blipFill>
                <a:blip r:embed="rId6"/>
                <a:stretch>
                  <a:fillRect l="-12121" r="-303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9BD68C-D034-3C4B-ADF6-43CE3CCA4B24}"/>
                  </a:ext>
                </a:extLst>
              </p:cNvPr>
              <p:cNvSpPr txBox="1"/>
              <p:nvPr/>
            </p:nvSpPr>
            <p:spPr>
              <a:xfrm>
                <a:off x="9702524" y="4716278"/>
                <a:ext cx="4045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19BD68C-D034-3C4B-ADF6-43CE3CCA4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524" y="4716278"/>
                <a:ext cx="404598" cy="369332"/>
              </a:xfrm>
              <a:prstGeom prst="rect">
                <a:avLst/>
              </a:prstGeom>
              <a:blipFill>
                <a:blip r:embed="rId7"/>
                <a:stretch>
                  <a:fillRect l="-15625" r="-625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24F342-9615-4D42-8EC9-B7941ADC5151}"/>
                  </a:ext>
                </a:extLst>
              </p:cNvPr>
              <p:cNvSpPr txBox="1"/>
              <p:nvPr/>
            </p:nvSpPr>
            <p:spPr>
              <a:xfrm>
                <a:off x="11133248" y="4961581"/>
                <a:ext cx="4045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424F342-9615-4D42-8EC9-B7941ADC5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248" y="4961581"/>
                <a:ext cx="404598" cy="369332"/>
              </a:xfrm>
              <a:prstGeom prst="rect">
                <a:avLst/>
              </a:prstGeom>
              <a:blipFill>
                <a:blip r:embed="rId8"/>
                <a:stretch>
                  <a:fillRect l="-15152" r="-303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F6F43C6-86B2-0E47-901A-0BBB8B2B5359}"/>
                  </a:ext>
                </a:extLst>
              </p:cNvPr>
              <p:cNvSpPr txBox="1"/>
              <p:nvPr/>
            </p:nvSpPr>
            <p:spPr>
              <a:xfrm>
                <a:off x="11280667" y="3562606"/>
                <a:ext cx="4045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F6F43C6-86B2-0E47-901A-0BBB8B2B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667" y="3562606"/>
                <a:ext cx="404598" cy="369332"/>
              </a:xfrm>
              <a:prstGeom prst="rect">
                <a:avLst/>
              </a:prstGeom>
              <a:blipFill>
                <a:blip r:embed="rId9"/>
                <a:stretch>
                  <a:fillRect l="-15152" r="-303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A2D14923-B0EE-1A43-9C70-944DCE5608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2159" y="4894171"/>
            <a:ext cx="4346287" cy="16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4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0462C-91F5-9F4B-ADBA-5B2C5118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98486-5BAC-F74A-B8B0-7ACD9C5A3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1014" cy="448668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Evaluate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BEIR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benchmark</a:t>
            </a:r>
          </a:p>
          <a:p>
            <a:pPr lvl="1"/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multiple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domains: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biomedical,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news,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question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answering,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</a:p>
          <a:p>
            <a:pPr lvl="1"/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Multi-stage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Training: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pretrain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BEIR+MS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MARCO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corpora,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finetune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MARCO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labeled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data.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BERT-base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BERT-large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backbone</a:t>
            </a:r>
          </a:p>
          <a:p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Baselines</a:t>
            </a:r>
          </a:p>
          <a:p>
            <a:pPr lvl="1"/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Baselines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BM25,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DPR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(EMNLP’20),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ANCE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(ICLR’21),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Contriever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(TMLR’22),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GTR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(EMNLP’22,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concurrent),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CPT-text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(arXiv’22,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concurrent)</a:t>
            </a:r>
          </a:p>
          <a:p>
            <a:pPr lvl="1"/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Domain-adaptive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baselines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GenQ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(EACL’21),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MoDIR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(ACL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Findings’22),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GPL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(NAACL’22),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  <a:p>
            <a:pPr marL="0" indent="0">
              <a:buNone/>
            </a:pPr>
            <a:endParaRPr kumimoji="1"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9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7D251-BE45-A240-AE61-E5683341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719C3-6C7E-9E46-97DB-A476B7C5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8616"/>
            <a:ext cx="10515600" cy="855408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COCO-DR</a:t>
            </a:r>
            <a:r>
              <a:rPr kumimoji="1" lang="zh-CN" alt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kumimoji="1" lang="zh-CN" alt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outperforms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(GTR-XXL)</a:t>
            </a:r>
            <a:r>
              <a:rPr kumimoji="1" lang="zh-CN" alt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kumimoji="1" lang="zh-CN" alt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kumimoji="1" lang="zh-CN" alt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50x</a:t>
            </a:r>
            <a:r>
              <a:rPr kumimoji="1" lang="zh-CN" alt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</a:p>
          <a:p>
            <a:r>
              <a:rPr kumimoji="1"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COCO-DR</a:t>
            </a:r>
            <a:r>
              <a:rPr kumimoji="1" lang="zh-CN" alt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kumimoji="1" lang="zh-CN" alt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outperforms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baselines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including</a:t>
            </a:r>
            <a:r>
              <a: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GPT-3</a:t>
            </a:r>
            <a:r>
              <a:rPr kumimoji="1"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kumimoji="1"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endParaRPr kumimoji="1" lang="zh-CN" alt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8B65B4-1761-4F46-8E3C-93431522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99" y="1532082"/>
            <a:ext cx="9919802" cy="40641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F377F3A-787B-CB45-AB65-846A36D7ABFE}"/>
              </a:ext>
            </a:extLst>
          </p:cNvPr>
          <p:cNvSpPr/>
          <p:nvPr/>
        </p:nvSpPr>
        <p:spPr>
          <a:xfrm>
            <a:off x="10228954" y="1873045"/>
            <a:ext cx="569675" cy="37232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32EB09-DDFB-0D42-83B8-B1342A001814}"/>
              </a:ext>
            </a:extLst>
          </p:cNvPr>
          <p:cNvSpPr/>
          <p:nvPr/>
        </p:nvSpPr>
        <p:spPr>
          <a:xfrm>
            <a:off x="9643461" y="1873045"/>
            <a:ext cx="491139" cy="37232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9D2FFE-0CAF-A344-9E53-E7A3BE3F22B4}"/>
              </a:ext>
            </a:extLst>
          </p:cNvPr>
          <p:cNvSpPr/>
          <p:nvPr/>
        </p:nvSpPr>
        <p:spPr>
          <a:xfrm>
            <a:off x="6757694" y="1873045"/>
            <a:ext cx="575188" cy="372321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380A9BC-817B-BE4F-A5CC-A1DB16A66E2A}"/>
              </a:ext>
            </a:extLst>
          </p:cNvPr>
          <p:cNvSpPr/>
          <p:nvPr/>
        </p:nvSpPr>
        <p:spPr>
          <a:xfrm>
            <a:off x="8090452" y="1873045"/>
            <a:ext cx="699586" cy="37232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01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F30C7-8E5B-184A-B57B-F30599A0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Ablation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Studies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COCO-DR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93C32-895C-4244-8193-21B6AF71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Ablation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studies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COCO-DR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</a:p>
          <a:p>
            <a:pPr lvl="1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COCO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iDRO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3.8%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1.2%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18EA31-BB36-5D47-969B-76A171927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71"/>
          <a:stretch/>
        </p:blipFill>
        <p:spPr>
          <a:xfrm>
            <a:off x="2196024" y="2634709"/>
            <a:ext cx="7799951" cy="385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1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F30C7-8E5B-184A-B57B-F30599A0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Ablation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Studies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COCO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93C32-895C-4244-8193-21B6AF71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13" y="1758155"/>
            <a:ext cx="6050818" cy="4734719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adaptation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  <a:p>
            <a:pPr lvl="1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GPL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uses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seq2seq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generation,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reranking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filtering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</a:t>
            </a:r>
            <a:r>
              <a:rPr kumimoji="1" lang="zh-CN" alt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</a:p>
          <a:p>
            <a:pPr lvl="1"/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COCO-DR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kumimoji="1"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contrastive</a:t>
            </a:r>
            <a:r>
              <a:rPr kumimoji="1"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pretraining</a:t>
            </a:r>
            <a:r>
              <a:rPr kumimoji="1"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</a:p>
          <a:p>
            <a:pPr lvl="1"/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However,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COCO-DR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achieves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2.9%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GPL,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outperform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GPL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stacked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reranking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7481FA-AB92-D246-84B6-26E9FBF0C4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9" r="4912"/>
          <a:stretch/>
        </p:blipFill>
        <p:spPr>
          <a:xfrm>
            <a:off x="7009206" y="1690688"/>
            <a:ext cx="4702615" cy="473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9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F30C7-8E5B-184A-B57B-F30599A0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Ablation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Studies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COCO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93C32-895C-4244-8193-21B6AF71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11" y="1758155"/>
            <a:ext cx="6479805" cy="4734719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contrastive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pretraining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fine-tuning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  <a:p>
            <a:pPr lvl="1"/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relation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among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contrastive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BEIR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</a:p>
          <a:p>
            <a:pPr lvl="1"/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correlations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---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contrastive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pretraining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attributable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zero-shot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  <a:p>
            <a:pPr lvl="1"/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BioASQ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dataset,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COCO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reduces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50%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contrastive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loss,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lead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22%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nDCG@10</a:t>
            </a:r>
          </a:p>
          <a:p>
            <a:pPr lvl="1"/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6D0BE8-134E-BB4E-BC50-AD7B737A8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730" y="2157564"/>
            <a:ext cx="4807106" cy="357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0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F30C7-8E5B-184A-B57B-F30599A0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Ablation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Studies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iDRO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93C32-895C-4244-8193-21B6AF71B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911" y="1758155"/>
            <a:ext cx="6479805" cy="4734719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connection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iDRO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finetuning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MARCO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BEIR</a:t>
            </a:r>
          </a:p>
          <a:p>
            <a:pPr lvl="1"/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Plot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iDRO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BEIR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closest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MARCO</a:t>
            </a:r>
            <a:endParaRPr kumimoji="1" lang="en-US" altLang="zh-CN" sz="3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iDRO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improves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of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close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BEIR</a:t>
            </a:r>
            <a:endParaRPr kumimoji="1"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gain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MARCO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groups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propagate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F83ED7-8F53-F34C-B566-B5953F0B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716" y="2177844"/>
            <a:ext cx="4782237" cy="325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4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F3FED-9E64-5248-B743-D64CF3E1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49678-02FC-E24F-AD78-7FD08D4E3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4988540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propose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COCO-DR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combat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shifts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Zero-shot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dense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retrieval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strategies</a:t>
            </a:r>
          </a:p>
          <a:p>
            <a:pPr lvl="1"/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Continuous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contrastive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pretraining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(COCO)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zh-CN" altLang="en-US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language models </a:t>
            </a:r>
            <a:r>
              <a:rPr lang="en-US" altLang="zh-CN" sz="26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capture</a:t>
            </a:r>
            <a:r>
              <a:rPr lang="zh-CN" altLang="en-US" sz="26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sequence representations of target corpora</a:t>
            </a:r>
            <a:r>
              <a:rPr lang="en-US" altLang="zh-CN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</a:t>
            </a:r>
            <a:r>
              <a:rPr lang="zh-CN" altLang="en-US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pretraining</a:t>
            </a:r>
          </a:p>
          <a:p>
            <a:pPr lvl="1"/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Implicit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distributionally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robust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1" lang="en-US" altLang="zh-C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iDRO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mproves </a:t>
            </a:r>
            <a:r>
              <a:rPr lang="en-US" altLang="zh-CN" sz="26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model robustness</a:t>
            </a:r>
            <a:r>
              <a:rPr lang="en-US" altLang="zh-CN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rare</a:t>
            </a:r>
            <a:r>
              <a:rPr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query clusters in fine-tuning</a:t>
            </a:r>
          </a:p>
          <a:p>
            <a:r>
              <a:rPr kumimoji="1"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COCO-DR</a:t>
            </a:r>
            <a:r>
              <a:rPr kumimoji="1" lang="zh-CN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achieves</a:t>
            </a:r>
            <a:r>
              <a:rPr kumimoji="1" lang="zh-CN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strong</a:t>
            </a:r>
            <a:r>
              <a:rPr kumimoji="1" lang="zh-CN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kumimoji="1" lang="zh-CN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kumimoji="1" lang="zh-CN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BEIR</a:t>
            </a:r>
            <a:r>
              <a:rPr kumimoji="1" lang="zh-CN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benchmark</a:t>
            </a:r>
            <a:r>
              <a:rPr kumimoji="1" lang="zh-CN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1" lang="zh-CN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one light-weighted,</a:t>
            </a:r>
            <a:r>
              <a:rPr kumimoji="1" lang="zh-CN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unified</a:t>
            </a:r>
            <a:r>
              <a:rPr kumimoji="1" lang="zh-CN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r>
              <a:rPr kumimoji="1"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  <a:r>
              <a:rPr kumimoji="1" lang="zh-CN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000" dirty="0">
                <a:latin typeface="Calibri" panose="020F0502020204030204" pitchFamily="34" charset="0"/>
                <a:cs typeface="Calibri" panose="020F0502020204030204" pitchFamily="34" charset="0"/>
              </a:rPr>
              <a:t>works</a:t>
            </a:r>
          </a:p>
          <a:p>
            <a:pPr lvl="1"/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pretraining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COCO</a:t>
            </a:r>
          </a:p>
          <a:p>
            <a:pPr lvl="1"/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Integrate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COCO-DR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backbone</a:t>
            </a:r>
          </a:p>
          <a:p>
            <a:pPr lvl="1"/>
            <a:endParaRPr kumimoji="1" lang="en-US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67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437E-C2B2-C04D-BFB3-B46D4CEF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Reproducibility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B0865-6700-B84F-B4B6-1B2B7ADB3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401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Code: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https://github.com/OpenMatch/COCO-DR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Checkpoints</a:t>
            </a:r>
            <a:r>
              <a:rPr kumimoji="1"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HuggingFace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kumimoji="1"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additional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checkpoints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Check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repository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2E9F07D-25DF-3542-A903-3AD615A5E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383779"/>
              </p:ext>
            </p:extLst>
          </p:nvPr>
        </p:nvGraphicFramePr>
        <p:xfrm>
          <a:off x="956188" y="2970955"/>
          <a:ext cx="105156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1516037296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159577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  <a:r>
                        <a:rPr lang="zh-CN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r>
                        <a:rPr lang="zh-CN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587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COCO-DR</a:t>
                      </a:r>
                      <a:r>
                        <a:rPr lang="zh-CN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OpenMatch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cocodr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-base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161634"/>
                  </a:ext>
                </a:extLst>
              </a:tr>
              <a:tr h="421174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COCO-DR</a:t>
                      </a:r>
                      <a:r>
                        <a:rPr lang="zh-CN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</a:t>
                      </a:r>
                      <a:r>
                        <a:rPr lang="zh-CN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fine-tuned</a:t>
                      </a:r>
                      <a:r>
                        <a:rPr lang="zh-CN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zh-CN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r>
                        <a:rPr lang="zh-CN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OpenMatch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cocodr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-base-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msmarco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9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COCO-DR</a:t>
                      </a:r>
                      <a:r>
                        <a:rPr lang="zh-CN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OpenMatch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cocodr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-large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98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COCO-DR</a:t>
                      </a:r>
                      <a:r>
                        <a:rPr lang="zh-CN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</a:t>
                      </a:r>
                      <a:r>
                        <a:rPr lang="zh-CN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fine-tuned</a:t>
                      </a:r>
                      <a:r>
                        <a:rPr lang="zh-CN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</a:t>
                      </a:r>
                      <a:r>
                        <a:rPr lang="zh-CN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</a:t>
                      </a:r>
                      <a:r>
                        <a:rPr lang="zh-CN" alt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OpenMatch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cocodr</a:t>
                      </a: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-large-</a:t>
                      </a:r>
                      <a:r>
                        <a:rPr lang="en-US" altLang="zh-CN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msmarco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83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8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F3F44-2B24-4C4C-85F7-995DA427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Dense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9F226-A1C5-B948-BBDC-2EF981FF2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409"/>
            <a:ext cx="10515600" cy="4565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Performing Retrieval by first encoding query and documents in a </a:t>
            </a:r>
            <a:r>
              <a:rPr lang="en-US" altLang="zh-CN" b="1" i="1" dirty="0">
                <a:latin typeface="Calibri" panose="020F0502020204030204" pitchFamily="34" charset="0"/>
                <a:cs typeface="Calibri" panose="020F0502020204030204" pitchFamily="34" charset="0"/>
              </a:rPr>
              <a:t>dense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continuous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embedding space and then conducting relevant match by nearest neighbor search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 contrast to classic retrieval which acts in the </a:t>
            </a:r>
            <a:r>
              <a:rPr lang="en-US" altLang="zh-CN" b="1" i="1" dirty="0">
                <a:latin typeface="Calibri" panose="020F0502020204030204" pitchFamily="34" charset="0"/>
                <a:cs typeface="Calibri" panose="020F0502020204030204" pitchFamily="34" charset="0"/>
              </a:rPr>
              <a:t>sparse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representation space (e.g., bag-of-words)</a:t>
            </a:r>
          </a:p>
          <a:p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id="{86F19199-5330-AF4B-AF26-982649FD4F7F}"/>
              </a:ext>
            </a:extLst>
          </p:cNvPr>
          <p:cNvGrpSpPr/>
          <p:nvPr/>
        </p:nvGrpSpPr>
        <p:grpSpPr>
          <a:xfrm>
            <a:off x="1631882" y="3879621"/>
            <a:ext cx="3465969" cy="2543368"/>
            <a:chOff x="712790" y="2222760"/>
            <a:chExt cx="3465969" cy="2543368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1F23F24-3308-CA45-8394-D6533C667971}"/>
                </a:ext>
              </a:extLst>
            </p:cNvPr>
            <p:cNvGrpSpPr/>
            <p:nvPr/>
          </p:nvGrpSpPr>
          <p:grpSpPr>
            <a:xfrm>
              <a:off x="712790" y="2222760"/>
              <a:ext cx="3465969" cy="2543368"/>
              <a:chOff x="8034866" y="559777"/>
              <a:chExt cx="3465969" cy="2543368"/>
            </a:xfrm>
          </p:grpSpPr>
          <p:sp>
            <p:nvSpPr>
              <p:cNvPr id="7" name="TextBox 4">
                <a:extLst>
                  <a:ext uri="{FF2B5EF4-FFF2-40B4-BE49-F238E27FC236}">
                    <a16:creationId xmlns:a16="http://schemas.microsoft.com/office/drawing/2014/main" id="{D7F3668D-C845-5B4A-BFBB-C2E6A9453069}"/>
                  </a:ext>
                </a:extLst>
              </p:cNvPr>
              <p:cNvSpPr txBox="1"/>
              <p:nvPr/>
            </p:nvSpPr>
            <p:spPr>
              <a:xfrm>
                <a:off x="8053548" y="2628899"/>
                <a:ext cx="13427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2400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uery</a:t>
                </a:r>
                <a:endParaRPr lang="en-US" sz="2000" dirty="0">
                  <a:solidFill>
                    <a:schemeClr val="accent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Rectangle: Rounded Corners 5">
                <a:extLst>
                  <a:ext uri="{FF2B5EF4-FFF2-40B4-BE49-F238E27FC236}">
                    <a16:creationId xmlns:a16="http://schemas.microsoft.com/office/drawing/2014/main" id="{8C990855-FDED-C14B-93CD-AF501AB1928E}"/>
                  </a:ext>
                </a:extLst>
              </p:cNvPr>
              <p:cNvSpPr/>
              <p:nvPr/>
            </p:nvSpPr>
            <p:spPr>
              <a:xfrm>
                <a:off x="8034866" y="1972732"/>
                <a:ext cx="1380067" cy="656167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</a:t>
                </a:r>
              </a:p>
            </p:txBody>
          </p:sp>
          <p:cxnSp>
            <p:nvCxnSpPr>
              <p:cNvPr id="9" name="Straight Arrow Connector 6">
                <a:extLst>
                  <a:ext uri="{FF2B5EF4-FFF2-40B4-BE49-F238E27FC236}">
                    <a16:creationId xmlns:a16="http://schemas.microsoft.com/office/drawing/2014/main" id="{08B05E24-BCD4-364F-956D-6693589F27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24899" y="1644585"/>
                <a:ext cx="0" cy="308047"/>
              </a:xfrm>
              <a:prstGeom prst="straightConnector1">
                <a:avLst/>
              </a:prstGeom>
              <a:ln w="12700">
                <a:solidFill>
                  <a:srgbClr val="00585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7">
                <a:extLst>
                  <a:ext uri="{FF2B5EF4-FFF2-40B4-BE49-F238E27FC236}">
                    <a16:creationId xmlns:a16="http://schemas.microsoft.com/office/drawing/2014/main" id="{23516BAF-9599-7840-9695-11959E93A5D5}"/>
                  </a:ext>
                </a:extLst>
              </p:cNvPr>
              <p:cNvSpPr/>
              <p:nvPr/>
            </p:nvSpPr>
            <p:spPr>
              <a:xfrm>
                <a:off x="8663667" y="1451527"/>
                <a:ext cx="122464" cy="13062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8">
                <a:extLst>
                  <a:ext uri="{FF2B5EF4-FFF2-40B4-BE49-F238E27FC236}">
                    <a16:creationId xmlns:a16="http://schemas.microsoft.com/office/drawing/2014/main" id="{A0126E36-2ECD-834C-AAFA-611A0DB12DD3}"/>
                  </a:ext>
                </a:extLst>
              </p:cNvPr>
              <p:cNvSpPr txBox="1"/>
              <p:nvPr/>
            </p:nvSpPr>
            <p:spPr>
              <a:xfrm>
                <a:off x="9877494" y="2641480"/>
                <a:ext cx="16233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Document</a:t>
                </a:r>
                <a:endParaRPr lang="en-US" sz="20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Rectangle: Rounded Corners 9">
                <a:extLst>
                  <a:ext uri="{FF2B5EF4-FFF2-40B4-BE49-F238E27FC236}">
                    <a16:creationId xmlns:a16="http://schemas.microsoft.com/office/drawing/2014/main" id="{00A37275-9613-1A45-B896-5817BA1170DB}"/>
                  </a:ext>
                </a:extLst>
              </p:cNvPr>
              <p:cNvSpPr/>
              <p:nvPr/>
            </p:nvSpPr>
            <p:spPr>
              <a:xfrm>
                <a:off x="9999132" y="1972732"/>
                <a:ext cx="1380067" cy="656167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Encoder</a:t>
                </a:r>
              </a:p>
            </p:txBody>
          </p:sp>
          <p:cxnSp>
            <p:nvCxnSpPr>
              <p:cNvPr id="13" name="Straight Arrow Connector 10">
                <a:extLst>
                  <a:ext uri="{FF2B5EF4-FFF2-40B4-BE49-F238E27FC236}">
                    <a16:creationId xmlns:a16="http://schemas.microsoft.com/office/drawing/2014/main" id="{1EA74224-996E-2940-98D5-8243A2E94B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89165" y="1644584"/>
                <a:ext cx="0" cy="308047"/>
              </a:xfrm>
              <a:prstGeom prst="straightConnector1">
                <a:avLst/>
              </a:prstGeom>
              <a:ln w="1270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1">
                <a:extLst>
                  <a:ext uri="{FF2B5EF4-FFF2-40B4-BE49-F238E27FC236}">
                    <a16:creationId xmlns:a16="http://schemas.microsoft.com/office/drawing/2014/main" id="{0C490E6D-C76D-9247-A1BA-634DE5EAD680}"/>
                  </a:ext>
                </a:extLst>
              </p:cNvPr>
              <p:cNvSpPr/>
              <p:nvPr/>
            </p:nvSpPr>
            <p:spPr>
              <a:xfrm>
                <a:off x="10627933" y="1493855"/>
                <a:ext cx="122464" cy="130628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5" name="Straight Arrow Connector 12">
                <a:extLst>
                  <a:ext uri="{FF2B5EF4-FFF2-40B4-BE49-F238E27FC236}">
                    <a16:creationId xmlns:a16="http://schemas.microsoft.com/office/drawing/2014/main" id="{702C936E-7EF4-1E41-B49F-AACA946311C0}"/>
                  </a:ext>
                </a:extLst>
              </p:cNvPr>
              <p:cNvCxnSpPr>
                <a:cxnSpLocks/>
                <a:stCxn id="10" idx="7"/>
                <a:endCxn id="16" idx="2"/>
              </p:cNvCxnSpPr>
              <p:nvPr/>
            </p:nvCxnSpPr>
            <p:spPr>
              <a:xfrm flipV="1">
                <a:off x="8768197" y="1021442"/>
                <a:ext cx="988250" cy="449215"/>
              </a:xfrm>
              <a:prstGeom prst="straightConnector1">
                <a:avLst/>
              </a:prstGeom>
              <a:ln w="12700">
                <a:solidFill>
                  <a:srgbClr val="005858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CBAC3AEE-01F0-2842-BA42-B4B3CF404DEF}"/>
                  </a:ext>
                </a:extLst>
              </p:cNvPr>
              <p:cNvSpPr txBox="1"/>
              <p:nvPr/>
            </p:nvSpPr>
            <p:spPr>
              <a:xfrm>
                <a:off x="8133694" y="559777"/>
                <a:ext cx="3245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Dense Representations</a:t>
                </a:r>
              </a:p>
            </p:txBody>
          </p:sp>
        </p:grpSp>
        <p:cxnSp>
          <p:nvCxnSpPr>
            <p:cNvPr id="6" name="Straight Arrow Connector 18">
              <a:extLst>
                <a:ext uri="{FF2B5EF4-FFF2-40B4-BE49-F238E27FC236}">
                  <a16:creationId xmlns:a16="http://schemas.microsoft.com/office/drawing/2014/main" id="{E13584E7-F62F-2040-8571-D836AAB0E175}"/>
                </a:ext>
              </a:extLst>
            </p:cNvPr>
            <p:cNvCxnSpPr>
              <a:cxnSpLocks/>
              <a:stCxn id="14" idx="1"/>
              <a:endCxn id="16" idx="2"/>
            </p:cNvCxnSpPr>
            <p:nvPr/>
          </p:nvCxnSpPr>
          <p:spPr>
            <a:xfrm flipH="1" flipV="1">
              <a:off x="2434371" y="2684425"/>
              <a:ext cx="889420" cy="491543"/>
            </a:xfrm>
            <a:prstGeom prst="straightConnector1">
              <a:avLst/>
            </a:prstGeom>
            <a:ln>
              <a:solidFill>
                <a:srgbClr val="005858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8">
            <a:extLst>
              <a:ext uri="{FF2B5EF4-FFF2-40B4-BE49-F238E27FC236}">
                <a16:creationId xmlns:a16="http://schemas.microsoft.com/office/drawing/2014/main" id="{6BC57789-B3EE-644E-BAD2-43DDC16CCA97}"/>
              </a:ext>
            </a:extLst>
          </p:cNvPr>
          <p:cNvGrpSpPr/>
          <p:nvPr/>
        </p:nvGrpSpPr>
        <p:grpSpPr>
          <a:xfrm>
            <a:off x="7120039" y="4511968"/>
            <a:ext cx="3341251" cy="1532060"/>
            <a:chOff x="8781338" y="3256115"/>
            <a:chExt cx="3341251" cy="1532060"/>
          </a:xfrm>
        </p:grpSpPr>
        <p:sp>
          <p:nvSpPr>
            <p:cNvPr id="18" name="Oval 29">
              <a:extLst>
                <a:ext uri="{FF2B5EF4-FFF2-40B4-BE49-F238E27FC236}">
                  <a16:creationId xmlns:a16="http://schemas.microsoft.com/office/drawing/2014/main" id="{11B6ED2B-90DC-7349-997C-F2A8F4153321}"/>
                </a:ext>
              </a:extLst>
            </p:cNvPr>
            <p:cNvSpPr/>
            <p:nvPr/>
          </p:nvSpPr>
          <p:spPr>
            <a:xfrm>
              <a:off x="10906419" y="4509772"/>
              <a:ext cx="122464" cy="13062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9" name="Group 30">
              <a:extLst>
                <a:ext uri="{FF2B5EF4-FFF2-40B4-BE49-F238E27FC236}">
                  <a16:creationId xmlns:a16="http://schemas.microsoft.com/office/drawing/2014/main" id="{E7555949-6B85-7C4C-B53B-C637AC00B129}"/>
                </a:ext>
              </a:extLst>
            </p:cNvPr>
            <p:cNvGrpSpPr/>
            <p:nvPr/>
          </p:nvGrpSpPr>
          <p:grpSpPr>
            <a:xfrm>
              <a:off x="8781338" y="3256115"/>
              <a:ext cx="3341251" cy="1532060"/>
              <a:chOff x="4247453" y="1672421"/>
              <a:chExt cx="3341251" cy="1532060"/>
            </a:xfrm>
          </p:grpSpPr>
          <p:grpSp>
            <p:nvGrpSpPr>
              <p:cNvPr id="29" name="Group 40">
                <a:extLst>
                  <a:ext uri="{FF2B5EF4-FFF2-40B4-BE49-F238E27FC236}">
                    <a16:creationId xmlns:a16="http://schemas.microsoft.com/office/drawing/2014/main" id="{77AB0BAD-B71D-B448-8AE6-66C7F5FC63F9}"/>
                  </a:ext>
                </a:extLst>
              </p:cNvPr>
              <p:cNvGrpSpPr/>
              <p:nvPr/>
            </p:nvGrpSpPr>
            <p:grpSpPr>
              <a:xfrm>
                <a:off x="4247453" y="1672421"/>
                <a:ext cx="3341251" cy="1532060"/>
                <a:chOff x="4247453" y="1672421"/>
                <a:chExt cx="3341251" cy="1532060"/>
              </a:xfrm>
            </p:grpSpPr>
            <p:sp>
              <p:nvSpPr>
                <p:cNvPr id="31" name="TextBox 42">
                  <a:extLst>
                    <a:ext uri="{FF2B5EF4-FFF2-40B4-BE49-F238E27FC236}">
                      <a16:creationId xmlns:a16="http://schemas.microsoft.com/office/drawing/2014/main" id="{FE480BD6-5C6E-B642-9145-10C572F961A8}"/>
                    </a:ext>
                  </a:extLst>
                </p:cNvPr>
                <p:cNvSpPr txBox="1"/>
                <p:nvPr/>
              </p:nvSpPr>
              <p:spPr>
                <a:xfrm>
                  <a:off x="4247453" y="1953499"/>
                  <a:ext cx="25084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accent5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Vector Match</a:t>
                  </a:r>
                </a:p>
              </p:txBody>
            </p:sp>
            <p:sp>
              <p:nvSpPr>
                <p:cNvPr id="32" name="Oval 43">
                  <a:extLst>
                    <a:ext uri="{FF2B5EF4-FFF2-40B4-BE49-F238E27FC236}">
                      <a16:creationId xmlns:a16="http://schemas.microsoft.com/office/drawing/2014/main" id="{116657EB-365B-104F-8F39-AE4A5BF95548}"/>
                    </a:ext>
                  </a:extLst>
                </p:cNvPr>
                <p:cNvSpPr/>
                <p:nvPr/>
              </p:nvSpPr>
              <p:spPr>
                <a:xfrm>
                  <a:off x="5507458" y="2475996"/>
                  <a:ext cx="122464" cy="13062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3" name="Oval 44">
                  <a:extLst>
                    <a:ext uri="{FF2B5EF4-FFF2-40B4-BE49-F238E27FC236}">
                      <a16:creationId xmlns:a16="http://schemas.microsoft.com/office/drawing/2014/main" id="{C7E83ED1-F63F-194C-87ED-F2FCB74DAE8D}"/>
                    </a:ext>
                  </a:extLst>
                </p:cNvPr>
                <p:cNvSpPr/>
                <p:nvPr/>
              </p:nvSpPr>
              <p:spPr>
                <a:xfrm>
                  <a:off x="6433766" y="2033953"/>
                  <a:ext cx="122464" cy="13062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4" name="Oval 45">
                  <a:extLst>
                    <a:ext uri="{FF2B5EF4-FFF2-40B4-BE49-F238E27FC236}">
                      <a16:creationId xmlns:a16="http://schemas.microsoft.com/office/drawing/2014/main" id="{E916CF5F-79F9-9149-B3E1-3CDF5DE77FCC}"/>
                    </a:ext>
                  </a:extLst>
                </p:cNvPr>
                <p:cNvSpPr/>
                <p:nvPr/>
              </p:nvSpPr>
              <p:spPr>
                <a:xfrm>
                  <a:off x="6075004" y="2299322"/>
                  <a:ext cx="122464" cy="13062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5" name="Oval 46">
                  <a:extLst>
                    <a:ext uri="{FF2B5EF4-FFF2-40B4-BE49-F238E27FC236}">
                      <a16:creationId xmlns:a16="http://schemas.microsoft.com/office/drawing/2014/main" id="{B41EC551-41FC-6949-86D4-5A2E9EE006F2}"/>
                    </a:ext>
                  </a:extLst>
                </p:cNvPr>
                <p:cNvSpPr/>
                <p:nvPr/>
              </p:nvSpPr>
              <p:spPr>
                <a:xfrm>
                  <a:off x="5722132" y="2505562"/>
                  <a:ext cx="122464" cy="13062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6" name="Oval 47">
                  <a:extLst>
                    <a:ext uri="{FF2B5EF4-FFF2-40B4-BE49-F238E27FC236}">
                      <a16:creationId xmlns:a16="http://schemas.microsoft.com/office/drawing/2014/main" id="{094CABB4-B3CE-824A-8953-C4EA5526BE57}"/>
                    </a:ext>
                  </a:extLst>
                </p:cNvPr>
                <p:cNvSpPr/>
                <p:nvPr/>
              </p:nvSpPr>
              <p:spPr>
                <a:xfrm>
                  <a:off x="5568690" y="2742331"/>
                  <a:ext cx="122464" cy="130628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7" name="Oval 48">
                  <a:extLst>
                    <a:ext uri="{FF2B5EF4-FFF2-40B4-BE49-F238E27FC236}">
                      <a16:creationId xmlns:a16="http://schemas.microsoft.com/office/drawing/2014/main" id="{2CA5003F-9F3F-8A43-B3A4-68298BC1F179}"/>
                    </a:ext>
                  </a:extLst>
                </p:cNvPr>
                <p:cNvSpPr/>
                <p:nvPr/>
              </p:nvSpPr>
              <p:spPr>
                <a:xfrm>
                  <a:off x="4509409" y="1672421"/>
                  <a:ext cx="3079295" cy="1532060"/>
                </a:xfrm>
                <a:custGeom>
                  <a:avLst/>
                  <a:gdLst>
                    <a:gd name="connsiteX0" fmla="*/ 0 w 3079295"/>
                    <a:gd name="connsiteY0" fmla="*/ 766030 h 1532060"/>
                    <a:gd name="connsiteX1" fmla="*/ 1539648 w 3079295"/>
                    <a:gd name="connsiteY1" fmla="*/ 0 h 1532060"/>
                    <a:gd name="connsiteX2" fmla="*/ 3079296 w 3079295"/>
                    <a:gd name="connsiteY2" fmla="*/ 766030 h 1532060"/>
                    <a:gd name="connsiteX3" fmla="*/ 1539648 w 3079295"/>
                    <a:gd name="connsiteY3" fmla="*/ 1532060 h 1532060"/>
                    <a:gd name="connsiteX4" fmla="*/ 0 w 3079295"/>
                    <a:gd name="connsiteY4" fmla="*/ 766030 h 1532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79295" h="1532060" extrusionOk="0">
                      <a:moveTo>
                        <a:pt x="0" y="766030"/>
                      </a:moveTo>
                      <a:cubicBezTo>
                        <a:pt x="-158109" y="349726"/>
                        <a:pt x="734536" y="44451"/>
                        <a:pt x="1539648" y="0"/>
                      </a:cubicBezTo>
                      <a:cubicBezTo>
                        <a:pt x="2398301" y="17094"/>
                        <a:pt x="3082743" y="448153"/>
                        <a:pt x="3079296" y="766030"/>
                      </a:cubicBezTo>
                      <a:cubicBezTo>
                        <a:pt x="3000131" y="1069660"/>
                        <a:pt x="2525626" y="1696076"/>
                        <a:pt x="1539648" y="1532060"/>
                      </a:cubicBezTo>
                      <a:cubicBezTo>
                        <a:pt x="717020" y="1429044"/>
                        <a:pt x="35348" y="1255001"/>
                        <a:pt x="0" y="766030"/>
                      </a:cubicBezTo>
                      <a:close/>
                    </a:path>
                  </a:pathLst>
                </a:custGeom>
                <a:noFill/>
                <a:ln>
                  <a:prstDash val="dash"/>
                  <a:extLst>
                    <a:ext uri="{C807C97D-BFC1-408E-A445-0C87EB9F89A2}">
                      <ask:lineSketchStyleProps xmlns:ask="http://schemas.microsoft.com/office/drawing/2018/sketchyshapes" sd="2650216993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30" name="Oval 41">
                <a:extLst>
                  <a:ext uri="{FF2B5EF4-FFF2-40B4-BE49-F238E27FC236}">
                    <a16:creationId xmlns:a16="http://schemas.microsoft.com/office/drawing/2014/main" id="{E1F2639E-1995-5642-A8D0-AE0E3FF6D915}"/>
                  </a:ext>
                </a:extLst>
              </p:cNvPr>
              <p:cNvSpPr/>
              <p:nvPr/>
            </p:nvSpPr>
            <p:spPr>
              <a:xfrm>
                <a:off x="5220251" y="2243130"/>
                <a:ext cx="676604" cy="687876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0" name="Oval 31">
              <a:extLst>
                <a:ext uri="{FF2B5EF4-FFF2-40B4-BE49-F238E27FC236}">
                  <a16:creationId xmlns:a16="http://schemas.microsoft.com/office/drawing/2014/main" id="{992FCADC-12E4-2C42-B295-D229539FC0C8}"/>
                </a:ext>
              </a:extLst>
            </p:cNvPr>
            <p:cNvSpPr/>
            <p:nvPr/>
          </p:nvSpPr>
          <p:spPr>
            <a:xfrm>
              <a:off x="10526567" y="4247240"/>
              <a:ext cx="122464" cy="13062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Oval 32">
              <a:extLst>
                <a:ext uri="{FF2B5EF4-FFF2-40B4-BE49-F238E27FC236}">
                  <a16:creationId xmlns:a16="http://schemas.microsoft.com/office/drawing/2014/main" id="{B88043C7-9EE0-7347-B4BF-D7386BE4702B}"/>
                </a:ext>
              </a:extLst>
            </p:cNvPr>
            <p:cNvSpPr/>
            <p:nvPr/>
          </p:nvSpPr>
          <p:spPr>
            <a:xfrm>
              <a:off x="10364531" y="4460277"/>
              <a:ext cx="122464" cy="13062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val 33">
              <a:extLst>
                <a:ext uri="{FF2B5EF4-FFF2-40B4-BE49-F238E27FC236}">
                  <a16:creationId xmlns:a16="http://schemas.microsoft.com/office/drawing/2014/main" id="{9B536B01-CFDA-C04D-8BCC-AD9D25B78961}"/>
                </a:ext>
              </a:extLst>
            </p:cNvPr>
            <p:cNvSpPr/>
            <p:nvPr/>
          </p:nvSpPr>
          <p:spPr>
            <a:xfrm>
              <a:off x="9636649" y="3825956"/>
              <a:ext cx="122464" cy="13062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val 34">
              <a:extLst>
                <a:ext uri="{FF2B5EF4-FFF2-40B4-BE49-F238E27FC236}">
                  <a16:creationId xmlns:a16="http://schemas.microsoft.com/office/drawing/2014/main" id="{C2B8BB8F-61DE-4E4C-B39B-9D4AD08EB83B}"/>
                </a:ext>
              </a:extLst>
            </p:cNvPr>
            <p:cNvSpPr/>
            <p:nvPr/>
          </p:nvSpPr>
          <p:spPr>
            <a:xfrm>
              <a:off x="9487203" y="4219884"/>
              <a:ext cx="122464" cy="13062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Oval 35">
              <a:extLst>
                <a:ext uri="{FF2B5EF4-FFF2-40B4-BE49-F238E27FC236}">
                  <a16:creationId xmlns:a16="http://schemas.microsoft.com/office/drawing/2014/main" id="{D448F925-540F-E14B-8724-8E51C4B36863}"/>
                </a:ext>
              </a:extLst>
            </p:cNvPr>
            <p:cNvSpPr/>
            <p:nvPr/>
          </p:nvSpPr>
          <p:spPr>
            <a:xfrm>
              <a:off x="10958162" y="4210672"/>
              <a:ext cx="122464" cy="13062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Oval 36">
              <a:extLst>
                <a:ext uri="{FF2B5EF4-FFF2-40B4-BE49-F238E27FC236}">
                  <a16:creationId xmlns:a16="http://schemas.microsoft.com/office/drawing/2014/main" id="{8A54C6AE-ED0E-2F42-B88B-EC074F286600}"/>
                </a:ext>
              </a:extLst>
            </p:cNvPr>
            <p:cNvSpPr/>
            <p:nvPr/>
          </p:nvSpPr>
          <p:spPr>
            <a:xfrm>
              <a:off x="9629042" y="4421211"/>
              <a:ext cx="122464" cy="13062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Oval 37">
              <a:extLst>
                <a:ext uri="{FF2B5EF4-FFF2-40B4-BE49-F238E27FC236}">
                  <a16:creationId xmlns:a16="http://schemas.microsoft.com/office/drawing/2014/main" id="{11DF9133-7351-8A4A-B44F-D6A63D444422}"/>
                </a:ext>
              </a:extLst>
            </p:cNvPr>
            <p:cNvSpPr/>
            <p:nvPr/>
          </p:nvSpPr>
          <p:spPr>
            <a:xfrm>
              <a:off x="11437443" y="3664563"/>
              <a:ext cx="122464" cy="130628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38">
              <a:extLst>
                <a:ext uri="{FF2B5EF4-FFF2-40B4-BE49-F238E27FC236}">
                  <a16:creationId xmlns:a16="http://schemas.microsoft.com/office/drawing/2014/main" id="{96A6C3DC-EA36-3C49-8887-6D8BA691A548}"/>
                </a:ext>
              </a:extLst>
            </p:cNvPr>
            <p:cNvSpPr/>
            <p:nvPr/>
          </p:nvSpPr>
          <p:spPr>
            <a:xfrm>
              <a:off x="11301884" y="4281516"/>
              <a:ext cx="122464" cy="130628"/>
            </a:xfrm>
            <a:prstGeom prst="ellipse">
              <a:avLst/>
            </a:prstGeom>
            <a:solidFill>
              <a:srgbClr val="00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Oval 39">
              <a:extLst>
                <a:ext uri="{FF2B5EF4-FFF2-40B4-BE49-F238E27FC236}">
                  <a16:creationId xmlns:a16="http://schemas.microsoft.com/office/drawing/2014/main" id="{E7B06311-5C4C-3A4E-8527-D809996F13A0}"/>
                </a:ext>
              </a:extLst>
            </p:cNvPr>
            <p:cNvSpPr/>
            <p:nvPr/>
          </p:nvSpPr>
          <p:spPr>
            <a:xfrm>
              <a:off x="11044205" y="3860110"/>
              <a:ext cx="122464" cy="130628"/>
            </a:xfrm>
            <a:prstGeom prst="ellipse">
              <a:avLst/>
            </a:prstGeom>
            <a:solidFill>
              <a:srgbClr val="0058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" name="TextBox 49">
            <a:extLst>
              <a:ext uri="{FF2B5EF4-FFF2-40B4-BE49-F238E27FC236}">
                <a16:creationId xmlns:a16="http://schemas.microsoft.com/office/drawing/2014/main" id="{44102B61-AD99-7943-8D8E-6B7C8174D541}"/>
              </a:ext>
            </a:extLst>
          </p:cNvPr>
          <p:cNvSpPr txBox="1"/>
          <p:nvPr/>
        </p:nvSpPr>
        <p:spPr>
          <a:xfrm>
            <a:off x="7268920" y="3879621"/>
            <a:ext cx="3503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Nearest Neighbor Search</a:t>
            </a:r>
          </a:p>
        </p:txBody>
      </p:sp>
    </p:spTree>
    <p:extLst>
      <p:ext uri="{BB962C8B-B14F-4D97-AF65-F5344CB8AC3E}">
        <p14:creationId xmlns:p14="http://schemas.microsoft.com/office/powerpoint/2010/main" val="130306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BCC26-2816-4C48-A7B1-570780EB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Dense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Retrieval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DC112-8AFD-6141-B253-9840097DFE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 query </a:t>
                </a:r>
                <a:r>
                  <a:rPr lang="en-US" altLang="zh-CN" b="1" i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altLang="zh-CN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and document </a:t>
                </a:r>
                <a:r>
                  <a:rPr lang="en-US" altLang="zh-CN" b="1" i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altLang="zh-CN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are represented by </a:t>
                </a:r>
                <a:r>
                  <a:rPr lang="en-US" altLang="zh-CN" b="1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dense</a:t>
                </a:r>
                <a:r>
                  <a:rPr lang="en-US" altLang="zh-CN" i="1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vectors</a:t>
                </a:r>
                <a:r>
                  <a:rPr lang="zh-CN" altLang="en-US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zh-CN" altLang="en-US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zh-CN" altLang="en-US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BERT</a:t>
                </a:r>
                <a:r>
                  <a:rPr lang="zh-CN" altLang="en-US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embeddings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BERT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BERT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𝑠𝑖𝑚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𝒅</m:t>
                    </m:r>
                  </m:oMath>
                </a14:m>
                <a:endParaRPr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effectLst/>
                    <a:latin typeface="Calibri" panose="020F0502020204030204" pitchFamily="34" charset="0"/>
                  </a:rPr>
                  <a:t>Use </a:t>
                </a:r>
                <a:r>
                  <a:rPr lang="en-US" altLang="zh-CN" b="1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contrastive learning</a:t>
                </a:r>
                <a:r>
                  <a:rPr lang="en-US" altLang="zh-CN" i="1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</a:rPr>
                  <a:t> </a:t>
                </a:r>
                <a:r>
                  <a:rPr lang="en-US" altLang="zh-CN" dirty="0">
                    <a:effectLst/>
                    <a:latin typeface="Calibri" panose="020F0502020204030204" pitchFamily="34" charset="0"/>
                  </a:rPr>
                  <a:t>to fine-tune BERT with negative sampling</a:t>
                </a:r>
                <a:endParaRPr lang="en-US" altLang="zh-CN" dirty="0">
                  <a:latin typeface="Calibri" panose="020F0502020204030204" pitchFamily="34" charset="0"/>
                </a:endParaRPr>
              </a:p>
              <a:p>
                <a:pPr lvl="1"/>
                <a:r>
                  <a:rPr lang="en-US" altLang="zh-CN" dirty="0">
                    <a:effectLst/>
                    <a:latin typeface="Calibri" panose="020F0502020204030204" pitchFamily="34" charset="0"/>
                  </a:rPr>
                  <a:t>For each positive document pair (</a:t>
                </a:r>
                <a:r>
                  <a:rPr lang="en-US" altLang="zh-CN" i="1" dirty="0">
                    <a:effectLst/>
                    <a:latin typeface="Calibri" panose="020F0502020204030204" pitchFamily="34" charset="0"/>
                  </a:rPr>
                  <a:t>q</a:t>
                </a:r>
                <a:r>
                  <a:rPr lang="en-US" altLang="zh-CN" dirty="0">
                    <a:effectLst/>
                    <a:latin typeface="Calibri" panose="020F0502020204030204" pitchFamily="34" charset="0"/>
                  </a:rPr>
                  <a:t>, </a:t>
                </a:r>
                <a:r>
                  <a:rPr lang="en-US" altLang="zh-CN" i="1" dirty="0">
                    <a:effectLst/>
                    <a:latin typeface="Calibri" panose="020F0502020204030204" pitchFamily="34" charset="0"/>
                  </a:rPr>
                  <a:t>p</a:t>
                </a:r>
                <a:r>
                  <a:rPr lang="en-US" altLang="zh-CN" dirty="0">
                    <a:effectLst/>
                    <a:latin typeface="Calibri" panose="020F0502020204030204" pitchFamily="34" charset="0"/>
                  </a:rPr>
                  <a:t>+), sample n negative pairs (</a:t>
                </a:r>
                <a:r>
                  <a:rPr lang="en-US" altLang="zh-CN" i="1" dirty="0">
                    <a:effectLst/>
                    <a:latin typeface="Calibri" panose="020F0502020204030204" pitchFamily="34" charset="0"/>
                  </a:rPr>
                  <a:t>q</a:t>
                </a:r>
                <a:r>
                  <a:rPr lang="en-US" altLang="zh-CN" dirty="0">
                    <a:effectLst/>
                    <a:latin typeface="Calibri" panose="020F0502020204030204" pitchFamily="34" charset="0"/>
                  </a:rPr>
                  <a:t>, </a:t>
                </a:r>
                <a:r>
                  <a:rPr lang="en-US" altLang="zh-CN" i="1" dirty="0">
                    <a:effectLst/>
                    <a:latin typeface="Calibri" panose="020F0502020204030204" pitchFamily="34" charset="0"/>
                  </a:rPr>
                  <a:t>d</a:t>
                </a:r>
                <a:r>
                  <a:rPr lang="en-US" altLang="zh-CN" baseline="-25000" dirty="0">
                    <a:effectLst/>
                    <a:latin typeface="Calibri" panose="020F0502020204030204" pitchFamily="34" charset="0"/>
                  </a:rPr>
                  <a:t>1</a:t>
                </a:r>
                <a:r>
                  <a:rPr lang="en-US" altLang="zh-CN" dirty="0">
                    <a:effectLst/>
                    <a:latin typeface="Calibri" panose="020F0502020204030204" pitchFamily="34" charset="0"/>
                  </a:rPr>
                  <a:t>-), (</a:t>
                </a:r>
                <a:r>
                  <a:rPr lang="en-US" altLang="zh-CN" i="1" dirty="0">
                    <a:effectLst/>
                    <a:latin typeface="Calibri" panose="020F0502020204030204" pitchFamily="34" charset="0"/>
                  </a:rPr>
                  <a:t>q</a:t>
                </a:r>
                <a:r>
                  <a:rPr lang="en-US" altLang="zh-CN" dirty="0">
                    <a:effectLst/>
                    <a:latin typeface="Calibri" panose="020F0502020204030204" pitchFamily="34" charset="0"/>
                  </a:rPr>
                  <a:t>, </a:t>
                </a:r>
                <a:r>
                  <a:rPr lang="en-US" altLang="zh-CN" i="1" dirty="0">
                    <a:effectLst/>
                    <a:latin typeface="Calibri" panose="020F0502020204030204" pitchFamily="34" charset="0"/>
                  </a:rPr>
                  <a:t>d</a:t>
                </a:r>
                <a:r>
                  <a:rPr lang="en-US" altLang="zh-CN" baseline="-25000" dirty="0">
                    <a:effectLst/>
                    <a:latin typeface="Calibri" panose="020F0502020204030204" pitchFamily="34" charset="0"/>
                  </a:rPr>
                  <a:t>2</a:t>
                </a:r>
                <a:r>
                  <a:rPr lang="en-US" altLang="zh-CN" dirty="0">
                    <a:effectLst/>
                    <a:latin typeface="Calibri" panose="020F0502020204030204" pitchFamily="34" charset="0"/>
                  </a:rPr>
                  <a:t>-), ..., (</a:t>
                </a:r>
                <a:r>
                  <a:rPr lang="en-US" altLang="zh-CN" i="1" dirty="0">
                    <a:effectLst/>
                    <a:latin typeface="Calibri" panose="020F0502020204030204" pitchFamily="34" charset="0"/>
                  </a:rPr>
                  <a:t>q</a:t>
                </a:r>
                <a:r>
                  <a:rPr lang="en-US" altLang="zh-CN" dirty="0">
                    <a:effectLst/>
                    <a:latin typeface="Calibri" panose="020F0502020204030204" pitchFamily="34" charset="0"/>
                  </a:rPr>
                  <a:t>, </a:t>
                </a:r>
                <a:r>
                  <a:rPr lang="en-US" altLang="zh-CN" i="1" dirty="0" err="1">
                    <a:effectLst/>
                    <a:latin typeface="Calibri" panose="020F0502020204030204" pitchFamily="34" charset="0"/>
                  </a:rPr>
                  <a:t>d</a:t>
                </a:r>
                <a:r>
                  <a:rPr lang="en-US" altLang="zh-CN" i="1" baseline="-25000" dirty="0" err="1">
                    <a:effectLst/>
                    <a:latin typeface="Calibri" panose="020F0502020204030204" pitchFamily="34" charset="0"/>
                  </a:rPr>
                  <a:t>n</a:t>
                </a:r>
                <a:r>
                  <a:rPr lang="en-US" altLang="zh-CN" dirty="0">
                    <a:effectLst/>
                    <a:latin typeface="Calibri" panose="020F0502020204030204" pitchFamily="34" charset="0"/>
                  </a:rPr>
                  <a:t>-)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r>
                        <a:rPr lang="en-US" altLang="zh-CN" b="0" i="1" smtClean="0">
                          <a:effectLst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=ℓ</m:t>
                      </m:r>
                      <m:d>
                        <m:dPr>
                          <m:ctrlP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altLang="zh-CN" b="0" i="1" smtClean="0"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𝑠𝑖𝑚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𝒅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𝑠𝑖𝑚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𝒅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𝑠𝑖𝑚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𝒅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Construct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pairs?</a:t>
                </a:r>
              </a:p>
              <a:p>
                <a:pPr lvl="1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BM25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(DPR)</a:t>
                </a:r>
              </a:p>
              <a:p>
                <a:pPr lvl="1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Mined by DR Models from the Past Episode (ANCE)</a:t>
                </a:r>
              </a:p>
              <a:p>
                <a:pPr lvl="1"/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Reranker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Negatives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RocketQA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/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DC112-8AFD-6141-B253-9840097DF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02187"/>
              </a:xfrm>
              <a:blipFill>
                <a:blip r:embed="rId3"/>
                <a:stretch>
                  <a:fillRect l="-1086" t="-2895" b="-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83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901F0-98F0-D544-B4F8-2FAC020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Dense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Retrieval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v.s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Sparse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26DCBEBA-A739-D846-99BE-709C7D27E2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372448"/>
              </p:ext>
            </p:extLst>
          </p:nvPr>
        </p:nvGraphicFramePr>
        <p:xfrm>
          <a:off x="1653992" y="3606710"/>
          <a:ext cx="8920602" cy="3004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D7D3918-13D2-2B46-BF94-9F56CDA4A244}"/>
              </a:ext>
            </a:extLst>
          </p:cNvPr>
          <p:cNvSpPr txBox="1"/>
          <p:nvPr/>
        </p:nvSpPr>
        <p:spPr>
          <a:xfrm>
            <a:off x="824230" y="1735052"/>
            <a:ext cx="102997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outperforms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Sparse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in-domain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(MS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Marco,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TREC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DL)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still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underperforms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Sparse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out-of-domain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(OOD)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(Train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Marco,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Evaluated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BioASQ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1" lang="zh-CN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SCIDOCS)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D9F68D1-3DDE-5E47-AE3E-3024E9932213}"/>
              </a:ext>
            </a:extLst>
          </p:cNvPr>
          <p:cNvCxnSpPr>
            <a:cxnSpLocks/>
          </p:cNvCxnSpPr>
          <p:nvPr/>
        </p:nvCxnSpPr>
        <p:spPr>
          <a:xfrm flipV="1">
            <a:off x="6096000" y="3953141"/>
            <a:ext cx="0" cy="2555240"/>
          </a:xfrm>
          <a:prstGeom prst="line">
            <a:avLst/>
          </a:prstGeom>
          <a:ln w="571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FE2A2B1-A718-B249-8E22-03332D8F672E}"/>
              </a:ext>
            </a:extLst>
          </p:cNvPr>
          <p:cNvSpPr txBox="1"/>
          <p:nvPr/>
        </p:nvSpPr>
        <p:spPr>
          <a:xfrm>
            <a:off x="8401124" y="4056380"/>
            <a:ext cx="3515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Left:</a:t>
            </a:r>
            <a:r>
              <a:rPr kumimoji="1"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In-domain</a:t>
            </a:r>
            <a:r>
              <a:rPr kumimoji="1"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  <a:p>
            <a:r>
              <a:rPr kumimoji="1"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Right:</a:t>
            </a:r>
            <a:r>
              <a:rPr kumimoji="1"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Out-of-domain</a:t>
            </a:r>
            <a:r>
              <a:rPr kumimoji="1" lang="zh-CN" alt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kumimoji="1" lang="zh-CN" alt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en-US" altLang="zh-CN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43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901F0-98F0-D544-B4F8-2FAC020B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Causes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Degradation?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C7778E-E564-254E-8BF5-B41EBCC27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4102" cy="4351338"/>
          </a:xfrm>
        </p:spPr>
        <p:txBody>
          <a:bodyPr/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Shifts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Matters</a:t>
            </a:r>
          </a:p>
          <a:p>
            <a:pPr lvl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trained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(e.g.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Marco)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lang="zh-CN" altLang="en-US" sz="28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generalize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domains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(e.g.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BioMedical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well</a:t>
            </a:r>
          </a:p>
          <a:p>
            <a:pPr lvl="1"/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measure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shifts?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(Intent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Shift):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Similarity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topic</a:t>
            </a:r>
            <a:r>
              <a:rPr lang="zh-CN" altLang="en-US" sz="28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distributions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Split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topics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(9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types)</a:t>
            </a:r>
          </a:p>
          <a:p>
            <a:pPr lvl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(Lexical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Shift):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NimbusRomNo9L"/>
                <a:cs typeface="Calibri" panose="020F0502020204030204" pitchFamily="34" charset="0"/>
              </a:rPr>
              <a:t>S</a:t>
            </a:r>
            <a:r>
              <a:rPr lang="en-US" altLang="zh-CN" sz="2800" dirty="0">
                <a:effectLst/>
                <a:latin typeface="NimbusRomNo9L"/>
              </a:rPr>
              <a:t>imilarity of </a:t>
            </a:r>
            <a:r>
              <a:rPr lang="en-US" altLang="zh-CN" sz="2800" i="1" dirty="0">
                <a:solidFill>
                  <a:srgbClr val="C00000"/>
                </a:solidFill>
                <a:effectLst/>
                <a:latin typeface="NimbusRomNo9L"/>
              </a:rPr>
              <a:t>unigram word distributions </a:t>
            </a:r>
            <a:endParaRPr lang="en-US" altLang="zh-CN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5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490A2-99ED-3D48-9AED-E128289F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Shifts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Queries &amp; Documents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FB53AB-8A3E-E94F-B308-2FC312E0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81713"/>
            <a:ext cx="10726271" cy="132556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shifts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exist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documents.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Such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shifts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CN" altLang="en-US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correlated</a:t>
            </a:r>
            <a:r>
              <a:rPr lang="zh-CN" altLang="en-US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b="1" i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drop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0.33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Query,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0.59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terms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Pearson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Corr.)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FC5904-39E5-3249-BD79-EF4038F59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57" y="1504719"/>
            <a:ext cx="9470082" cy="35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6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490A2-99ED-3D48-9AED-E128289F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Retrieval-Oriented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Pretraining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Helps?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FB53AB-8A3E-E94F-B308-2FC312E0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97911"/>
            <a:ext cx="10798277" cy="120936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coCondenser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pretrained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MARCO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superior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in-domain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performance.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degradation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still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exists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shifts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severe.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A4B297-2402-6E42-8AC4-8BB3FE5DC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61" y="1679769"/>
            <a:ext cx="9777752" cy="34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9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490A2-99ED-3D48-9AED-E128289F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FFB53AB-8A3E-E94F-B308-2FC312E0C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2543"/>
            <a:ext cx="10798277" cy="4041058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Setting</a:t>
            </a:r>
          </a:p>
          <a:p>
            <a:pPr lvl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MARCO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BEIR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tasks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</a:p>
          <a:p>
            <a:pPr lvl="1"/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BEIR</a:t>
            </a:r>
            <a:r>
              <a:rPr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corpora</a:t>
            </a:r>
            <a:r>
              <a:rPr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zh-CN" alt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Tackle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distribution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shifts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  <a:r>
              <a:rPr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</a:p>
          <a:p>
            <a:pPr lvl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documents: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Continuous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ntrastive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pretraining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COCO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corpus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adapt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domains</a:t>
            </a:r>
          </a:p>
          <a:p>
            <a:pPr lvl="1"/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queries: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available.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mplicitly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istributionally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obust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ptimization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iDRO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improve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rare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queries.</a:t>
            </a:r>
          </a:p>
        </p:txBody>
      </p:sp>
    </p:spTree>
    <p:extLst>
      <p:ext uri="{BB962C8B-B14F-4D97-AF65-F5344CB8AC3E}">
        <p14:creationId xmlns:p14="http://schemas.microsoft.com/office/powerpoint/2010/main" val="2442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FD009-9815-604F-A26D-4064B794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Continuous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Contrastive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Pretraining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(COCO)</a:t>
            </a:r>
            <a:endParaRPr kumimoji="1"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AA0E6C-3A56-9C4E-A130-55D4F9E81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7"/>
                <a:ext cx="10515599" cy="490329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Continuously</a:t>
                </a:r>
                <a:r>
                  <a:rPr kumimoji="1" lang="zh-CN" alt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Pretraining</a:t>
                </a:r>
              </a:p>
              <a:p>
                <a:pPr lvl="1"/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Adapting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DR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models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target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domains</a:t>
                </a:r>
              </a:p>
              <a:p>
                <a:pPr lvl="1"/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Alleviating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distribution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shifts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document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side</a:t>
                </a:r>
                <a:endParaRPr kumimoji="1" lang="en-US" altLang="zh-CN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en-US" altLang="zh-CN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Unsupervised</a:t>
                </a:r>
                <a:r>
                  <a:rPr kumimoji="1" lang="zh-CN" alt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Contrastive</a:t>
                </a:r>
                <a:r>
                  <a:rPr kumimoji="1" lang="zh-CN" alt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Learning</a:t>
                </a:r>
              </a:p>
              <a:p>
                <a:pPr lvl="1"/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document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crop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disjoint</a:t>
                </a:r>
                <a:r>
                  <a:rPr kumimoji="1" lang="zh-CN" altLang="en-US" sz="28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sentences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positive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pairs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kumimoji="1" lang="en-US" altLang="zh-CN" sz="2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kumimoji="1" lang="en-US" altLang="zh-CN" sz="2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kumimoji="1" lang="en-US" altLang="zh-CN" sz="2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kumimoji="1" lang="zh-CN" altLang="en-US" sz="2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kumimoji="1" lang="en-US" altLang="zh-CN" sz="2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regard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other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sentences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pairs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batch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kumimoji="1" lang="zh-CN" alt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negative</a:t>
                </a:r>
              </a:p>
              <a:p>
                <a:pPr lvl="1"/>
                <a:endParaRPr kumimoji="1"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𝑐𝑜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kumimoji="1" lang="zh-CN" alt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b="0" i="0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𝑠𝑖𝑚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zh-CN" b="0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b="1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b="0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zh-CN" b="0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b="1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b="0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𝑗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=1,2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sSup>
                                            <m:sSup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p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∈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𝒩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)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zh-CN" b="0" i="0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exp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⁡(</m:t>
                                          </m:r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𝑠𝑖𝑚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zh-CN" b="0" i="1" smtClean="0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zh-CN" i="1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b="1" i="1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b="0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zh-CN" i="1"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,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kumimoji="1" lang="en-US" altLang="zh-CN" b="0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kumimoji="1" lang="en-US" altLang="zh-CN" b="1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𝒔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kumimoji="1" lang="en-US" altLang="zh-CN" b="0" i="1" smtClean="0">
                                                      <a:latin typeface="Cambria Math" panose="02040503050406030204" pitchFamily="18" charset="0"/>
                                                      <a:cs typeface="Calibri" panose="020F0502020204030204" pitchFamily="34" charset="0"/>
                                                    </a:rPr>
                                                    <m:t>−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kumimoji="1"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:endParaRPr kumimoji="1" lang="en-US" altLang="zh-CN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kumimoji="1" lang="zh-CN" alt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AA0E6C-3A56-9C4E-A130-55D4F9E81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7"/>
                <a:ext cx="10515599" cy="4903295"/>
              </a:xfrm>
              <a:blipFill>
                <a:blip r:embed="rId3"/>
                <a:stretch>
                  <a:fillRect l="-1206" t="-2577" b="-31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弧 45">
            <a:extLst>
              <a:ext uri="{FF2B5EF4-FFF2-40B4-BE49-F238E27FC236}">
                <a16:creationId xmlns:a16="http://schemas.microsoft.com/office/drawing/2014/main" id="{C341F9BB-2C7C-5B45-99E2-B28973A7FF64}"/>
              </a:ext>
            </a:extLst>
          </p:cNvPr>
          <p:cNvSpPr/>
          <p:nvPr/>
        </p:nvSpPr>
        <p:spPr>
          <a:xfrm rot="10800000">
            <a:off x="9667129" y="2328217"/>
            <a:ext cx="2986268" cy="1516283"/>
          </a:xfrm>
          <a:prstGeom prst="arc">
            <a:avLst>
              <a:gd name="adj1" fmla="val 16200000"/>
              <a:gd name="adj2" fmla="val 531323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弧 44">
            <a:extLst>
              <a:ext uri="{FF2B5EF4-FFF2-40B4-BE49-F238E27FC236}">
                <a16:creationId xmlns:a16="http://schemas.microsoft.com/office/drawing/2014/main" id="{F225A3E9-8C9F-7B49-A572-984F6B526E12}"/>
              </a:ext>
            </a:extLst>
          </p:cNvPr>
          <p:cNvSpPr/>
          <p:nvPr/>
        </p:nvSpPr>
        <p:spPr>
          <a:xfrm>
            <a:off x="6912838" y="2339587"/>
            <a:ext cx="2986268" cy="1516284"/>
          </a:xfrm>
          <a:prstGeom prst="arc">
            <a:avLst>
              <a:gd name="adj1" fmla="val 16200000"/>
              <a:gd name="adj2" fmla="val 5313237"/>
            </a:avLst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312AA7F-DF9F-6544-B284-6ECE72F3923A}"/>
              </a:ext>
            </a:extLst>
          </p:cNvPr>
          <p:cNvSpPr txBox="1"/>
          <p:nvPr/>
        </p:nvSpPr>
        <p:spPr>
          <a:xfrm>
            <a:off x="8417063" y="2682231"/>
            <a:ext cx="125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  <a:p>
            <a:pPr algn="ctr"/>
            <a:r>
              <a:rPr kumimoji="1"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endParaRPr kumimoji="1" lang="zh-CN" alt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F07D698-C139-ED4C-98AF-0239D3A1FF52}"/>
              </a:ext>
            </a:extLst>
          </p:cNvPr>
          <p:cNvSpPr txBox="1"/>
          <p:nvPr/>
        </p:nvSpPr>
        <p:spPr>
          <a:xfrm>
            <a:off x="9953322" y="2682231"/>
            <a:ext cx="125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</a:p>
          <a:p>
            <a:pPr algn="ctr"/>
            <a:r>
              <a:rPr kumimoji="1" lang="en-US" altLang="zh-CN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endParaRPr kumimoji="1" lang="zh-CN" altLang="en-US" sz="2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5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40791</TotalTime>
  <Words>2605</Words>
  <Application>Microsoft Macintosh PowerPoint</Application>
  <PresentationFormat>宽屏</PresentationFormat>
  <Paragraphs>222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等线</vt:lpstr>
      <vt:lpstr>等线 Light</vt:lpstr>
      <vt:lpstr>CMMI10</vt:lpstr>
      <vt:lpstr>CMMI8</vt:lpstr>
      <vt:lpstr>CMR8</vt:lpstr>
      <vt:lpstr>CMSY8</vt:lpstr>
      <vt:lpstr>NimbusRomNo9L</vt:lpstr>
      <vt:lpstr>Arial</vt:lpstr>
      <vt:lpstr>Calibri</vt:lpstr>
      <vt:lpstr>Cambria Math</vt:lpstr>
      <vt:lpstr>Times New Roman</vt:lpstr>
      <vt:lpstr>Office 主题​​</vt:lpstr>
      <vt:lpstr>COCO-DR: Combating Distribution Shifts in Zero-Shot Dense Retrieval with Contrastive and Distributionally Robust Learning</vt:lpstr>
      <vt:lpstr>Dense Retrieval</vt:lpstr>
      <vt:lpstr>Dense Retrieval Training</vt:lpstr>
      <vt:lpstr>Dense Retrieval v.s. Sparse Retrieval</vt:lpstr>
      <vt:lpstr>What Causes the Performance Degradation?</vt:lpstr>
      <vt:lpstr>Distribution Shifts for Queries &amp; Documents </vt:lpstr>
      <vt:lpstr>Does Retrieval-Oriented Pretraining Helps?</vt:lpstr>
      <vt:lpstr>Model Design Overview</vt:lpstr>
      <vt:lpstr>Continuous Contrastive Pretraining (COCO)</vt:lpstr>
      <vt:lpstr>Implicit Distributionally Robust Optimization (iDRO)</vt:lpstr>
      <vt:lpstr>Experiments</vt:lpstr>
      <vt:lpstr>Main Results</vt:lpstr>
      <vt:lpstr>Ablation Studies on COCO-DR</vt:lpstr>
      <vt:lpstr>Ablation Studies on COCO</vt:lpstr>
      <vt:lpstr>Ablation Studies on COCO</vt:lpstr>
      <vt:lpstr>Ablation Studies on iDRO</vt:lpstr>
      <vt:lpstr>Conclusion</vt:lpstr>
      <vt:lpstr>Reproducibility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COCO-DR: Combating Distribution Shifts in Zero-Shot Dense Retrieval with Contrastive and Distributionally Robust Learning</dc:title>
  <dc:creator>Yu, Yue</dc:creator>
  <cp:lastModifiedBy>Yu, Yue</cp:lastModifiedBy>
  <cp:revision>14</cp:revision>
  <dcterms:created xsi:type="dcterms:W3CDTF">2022-10-28T18:35:16Z</dcterms:created>
  <dcterms:modified xsi:type="dcterms:W3CDTF">2022-12-10T06:50:50Z</dcterms:modified>
</cp:coreProperties>
</file>