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5" r:id="rId4"/>
    <p:sldId id="273" r:id="rId5"/>
    <p:sldId id="274" r:id="rId6"/>
    <p:sldId id="263" r:id="rId7"/>
    <p:sldId id="271" r:id="rId8"/>
    <p:sldId id="270" r:id="rId9"/>
    <p:sldId id="265" r:id="rId10"/>
    <p:sldId id="276" r:id="rId11"/>
    <p:sldId id="280" r:id="rId12"/>
    <p:sldId id="281" r:id="rId13"/>
    <p:sldId id="283" r:id="rId14"/>
    <p:sldId id="284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8"/>
    <p:restoredTop sz="94722"/>
  </p:normalViewPr>
  <p:slideViewPr>
    <p:cSldViewPr snapToGrid="0" snapToObjects="1">
      <p:cViewPr varScale="1">
        <p:scale>
          <a:sx n="118" d="100"/>
          <a:sy n="118" d="100"/>
        </p:scale>
        <p:origin x="6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0A3DA-843B-394E-93EB-51C6AFC29DFD}" type="datetimeFigureOut">
              <a:rPr lang="en-US" smtClean="0"/>
              <a:t>10/2/20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40632-670A-254B-9742-61A3B942D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7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40632-670A-254B-9742-61A3B942D4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60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Reduce words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40632-670A-254B-9742-61A3B942D4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88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Reduce words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40632-670A-254B-9742-61A3B942D4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50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40632-670A-254B-9742-61A3B942D4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56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Reduce words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40632-670A-254B-9742-61A3B942D4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82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40632-670A-254B-9742-61A3B942D4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3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ECA0-BA62-D24F-9065-F953970AF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29645-105E-6C42-8E0E-A78343DFB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92F7F-F3DD-7A4E-9C6E-80E14716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859B-A49B-FA44-A69D-E062DF6C9D24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C0502-2528-BC43-8F97-1D1CA0A7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A963D-9E42-5744-AAA4-676EFAAC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A2D5-4707-724E-B6DB-E7878558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0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9A04-CF8A-4448-9EA2-03F6C42B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2BB40-74AC-7C4D-AF46-382205429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18E44-7694-FF45-9697-29002BB3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859B-A49B-FA44-A69D-E062DF6C9D24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BFB40-216D-6349-B2E0-29D96A71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ABD68-7ACB-274B-A9C2-62748113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A2D5-4707-724E-B6DB-E7878558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7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E7F15-1972-5C4E-BB6F-E50D590C8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E1D26-4BEE-B243-AF89-95C879FF4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084EA-D2E5-294F-A8EF-23ABB2897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859B-A49B-FA44-A69D-E062DF6C9D24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0E783-2A35-B241-934F-6C090E99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1CF27-CDEC-D647-8AD3-40200510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A2D5-4707-724E-B6DB-E7878558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8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E963-F39F-CB49-9026-D193448C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B6C62-2960-3B45-B39C-B156CC495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74666-7132-ED4A-B3E7-EB2EBF4E0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859B-A49B-FA44-A69D-E062DF6C9D24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1A7BD-DEEA-864E-BBE6-306B96BA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D545F-9EC2-0247-BC7C-E2AFBADE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A2D5-4707-724E-B6DB-E7878558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8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2D4D-F187-B34E-B667-5EEBF0096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3D5A1-0064-9E49-AA75-773CB7CE8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12173-EAFF-A84C-A408-542EA0EAB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859B-A49B-FA44-A69D-E062DF6C9D24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B0391-7EC8-CF41-92A8-13988D4B7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3ABA6-11C9-164F-ADA9-678323E1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A2D5-4707-724E-B6DB-E7878558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6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89B9-F67A-F14F-A276-BD337164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F059B-FB66-AA41-B653-EF79EAEB3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9AB3A-08FD-5342-ADE2-E1C94CFA6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92364-48A2-E04B-BF32-9BAD8D43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859B-A49B-FA44-A69D-E062DF6C9D24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4D25E-B5B8-C045-91FA-C16027BB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5DE8-30D0-5943-8769-FF88E484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A2D5-4707-724E-B6DB-E7878558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7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1E91-345D-324D-ADD0-FF1E3DCE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DE02D-5410-1347-A3FA-B31D89E10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1778A-DD1F-734A-A7FA-BCCF8C827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CD083-3877-E844-9E00-F58A6034D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9B44CA-FD5D-744A-8F74-BF90F23CF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8BC5E7-4D2B-1543-994E-5119C672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859B-A49B-FA44-A69D-E062DF6C9D24}" type="datetimeFigureOut">
              <a:rPr lang="en-US" smtClean="0"/>
              <a:t>10/2/20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680E6E-5518-3040-9518-7F977A96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F8D18-601B-F747-B49E-27A677F1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A2D5-4707-724E-B6DB-E7878558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6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9377-9AA1-3043-A1E7-4E83D8A4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EDD36-77F3-A142-B1F9-13091B3F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859B-A49B-FA44-A69D-E062DF6C9D24}" type="datetimeFigureOut">
              <a:rPr lang="en-US" smtClean="0"/>
              <a:t>10/2/20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3224C-1C58-5E47-8A18-482EB294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6B72C-936A-3C4C-83C6-95EFDC54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A2D5-4707-724E-B6DB-E7878558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3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1CB27-5E0A-C540-942F-6271F528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859B-A49B-FA44-A69D-E062DF6C9D24}" type="datetimeFigureOut">
              <a:rPr lang="en-US" smtClean="0"/>
              <a:t>10/2/20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C97CC-7F20-8045-8156-C18B1EB1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8131E-3503-6F47-B5C1-15631BB1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A2D5-4707-724E-B6DB-E7878558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6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4AAB-33C1-1D47-A173-A9E2977E9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9F25C-7F72-604A-B4BE-D2A4CE7C2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1E826-7F07-9044-B12E-F5489C83B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0E6F4-FB0F-EC48-BBA2-DD628CCD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859B-A49B-FA44-A69D-E062DF6C9D24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F01DF-1C39-E649-8DA0-84EEAD7C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55E53-F5EE-404E-8850-E648E27A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A2D5-4707-724E-B6DB-E7878558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7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FD4E-ED0B-F84D-A0A7-20F8EEBE6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9028C5-E3C9-0B48-A3D0-EA3D835F0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F3FEF-1D40-464A-81CE-729570BF2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E26CB-9338-F14D-8FE1-E33E456D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859B-A49B-FA44-A69D-E062DF6C9D24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C8453-9770-E549-8F89-D0085483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87F7B-4000-8F4D-838A-6D202B29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A2D5-4707-724E-B6DB-E7878558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2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E65AA4-AE05-4D4F-909A-23A4BA46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31D05-0128-534C-8921-E02AB8D53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07011-9A01-C74A-8851-BAFE2E4E2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9859B-A49B-FA44-A69D-E062DF6C9D24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1D5F2-70B4-8749-8E70-A00816E6A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72B19-FF3B-5F4D-AF4A-C0E1E936F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EA2D5-4707-724E-B6DB-E7878558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2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OpenMendel/ASHG-OpenMendelWorkshop-2020-Oct/master?filepath=04-SnpArrays-HZhou%2FSnpArraysTutorial.ipynb" TargetMode="External"/><Relationship Id="rId2" Type="http://schemas.openxmlformats.org/officeDocument/2006/relationships/hyperlink" Target="https://openmendel.github.io/SnpArrays.jl/late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ybinder.org/v2/gh/OpenMendel/ASHG-OpenMendelWorkshop-2020-Oct/master/04-SnpArrays-HZhou/SnpArraysTutorial.ipynb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washington.edu/tathornt/software/REAP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49C20D-5A01-0540-86B7-F8E90E60E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7400" dirty="0" err="1">
                <a:solidFill>
                  <a:srgbClr val="FFFFFF"/>
                </a:solidFill>
              </a:rPr>
              <a:t>SnpArrays.jl</a:t>
            </a:r>
            <a:r>
              <a:rPr lang="en-US" sz="7400" dirty="0">
                <a:solidFill>
                  <a:srgbClr val="FFFFFF"/>
                </a:solidFill>
              </a:rPr>
              <a:t>, </a:t>
            </a:r>
            <a:r>
              <a:rPr lang="en-US" sz="7400" dirty="0" err="1">
                <a:solidFill>
                  <a:srgbClr val="FFFFFF"/>
                </a:solidFill>
              </a:rPr>
              <a:t>VCFTools.jl</a:t>
            </a:r>
            <a:r>
              <a:rPr lang="en-US" sz="7400" dirty="0">
                <a:solidFill>
                  <a:srgbClr val="FFFFFF"/>
                </a:solidFill>
              </a:rPr>
              <a:t>, and </a:t>
            </a:r>
            <a:r>
              <a:rPr lang="en-US" sz="7400" dirty="0" err="1">
                <a:solidFill>
                  <a:srgbClr val="FFFFFF"/>
                </a:solidFill>
              </a:rPr>
              <a:t>ADMIXTURE.jl</a:t>
            </a:r>
            <a:endParaRPr lang="en-US" sz="7400" b="1" dirty="0">
              <a:solidFill>
                <a:srgbClr val="FFFFFF"/>
              </a:solidFill>
            </a:endParaRP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989F4-0D53-9E4C-AED0-231B76EE6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en-US" sz="2700" dirty="0" err="1">
                <a:solidFill>
                  <a:srgbClr val="FEFFFF"/>
                </a:solidFill>
              </a:rPr>
              <a:t>OpenMendel</a:t>
            </a:r>
            <a:r>
              <a:rPr lang="en-US" sz="2700" dirty="0">
                <a:solidFill>
                  <a:srgbClr val="FEFFFF"/>
                </a:solidFill>
              </a:rPr>
              <a:t> Workshop</a:t>
            </a:r>
          </a:p>
          <a:p>
            <a:pPr algn="l"/>
            <a:r>
              <a:rPr lang="en-US" sz="2700" dirty="0">
                <a:solidFill>
                  <a:srgbClr val="FEFFFF"/>
                </a:solidFill>
              </a:rPr>
              <a:t>ASHG Annual Meeting 2020</a:t>
            </a:r>
          </a:p>
          <a:p>
            <a:pPr algn="l"/>
            <a:r>
              <a:rPr lang="en-US" sz="2700" dirty="0">
                <a:solidFill>
                  <a:srgbClr val="FEFFFF"/>
                </a:solidFill>
              </a:rPr>
              <a:t>Hua Zhou (</a:t>
            </a:r>
            <a:r>
              <a:rPr lang="en-US" sz="2700" dirty="0" err="1">
                <a:solidFill>
                  <a:srgbClr val="FEFFFF"/>
                </a:solidFill>
              </a:rPr>
              <a:t>huazhou@ucla.edu</a:t>
            </a:r>
            <a:r>
              <a:rPr lang="en-US" sz="2700" dirty="0">
                <a:solidFill>
                  <a:srgbClr val="FEFFFF"/>
                </a:solidFill>
              </a:rPr>
              <a:t>)</a:t>
            </a: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F5C9AC51-A0E8-304E-A044-5D44C835A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576" y="271388"/>
            <a:ext cx="2540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61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9D24D-CDDB-654D-A27D-CA29B7567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Empirical kinship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E83FB-D19D-3B4B-9FBA-D55FF19A5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765" y="2281055"/>
            <a:ext cx="9708995" cy="119430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 dirty="0" err="1"/>
              <a:t>SnpArrays.jl</a:t>
            </a:r>
            <a:r>
              <a:rPr lang="en-US" sz="2400" dirty="0"/>
              <a:t> implements commonly used methods for calculating empirical kinship matrix.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2536E5-A6E0-834A-845A-279B2EC30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12" y="3418519"/>
            <a:ext cx="105283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32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9D24D-CDDB-654D-A27D-CA29B7567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Not covered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A634FB-D492-5140-8653-EC39268FF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765" y="2238397"/>
            <a:ext cx="9708995" cy="4089251"/>
          </a:xfrm>
        </p:spPr>
        <p:txBody>
          <a:bodyPr anchor="ctr">
            <a:noAutofit/>
          </a:bodyPr>
          <a:lstStyle/>
          <a:p>
            <a:r>
              <a:rPr lang="en-US" sz="2000" dirty="0"/>
              <a:t>Filtering</a:t>
            </a:r>
          </a:p>
          <a:p>
            <a:r>
              <a:rPr lang="en-US" sz="2000" dirty="0"/>
              <a:t>Linear algebra on </a:t>
            </a:r>
            <a:r>
              <a:rPr lang="en-US" sz="2000" dirty="0" err="1"/>
              <a:t>SnpArray</a:t>
            </a:r>
            <a:r>
              <a:rPr lang="en-US" sz="2000" dirty="0"/>
              <a:t> directly without converting to numerical matrix</a:t>
            </a:r>
          </a:p>
          <a:p>
            <a:r>
              <a:rPr lang="en-US" sz="2000" dirty="0"/>
              <a:t>Linear algebra on </a:t>
            </a:r>
            <a:r>
              <a:rPr lang="en-US" sz="2000" dirty="0" err="1"/>
              <a:t>SnpArray</a:t>
            </a:r>
            <a:r>
              <a:rPr lang="en-US" sz="2000" dirty="0"/>
              <a:t> directly on GPU</a:t>
            </a:r>
          </a:p>
          <a:p>
            <a:r>
              <a:rPr lang="en-US" sz="2000" dirty="0"/>
              <a:t>Split, concatenate, merge, and reordering of Plink files</a:t>
            </a:r>
          </a:p>
          <a:p>
            <a:r>
              <a:rPr lang="en-US" sz="2000" dirty="0"/>
              <a:t>VCF to Plink</a:t>
            </a:r>
          </a:p>
          <a:p>
            <a:pPr marL="0" indent="0">
              <a:buNone/>
            </a:pPr>
            <a:r>
              <a:rPr lang="en-US" sz="2000" dirty="0"/>
              <a:t>Learn from </a:t>
            </a:r>
          </a:p>
          <a:p>
            <a:r>
              <a:rPr lang="en-US" sz="2000" dirty="0"/>
              <a:t>Package documentation: </a:t>
            </a:r>
            <a:r>
              <a:rPr lang="en-US" sz="2000" dirty="0">
                <a:hlinkClick r:id="rId2"/>
              </a:rPr>
              <a:t>https://openmendel.github.io/SnpArrays.jl/latest/</a:t>
            </a:r>
            <a:endParaRPr lang="en-US" sz="2000" dirty="0"/>
          </a:p>
          <a:p>
            <a:r>
              <a:rPr lang="en-US" sz="2000" dirty="0"/>
              <a:t>Workshop tutorial (Binder link): </a:t>
            </a:r>
            <a:r>
              <a:rPr lang="en-US" sz="2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https://mybinder.org/v2/gh/OpenMendel/ASHG-OpenMendelWorkshop-2020-Oct/master?filepath=</a:t>
            </a:r>
            <a:r>
              <a:rPr lang="en-US" sz="20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04-SnpArrays-HZhou%2FSnpArraysTutorial.ipynb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900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9D24D-CDDB-654D-A27D-CA29B7567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Demo: empirical kinship from admixed samples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A634FB-D492-5140-8653-EC39268FF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765" y="2678124"/>
            <a:ext cx="9708995" cy="1084234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 dirty="0"/>
              <a:t>Step 1: Run Admixture program (available on Mac and Linux) to calculate ancestry fractions (per sample) and population specific allele frequencies (per SNP)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9033A1-B757-5142-A568-C74D3E99C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765" y="3927036"/>
            <a:ext cx="93599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84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9D24D-CDDB-654D-A27D-CA29B7567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Demo: empirical kinship from admixed samples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87777E2-F7DA-2346-B2C7-EE5A601D62ED}"/>
              </a:ext>
            </a:extLst>
          </p:cNvPr>
          <p:cNvSpPr txBox="1">
            <a:spLocks/>
          </p:cNvSpPr>
          <p:nvPr/>
        </p:nvSpPr>
        <p:spPr>
          <a:xfrm>
            <a:off x="1316765" y="2231809"/>
            <a:ext cx="9708995" cy="879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Step 2: Use the P (allele frequencies) and Q (ancestry fractions) matrix from Admixture to compute the kinship coefficients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75181-603D-D74F-BE8A-EBA3648E1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65" y="3047762"/>
            <a:ext cx="91059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26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9D24D-CDDB-654D-A27D-CA29B7567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Demo: calculate empirical kinship from admixed samples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87777E2-F7DA-2346-B2C7-EE5A601D62ED}"/>
              </a:ext>
            </a:extLst>
          </p:cNvPr>
          <p:cNvSpPr txBox="1">
            <a:spLocks/>
          </p:cNvSpPr>
          <p:nvPr/>
        </p:nvSpPr>
        <p:spPr>
          <a:xfrm>
            <a:off x="1316765" y="2678124"/>
            <a:ext cx="9708995" cy="28082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Timing results on the ACCORD data with ~6,000 individuals from 4 populations, each with ~800,000 SNPs</a:t>
            </a:r>
          </a:p>
          <a:p>
            <a:r>
              <a:rPr lang="en-US" sz="2400" dirty="0" err="1"/>
              <a:t>SnpArrays.jl</a:t>
            </a:r>
            <a:r>
              <a:rPr lang="en-US" sz="2400" dirty="0"/>
              <a:t> takes about </a:t>
            </a:r>
            <a:r>
              <a:rPr lang="en-US" sz="2400" b="1" dirty="0"/>
              <a:t>6 minutes</a:t>
            </a:r>
          </a:p>
          <a:p>
            <a:r>
              <a:rPr lang="en-US" sz="2400" dirty="0">
                <a:hlinkClick r:id="rId2"/>
              </a:rPr>
              <a:t>REAP</a:t>
            </a:r>
            <a:r>
              <a:rPr lang="en-US" sz="2400" dirty="0"/>
              <a:t> (C Program) takes about </a:t>
            </a:r>
            <a:r>
              <a:rPr lang="en-US" sz="2400" b="1" dirty="0"/>
              <a:t>10 hours</a:t>
            </a:r>
          </a:p>
        </p:txBody>
      </p:sp>
    </p:spTree>
    <p:extLst>
      <p:ext uri="{BB962C8B-B14F-4D97-AF65-F5344CB8AC3E}">
        <p14:creationId xmlns:p14="http://schemas.microsoft.com/office/powerpoint/2010/main" val="1720515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9D24D-CDDB-654D-A27D-CA29B7567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Is that easy to write Julia code?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0CFF0B-87F8-C14A-8341-DFE517CE4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920" y="2177170"/>
            <a:ext cx="5536546" cy="468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0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89D27-52E8-9A4E-A435-81B5443F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8152B-3031-CF4B-B5D7-B98A13581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504" y="2539295"/>
            <a:ext cx="9708995" cy="356717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 dirty="0" err="1"/>
              <a:t>SnpArrays.jl</a:t>
            </a:r>
            <a:r>
              <a:rPr lang="en-US" sz="2400" dirty="0"/>
              <a:t> and </a:t>
            </a:r>
            <a:r>
              <a:rPr lang="en-US" sz="2400" dirty="0" err="1"/>
              <a:t>VCFTools.jl</a:t>
            </a:r>
            <a:r>
              <a:rPr lang="en-US" sz="2400" dirty="0"/>
              <a:t> are two gateway packages that</a:t>
            </a:r>
          </a:p>
          <a:p>
            <a:r>
              <a:rPr lang="en-US" sz="2400" dirty="0"/>
              <a:t>Translate (potentially big) genotype data files to vectors/matrices for statistical analysis</a:t>
            </a:r>
          </a:p>
          <a:p>
            <a:r>
              <a:rPr lang="en-US" sz="2400" dirty="0"/>
              <a:t>Perform common manipulations such as </a:t>
            </a:r>
            <a:r>
              <a:rPr lang="en-US" sz="2400" dirty="0" err="1"/>
              <a:t>subsetting</a:t>
            </a:r>
            <a:r>
              <a:rPr lang="en-US" sz="2400" dirty="0"/>
              <a:t>, summary statistics, filtering, quality control, GRM calculation, PCA calculation, and so on in a </a:t>
            </a:r>
            <a:r>
              <a:rPr lang="en-US" sz="2400" b="1" dirty="0"/>
              <a:t>high-level language</a:t>
            </a:r>
            <a:r>
              <a:rPr lang="en-US" sz="2400" dirty="0"/>
              <a:t> environment</a:t>
            </a:r>
          </a:p>
          <a:p>
            <a:pPr marL="0" indent="0">
              <a:buNone/>
            </a:pPr>
            <a:r>
              <a:rPr lang="en-US" sz="2400" dirty="0"/>
              <a:t>I’ll demonstrate functionalities of </a:t>
            </a:r>
            <a:r>
              <a:rPr lang="en-US" sz="2400" dirty="0" err="1"/>
              <a:t>SnpArrays.jl</a:t>
            </a:r>
            <a:r>
              <a:rPr lang="en-US" sz="2400" dirty="0"/>
              <a:t> here. Those for </a:t>
            </a:r>
            <a:r>
              <a:rPr lang="en-US" sz="2400" dirty="0" err="1"/>
              <a:t>VCFTools.jl</a:t>
            </a:r>
            <a:r>
              <a:rPr lang="en-US" sz="2400" dirty="0"/>
              <a:t> are similar.</a:t>
            </a:r>
          </a:p>
        </p:txBody>
      </p:sp>
    </p:spTree>
    <p:extLst>
      <p:ext uri="{BB962C8B-B14F-4D97-AF65-F5344CB8AC3E}">
        <p14:creationId xmlns:p14="http://schemas.microsoft.com/office/powerpoint/2010/main" val="125578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38F83-0F08-F443-9E2E-61AFF0D9F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Read in Plink binary format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B6479C2-26FB-2345-973D-03B035A1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258109"/>
            <a:ext cx="10515600" cy="5429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set of Plink 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CC7C4A-0F80-224D-B94B-442DB3138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322" y="2629242"/>
            <a:ext cx="10541000" cy="1828800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01DB4AC-CC2A-3F4F-B53E-DF4626495852}"/>
              </a:ext>
            </a:extLst>
          </p:cNvPr>
          <p:cNvSpPr txBox="1">
            <a:spLocks/>
          </p:cNvSpPr>
          <p:nvPr/>
        </p:nvSpPr>
        <p:spPr>
          <a:xfrm>
            <a:off x="1375045" y="4464941"/>
            <a:ext cx="10515600" cy="542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initialize a </a:t>
            </a:r>
            <a:r>
              <a:rPr lang="en-US" dirty="0" err="1"/>
              <a:t>SnpArray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58D9408-D7B6-E448-A8B6-AE7B27728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759" y="4884476"/>
            <a:ext cx="10541000" cy="196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0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38F83-0F08-F443-9E2E-61AFF0D9F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Gzipped</a:t>
            </a:r>
            <a:r>
              <a:rPr lang="en-US" sz="4000" dirty="0">
                <a:solidFill>
                  <a:schemeClr val="bg1"/>
                </a:solidFill>
              </a:rPr>
              <a:t> Plink files?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39E9E04-0C7B-C44C-AE7B-359CA1578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690" y="2235443"/>
            <a:ext cx="10515600" cy="4846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 problem. Use the same command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1699A-718B-404A-82EB-67844E12B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383" y="2664280"/>
            <a:ext cx="10541000" cy="1672689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B3771BD-3DEE-3A4B-98AE-CC56B9C078C9}"/>
              </a:ext>
            </a:extLst>
          </p:cNvPr>
          <p:cNvSpPr txBox="1">
            <a:spLocks/>
          </p:cNvSpPr>
          <p:nvPr/>
        </p:nvSpPr>
        <p:spPr>
          <a:xfrm>
            <a:off x="1193458" y="4335399"/>
            <a:ext cx="10515600" cy="48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Other supported compressed formats are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CC15AE-0BD4-2E41-9503-44365F791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841" y="4767894"/>
            <a:ext cx="10579100" cy="210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38F83-0F08-F443-9E2E-61AFF0D9F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Translate genotypes to numbers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DA114F-E1FF-A34D-BB7F-8911DE2BD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754" y="3117851"/>
            <a:ext cx="9982200" cy="21590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26E624F-FC12-1A48-AFB3-7949021B2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354089"/>
            <a:ext cx="10515600" cy="4846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Codebook: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0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38F83-0F08-F443-9E2E-61AFF0D9F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20" y="78963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Convert </a:t>
            </a:r>
            <a:r>
              <a:rPr lang="en-US" sz="4000" dirty="0" err="1">
                <a:solidFill>
                  <a:schemeClr val="bg1"/>
                </a:solidFill>
              </a:rPr>
              <a:t>SnpArray</a:t>
            </a:r>
            <a:r>
              <a:rPr lang="en-US" sz="4000" dirty="0">
                <a:solidFill>
                  <a:schemeClr val="bg1"/>
                </a:solidFill>
              </a:rPr>
              <a:t> to a numeric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558F1-416E-5C41-8EB2-0DFE9D89E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488" y="2195051"/>
            <a:ext cx="9437578" cy="454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7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573621-F19B-9149-82A3-CF488129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Convert a column of genotypes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C4559B-BE1C-E149-A195-8B538F814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2269974"/>
            <a:ext cx="104775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93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573621-F19B-9149-82A3-CF488129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Summary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22D4-F7F2-2947-8E9C-E28113855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1"/>
            <a:ext cx="9928896" cy="498131"/>
          </a:xfrm>
        </p:spPr>
        <p:txBody>
          <a:bodyPr>
            <a:normAutofit/>
          </a:bodyPr>
          <a:lstStyle/>
          <a:p>
            <a:r>
              <a:rPr lang="en-US" sz="2400" dirty="0"/>
              <a:t>Minor allele frequencies (MAF)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826210-F3A1-F343-A859-492C5F441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410" y="3265131"/>
            <a:ext cx="105029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3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9D24D-CDDB-654D-A27D-CA29B7567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Summary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E83FB-D19D-3B4B-9FBA-D55FF19A5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765" y="2354091"/>
            <a:ext cx="9708995" cy="67411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 dirty="0"/>
              <a:t>Missing rate by SNP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49748D-0795-4346-B079-E8BA1FCD2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765" y="2891234"/>
            <a:ext cx="10579100" cy="15875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3600996-22DD-B243-B7E3-8879A6DA1A26}"/>
              </a:ext>
            </a:extLst>
          </p:cNvPr>
          <p:cNvSpPr txBox="1">
            <a:spLocks/>
          </p:cNvSpPr>
          <p:nvPr/>
        </p:nvSpPr>
        <p:spPr>
          <a:xfrm>
            <a:off x="1362290" y="4427139"/>
            <a:ext cx="9708995" cy="5961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Missing rate by individual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C75226-A110-064E-84F5-F30B074A5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197" y="4916592"/>
            <a:ext cx="104902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75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400</Words>
  <Application>Microsoft Macintosh PowerPoint</Application>
  <PresentationFormat>Widescreen</PresentationFormat>
  <Paragraphs>53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SnpArrays.jl, VCFTools.jl, and ADMIXTURE.jl</vt:lpstr>
      <vt:lpstr>Motivation</vt:lpstr>
      <vt:lpstr>Read in Plink binary format</vt:lpstr>
      <vt:lpstr>Gzipped Plink files? </vt:lpstr>
      <vt:lpstr>Translate genotypes to numbers</vt:lpstr>
      <vt:lpstr>Convert SnpArray to a numeric matrix</vt:lpstr>
      <vt:lpstr>Convert a column of genotypes</vt:lpstr>
      <vt:lpstr>Summary statistics</vt:lpstr>
      <vt:lpstr>Summary statistics</vt:lpstr>
      <vt:lpstr>Empirical kinship matrix</vt:lpstr>
      <vt:lpstr>Not covered here</vt:lpstr>
      <vt:lpstr>Demo: empirical kinship from admixed samples</vt:lpstr>
      <vt:lpstr>Demo: empirical kinship from admixed samples</vt:lpstr>
      <vt:lpstr>Demo: calculate empirical kinship from admixed samples</vt:lpstr>
      <vt:lpstr>Is that easy to write Julia code?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GWAS for Ordinal Phenotypes with OrdinalGWAS.jl</dc:title>
  <dc:creator>Microsoft Office User</dc:creator>
  <cp:lastModifiedBy>Hua Zhou</cp:lastModifiedBy>
  <cp:revision>189</cp:revision>
  <cp:lastPrinted>2020-10-02T18:53:22Z</cp:lastPrinted>
  <dcterms:created xsi:type="dcterms:W3CDTF">2020-09-25T16:56:00Z</dcterms:created>
  <dcterms:modified xsi:type="dcterms:W3CDTF">2020-10-02T22:11:58Z</dcterms:modified>
</cp:coreProperties>
</file>