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0" r:id="rId8"/>
    <p:sldId id="262" r:id="rId9"/>
    <p:sldId id="259" r:id="rId10"/>
    <p:sldId id="261" r:id="rId11"/>
    <p:sldId id="265" r:id="rId12"/>
    <p:sldId id="266" r:id="rId13"/>
    <p:sldId id="267" r:id="rId14"/>
    <p:sldId id="263" r:id="rId15"/>
    <p:sldId id="268" r:id="rId16"/>
    <p:sldId id="26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5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C03E-0020-420B-B6A7-2992C787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23" y="2560739"/>
            <a:ext cx="5334000" cy="1736521"/>
          </a:xfrm>
        </p:spPr>
        <p:txBody>
          <a:bodyPr>
            <a:normAutofit/>
          </a:bodyPr>
          <a:lstStyle/>
          <a:p>
            <a:r>
              <a:rPr lang="en-IN" sz="5400" b="1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Cardiovascular Disease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CA522FE8-EBF7-1AE7-5112-6441218EF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1" r="10534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FB502-91AE-A263-0421-462B372800C7}"/>
              </a:ext>
            </a:extLst>
          </p:cNvPr>
          <p:cNvSpPr txBox="1"/>
          <p:nvPr/>
        </p:nvSpPr>
        <p:spPr>
          <a:xfrm>
            <a:off x="3946942" y="166200"/>
            <a:ext cx="390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AISC-1006 Steps Presentation</a:t>
            </a:r>
          </a:p>
          <a:p>
            <a:pPr algn="ctr"/>
            <a:r>
              <a:rPr lang="en-US" sz="2000" b="1" dirty="0"/>
              <a:t>Group - C</a:t>
            </a:r>
          </a:p>
        </p:txBody>
      </p:sp>
    </p:spTree>
    <p:extLst>
      <p:ext uri="{BB962C8B-B14F-4D97-AF65-F5344CB8AC3E}">
        <p14:creationId xmlns:p14="http://schemas.microsoft.com/office/powerpoint/2010/main" val="91951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E6F14-FC63-3BCB-3552-5C068AFE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974ADA-479B-BA5A-0EB2-A8259AA3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F5D0F5-A0D2-0C6B-A050-3FC8A51D7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8EC629-37E7-936D-812D-C1FCE9154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6ABE96-FDF3-6F09-A9A2-5DEB7AEE5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E4197-F1A6-AF48-7F15-4B4AAB58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HEATMAP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8960EB-65C0-F740-3766-2C7566E6E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3313B7-B9FF-201A-D130-4208493CE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7DBD9E-D90C-3A58-651A-8034ACB82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C9328D-EFD0-D789-DF44-1219F14D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1A0F0F-F29E-3018-181D-92CD2A1D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729297"/>
            <a:ext cx="4014166" cy="3391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BCB67-A8A3-4D3C-6EDD-98D2BAD3B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078" y="1729297"/>
            <a:ext cx="4014166" cy="3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4AF3-CE6A-210A-3A4B-8021CFEB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8946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NEW DERIVIED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7861-7D68-F9A5-1287-699A0C1B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2297"/>
            <a:ext cx="8663030" cy="4501786"/>
          </a:xfrm>
        </p:spPr>
        <p:txBody>
          <a:bodyPr>
            <a:normAutofit/>
          </a:bodyPr>
          <a:lstStyle/>
          <a:p>
            <a:r>
              <a:rPr lang="en-US" sz="2400" dirty="0"/>
              <a:t>Here we derived BMI from height and weight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Derived Diabetic column from cholesterol and gluc column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38DFC1B-F1FC-EE22-23B0-1D8CFDFF0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52844" r="33670" b="38838"/>
          <a:stretch/>
        </p:blipFill>
        <p:spPr>
          <a:xfrm>
            <a:off x="4823803" y="2153325"/>
            <a:ext cx="1719610" cy="72181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438475-B92A-42B1-E91C-1D464D14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7" t="25933" r="24174" b="45443"/>
          <a:stretch/>
        </p:blipFill>
        <p:spPr>
          <a:xfrm>
            <a:off x="9602731" y="1350627"/>
            <a:ext cx="2004970" cy="22482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F396BE5-16D8-45DE-4FE8-3E2A4C755A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8" t="55275" r="37592" b="19695"/>
          <a:stretch/>
        </p:blipFill>
        <p:spPr>
          <a:xfrm>
            <a:off x="3676460" y="3982864"/>
            <a:ext cx="4316299" cy="198924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5857AD0-575C-9BAA-D2CC-02F560E9E8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 t="43548" r="43761" b="32599"/>
          <a:stretch/>
        </p:blipFill>
        <p:spPr>
          <a:xfrm>
            <a:off x="2364297" y="3982864"/>
            <a:ext cx="805345" cy="24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0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E53E-E9A1-241F-D6ED-FC6368ECB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E1D-5681-A1FE-8650-350FB384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8946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7255-7F93-505C-B211-943FC76D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2297"/>
            <a:ext cx="8663030" cy="4501786"/>
          </a:xfrm>
        </p:spPr>
        <p:txBody>
          <a:bodyPr>
            <a:normAutofit/>
          </a:bodyPr>
          <a:lstStyle/>
          <a:p>
            <a:r>
              <a:rPr lang="en-US" sz="2400" dirty="0"/>
              <a:t>Scaled few columns like cholesterol, glucose and diabetic with the help of Min-Max Scaling.</a:t>
            </a:r>
          </a:p>
          <a:p>
            <a:r>
              <a:rPr lang="en-US" sz="2400" dirty="0"/>
              <a:t>9 new features.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AF419D-F578-A5DA-60A9-63658572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4" t="69788" r="6320" b="4255"/>
          <a:stretch/>
        </p:blipFill>
        <p:spPr>
          <a:xfrm>
            <a:off x="2042808" y="3628418"/>
            <a:ext cx="6815989" cy="24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582EED-14C4-D81F-85CA-6CB861AA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2110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MULTICOLLINEARITY</a:t>
            </a:r>
          </a:p>
        </p:txBody>
      </p:sp>
      <p:pic>
        <p:nvPicPr>
          <p:cNvPr id="13" name="Picture 12" descr="A colorful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2A49DC6-5F97-19CD-8FE1-06EFFFAB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3" y="830510"/>
            <a:ext cx="5522723" cy="55389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0370AA-9BCC-794D-5619-F2926640E906}"/>
              </a:ext>
            </a:extLst>
          </p:cNvPr>
          <p:cNvSpPr txBox="1">
            <a:spLocks/>
          </p:cNvSpPr>
          <p:nvPr/>
        </p:nvSpPr>
        <p:spPr>
          <a:xfrm>
            <a:off x="377506" y="1502720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What is multicollinearity???</a:t>
            </a:r>
          </a:p>
          <a:p>
            <a:r>
              <a:rPr lang="en-US" sz="2200" dirty="0"/>
              <a:t>Calculated Multicollinearity with the 3 methods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Pearson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Spearman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Kendall</a:t>
            </a:r>
          </a:p>
          <a:p>
            <a:r>
              <a:rPr lang="en-US" sz="2000" dirty="0"/>
              <a:t>Kendall is perfect for our model.</a:t>
            </a:r>
          </a:p>
          <a:p>
            <a:r>
              <a:rPr lang="en-US" sz="2000" dirty="0"/>
              <a:t>Can use for large dataset, doesn’t get influence by anomalies (outliers), works better with ordinal data set.</a:t>
            </a:r>
          </a:p>
        </p:txBody>
      </p:sp>
    </p:spTree>
    <p:extLst>
      <p:ext uri="{BB962C8B-B14F-4D97-AF65-F5344CB8AC3E}">
        <p14:creationId xmlns:p14="http://schemas.microsoft.com/office/powerpoint/2010/main" val="293144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AFBE7-9786-7D5C-BAC9-7969CFDE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3139B8-D88A-054F-8E45-73D71F14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5056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UNIVARIATE &amp; BIVARIATE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6AC7FD-A8FD-1D18-85C6-6062E7D400C2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3F90DC-1B99-FE99-7717-B1A392DB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2296"/>
            <a:ext cx="10540765" cy="4758767"/>
          </a:xfrm>
        </p:spPr>
        <p:txBody>
          <a:bodyPr>
            <a:normAutofit/>
          </a:bodyPr>
          <a:lstStyle/>
          <a:p>
            <a:r>
              <a:rPr lang="en-US" sz="2400" b="1" dirty="0"/>
              <a:t>Univariate analysis : </a:t>
            </a:r>
          </a:p>
          <a:p>
            <a:pPr lvl="1"/>
            <a:r>
              <a:rPr lang="en-US" sz="2000" dirty="0"/>
              <a:t>What is univariate?</a:t>
            </a:r>
          </a:p>
          <a:p>
            <a:pPr lvl="1"/>
            <a:r>
              <a:rPr lang="en-US" sz="2000" dirty="0"/>
              <a:t>Reason of using this method.</a:t>
            </a:r>
          </a:p>
          <a:p>
            <a:pPr lvl="2"/>
            <a:r>
              <a:rPr lang="en-US" sz="1600" dirty="0"/>
              <a:t>Distribute and characteristics of individual variable</a:t>
            </a:r>
          </a:p>
          <a:p>
            <a:pPr lvl="2"/>
            <a:r>
              <a:rPr lang="en-US" sz="1600" dirty="0"/>
              <a:t>Identifying outliers</a:t>
            </a:r>
          </a:p>
          <a:p>
            <a:pPr lvl="2"/>
            <a:r>
              <a:rPr lang="en-US" sz="1600" dirty="0"/>
              <a:t>Insight into independent variable behavior </a:t>
            </a:r>
          </a:p>
          <a:p>
            <a:pPr lvl="2"/>
            <a:r>
              <a:rPr lang="en-US" sz="1600" dirty="0"/>
              <a:t>Helping in feature selection</a:t>
            </a:r>
          </a:p>
          <a:p>
            <a:pPr lvl="2"/>
            <a:r>
              <a:rPr lang="en-US" sz="1600" dirty="0"/>
              <a:t>Enhancing model performance </a:t>
            </a:r>
            <a:endParaRPr lang="en-US" sz="2000" dirty="0"/>
          </a:p>
          <a:p>
            <a:pPr lvl="1"/>
            <a:r>
              <a:rPr lang="en-US" sz="2000" dirty="0"/>
              <a:t>Created boxplot for numerical data</a:t>
            </a:r>
          </a:p>
          <a:p>
            <a:pPr lvl="1"/>
            <a:r>
              <a:rPr lang="en-US" sz="2000" dirty="0"/>
              <a:t>Histogram for binary data</a:t>
            </a:r>
          </a:p>
        </p:txBody>
      </p:sp>
    </p:spTree>
    <p:extLst>
      <p:ext uri="{BB962C8B-B14F-4D97-AF65-F5344CB8AC3E}">
        <p14:creationId xmlns:p14="http://schemas.microsoft.com/office/powerpoint/2010/main" val="117169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324B-F6AF-54A2-8CC9-DD3CDBA1C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D5877B-35B3-690D-EE98-3C30E249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5056"/>
            <a:ext cx="10668000" cy="66168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USE OF BOXPLOT &amp; HISTOGRAM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329CD0-4657-9E2B-B52B-6B784392FE0F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DEB22-6203-E1D4-6453-A60E2948D139}"/>
              </a:ext>
            </a:extLst>
          </p:cNvPr>
          <p:cNvSpPr txBox="1"/>
          <p:nvPr/>
        </p:nvSpPr>
        <p:spPr>
          <a:xfrm>
            <a:off x="652943" y="1494331"/>
            <a:ext cx="5529743" cy="4149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Using Boxplot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 know outliers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Skewness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IQR or Median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Using Histogram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Used for plotting feature with binary values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To know frequency and spread of data</a:t>
            </a:r>
          </a:p>
        </p:txBody>
      </p:sp>
      <p:pic>
        <p:nvPicPr>
          <p:cNvPr id="8" name="Picture 7" descr="A green line in a black background&#10;&#10;Description automatically generated">
            <a:extLst>
              <a:ext uri="{FF2B5EF4-FFF2-40B4-BE49-F238E27FC236}">
                <a16:creationId xmlns:a16="http://schemas.microsoft.com/office/drawing/2014/main" id="{23C7F385-6405-BA2E-7492-F3BA1F0E3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494331"/>
            <a:ext cx="5247314" cy="1852461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107571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B28FB-64A1-512C-EDEB-E1637560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A12A5-E4F1-B98C-AA4A-B0E7F08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1" y="762000"/>
            <a:ext cx="399316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VISUALIZATION (Univariate)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6C44D3-84D0-4585-94EB-A3A81F55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E9E5A8-69E1-45E8-A840-B64883F7D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7F9FD3-1DAF-4B74-B18F-3C2D9823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180F8E-2CCE-4BDD-B7A7-F2BE60D4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2" name="Picture 11" descr="A diagram of a graph&#10;&#10;Description automatically generated">
            <a:extLst>
              <a:ext uri="{FF2B5EF4-FFF2-40B4-BE49-F238E27FC236}">
                <a16:creationId xmlns:a16="http://schemas.microsoft.com/office/drawing/2014/main" id="{38E7DBBE-39EA-1F6C-1024-BFB803AA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28" y="917956"/>
            <a:ext cx="3166904" cy="2433059"/>
          </a:xfrm>
          <a:prstGeom prst="rect">
            <a:avLst/>
          </a:prstGeom>
        </p:spPr>
      </p:pic>
      <p:pic>
        <p:nvPicPr>
          <p:cNvPr id="10" name="Picture 9" descr="A diagram of a weight&#10;&#10;Description automatically generated">
            <a:extLst>
              <a:ext uri="{FF2B5EF4-FFF2-40B4-BE49-F238E27FC236}">
                <a16:creationId xmlns:a16="http://schemas.microsoft.com/office/drawing/2014/main" id="{90685065-471D-399F-3277-76139EC2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33" y="917956"/>
            <a:ext cx="3125501" cy="2433059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1D2E8A9C-6DCC-D97D-89A3-7625B2BB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03" y="3546872"/>
            <a:ext cx="3177429" cy="2400994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3237C2D-4922-5B43-336B-C5450B52D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16" y="3546872"/>
            <a:ext cx="3131418" cy="243305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1AC582-4592-B723-456F-89A9FF049C50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168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C48A3-0C92-BEF9-6EA0-FF30974A2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Picture 7" descr="A graph with blue rectangles&#10;&#10;Description automatically generated">
            <a:extLst>
              <a:ext uri="{FF2B5EF4-FFF2-40B4-BE49-F238E27FC236}">
                <a16:creationId xmlns:a16="http://schemas.microsoft.com/office/drawing/2014/main" id="{B8102B5E-D91E-D1BC-2F4B-51FD31972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47" y="2088859"/>
            <a:ext cx="3520086" cy="2692866"/>
          </a:xfrm>
          <a:prstGeom prst="rect">
            <a:avLst/>
          </a:prstGeom>
        </p:spPr>
      </p:pic>
      <p:pic>
        <p:nvPicPr>
          <p:cNvPr id="4" name="Picture 3" descr="A graph with a bar&#10;&#10;Description automatically generated">
            <a:extLst>
              <a:ext uri="{FF2B5EF4-FFF2-40B4-BE49-F238E27FC236}">
                <a16:creationId xmlns:a16="http://schemas.microsoft.com/office/drawing/2014/main" id="{4BB483E6-5224-89BF-1FD2-10391C90A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5" y="758828"/>
            <a:ext cx="3418515" cy="2615164"/>
          </a:xfrm>
          <a:prstGeom prst="rect">
            <a:avLst/>
          </a:prstGeom>
        </p:spPr>
      </p:pic>
      <p:pic>
        <p:nvPicPr>
          <p:cNvPr id="11" name="Picture 10" descr="A graph with blue rectangles&#10;&#10;Description automatically generated">
            <a:extLst>
              <a:ext uri="{FF2B5EF4-FFF2-40B4-BE49-F238E27FC236}">
                <a16:creationId xmlns:a16="http://schemas.microsoft.com/office/drawing/2014/main" id="{5281361C-0FDE-4E23-6BB9-E51EBDE37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5" y="3475771"/>
            <a:ext cx="3418516" cy="261516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282F2C-19B1-1240-A6CA-8E3964A1E8A6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3E881D5-509F-6D5A-B8C1-FCA6810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6" y="985999"/>
            <a:ext cx="399316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VISUALIZATION (Univariate)</a:t>
            </a:r>
          </a:p>
        </p:txBody>
      </p:sp>
    </p:spTree>
    <p:extLst>
      <p:ext uri="{BB962C8B-B14F-4D97-AF65-F5344CB8AC3E}">
        <p14:creationId xmlns:p14="http://schemas.microsoft.com/office/powerpoint/2010/main" val="319314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D728-42B4-2D02-B3DF-1F13A3259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ABFFD-A80E-F7C8-C453-AAE2ED3F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5056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UNIVARIATE &amp; BIVARIATE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9952A6-6DC2-0691-C079-81B2A55F13D6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286A00-7795-42DB-ABAF-763325D0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2297"/>
            <a:ext cx="10668000" cy="4866732"/>
          </a:xfrm>
        </p:spPr>
        <p:txBody>
          <a:bodyPr>
            <a:normAutofit/>
          </a:bodyPr>
          <a:lstStyle/>
          <a:p>
            <a:r>
              <a:rPr lang="en-US" sz="2400" b="1" dirty="0"/>
              <a:t>Bivariate analysis : </a:t>
            </a:r>
          </a:p>
          <a:p>
            <a:pPr lvl="1"/>
            <a:r>
              <a:rPr lang="en-US" sz="2000" b="1" dirty="0"/>
              <a:t>Reason of using this method</a:t>
            </a:r>
          </a:p>
          <a:p>
            <a:pPr lvl="2"/>
            <a:r>
              <a:rPr lang="en-US" sz="2000" dirty="0"/>
              <a:t>Explore relation between two variables</a:t>
            </a:r>
          </a:p>
          <a:p>
            <a:pPr lvl="2"/>
            <a:r>
              <a:rPr lang="en-US" sz="2000" dirty="0"/>
              <a:t>Changes in variable affects another variable</a:t>
            </a:r>
          </a:p>
          <a:p>
            <a:pPr lvl="2"/>
            <a:r>
              <a:rPr lang="en-US" sz="2000" dirty="0"/>
              <a:t>Helping in feature selection</a:t>
            </a:r>
          </a:p>
          <a:p>
            <a:pPr lvl="2"/>
            <a:r>
              <a:rPr lang="en-US" sz="2000" dirty="0"/>
              <a:t>Enhancing model performance </a:t>
            </a:r>
          </a:p>
          <a:p>
            <a:pPr lvl="1"/>
            <a:r>
              <a:rPr lang="en-US" sz="2000" dirty="0"/>
              <a:t>Divide data into numerical, categorical and binary.</a:t>
            </a:r>
          </a:p>
          <a:p>
            <a:pPr lvl="1"/>
            <a:r>
              <a:rPr lang="en-US" sz="2000" dirty="0"/>
              <a:t>Boxplot for numerical (height, weight, age, bp_high/lo)</a:t>
            </a:r>
          </a:p>
          <a:p>
            <a:pPr lvl="1"/>
            <a:r>
              <a:rPr lang="en-US" sz="2000" dirty="0"/>
              <a:t>Scatter and stacked for categorical</a:t>
            </a:r>
          </a:p>
          <a:p>
            <a:pPr lvl="1"/>
            <a:r>
              <a:rPr lang="en-US" sz="2000" dirty="0"/>
              <a:t>Stacked for binary (alco, smoke)</a:t>
            </a:r>
          </a:p>
        </p:txBody>
      </p:sp>
    </p:spTree>
    <p:extLst>
      <p:ext uri="{BB962C8B-B14F-4D97-AF65-F5344CB8AC3E}">
        <p14:creationId xmlns:p14="http://schemas.microsoft.com/office/powerpoint/2010/main" val="27207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121DB-5787-7DB8-D4D8-3243EB4E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8F781E-CF7C-0D71-388D-C43BEDD5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3" y="762000"/>
            <a:ext cx="3885382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VISUALIZATION</a:t>
            </a:r>
            <a:br>
              <a:rPr lang="en-US" sz="37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(Bivariate)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Picture 10" descr="A diagram of a scatter plot&#10;&#10;Description automatically generated">
            <a:extLst>
              <a:ext uri="{FF2B5EF4-FFF2-40B4-BE49-F238E27FC236}">
                <a16:creationId xmlns:a16="http://schemas.microsoft.com/office/drawing/2014/main" id="{93AA2411-97FE-7640-5A44-12941223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117629"/>
            <a:ext cx="3268134" cy="2614507"/>
          </a:xfrm>
          <a:prstGeom prst="rect">
            <a:avLst/>
          </a:prstGeom>
        </p:spPr>
      </p:pic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4FFFEFD-D286-61CF-C426-4D312B96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38" y="2117630"/>
            <a:ext cx="3409339" cy="261450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CABF34-0DB8-6871-5EAC-D8238A39D0E5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106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0193-8BBC-212C-F69F-F9B3F705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9958"/>
            <a:ext cx="10668000" cy="4956343"/>
          </a:xfrm>
        </p:spPr>
        <p:txBody>
          <a:bodyPr/>
          <a:lstStyle/>
          <a:p>
            <a:r>
              <a:rPr lang="en-US" sz="2000" dirty="0"/>
              <a:t>RECAP</a:t>
            </a:r>
          </a:p>
          <a:p>
            <a:r>
              <a:rPr lang="en-US" sz="2000" dirty="0"/>
              <a:t>TIMELINE (GANTT CHART)</a:t>
            </a:r>
          </a:p>
          <a:p>
            <a:r>
              <a:rPr lang="en-US" sz="2000" dirty="0"/>
              <a:t>DATA CORRELATION</a:t>
            </a:r>
          </a:p>
          <a:p>
            <a:r>
              <a:rPr lang="en-US" sz="2000" dirty="0"/>
              <a:t>HEATMAP</a:t>
            </a:r>
          </a:p>
          <a:p>
            <a:r>
              <a:rPr lang="en-US" sz="2000" dirty="0"/>
              <a:t>NEW DERIVED FEATURES</a:t>
            </a:r>
          </a:p>
          <a:p>
            <a:r>
              <a:rPr lang="en-US" sz="2000" dirty="0"/>
              <a:t>SCALLING</a:t>
            </a:r>
          </a:p>
          <a:p>
            <a:r>
              <a:rPr lang="en-US" sz="2000" dirty="0"/>
              <a:t>MULTICOLINEARITY</a:t>
            </a:r>
          </a:p>
          <a:p>
            <a:r>
              <a:rPr lang="en-US" sz="2000" dirty="0"/>
              <a:t>UNIVARIATE &amp; BIVARIATE</a:t>
            </a:r>
          </a:p>
          <a:p>
            <a:r>
              <a:rPr lang="en-US" sz="2000" dirty="0"/>
              <a:t>VISUALIZATION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FD26-1F75-40CB-4080-EE43AB17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3917"/>
            <a:ext cx="10668000" cy="697378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INDEX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18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99D9B-F815-51F7-8EB3-9DEB1126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A5F42-3AD9-1530-F106-63B8DDC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762000"/>
            <a:ext cx="3717722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VISUALIZATION</a:t>
            </a:r>
            <a:br>
              <a: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(Bivariate)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9" name="Picture 8" descr="A diagram of a box plot&#10;&#10;Description automatically generated">
            <a:extLst>
              <a:ext uri="{FF2B5EF4-FFF2-40B4-BE49-F238E27FC236}">
                <a16:creationId xmlns:a16="http://schemas.microsoft.com/office/drawing/2014/main" id="{50A83383-02BA-EB19-154B-41526130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95989" y="2130805"/>
            <a:ext cx="3544145" cy="2401158"/>
          </a:xfrm>
          <a:prstGeom prst="rect">
            <a:avLst/>
          </a:prstGeom>
        </p:spPr>
      </p:pic>
      <p:pic>
        <p:nvPicPr>
          <p:cNvPr id="11" name="Picture 10" descr="A diagram of a box plot&#10;&#10;Description automatically generated">
            <a:extLst>
              <a:ext uri="{FF2B5EF4-FFF2-40B4-BE49-F238E27FC236}">
                <a16:creationId xmlns:a16="http://schemas.microsoft.com/office/drawing/2014/main" id="{5E01C6C0-A867-6B5F-7E48-E76D9A679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69909" y="2130805"/>
            <a:ext cx="3544145" cy="240115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EB5D5F-5CF5-2C2C-39B3-324A45DAAF05}"/>
              </a:ext>
            </a:extLst>
          </p:cNvPr>
          <p:cNvSpPr txBox="1">
            <a:spLocks/>
          </p:cNvSpPr>
          <p:nvPr/>
        </p:nvSpPr>
        <p:spPr>
          <a:xfrm>
            <a:off x="889235" y="1494331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787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FED92-77F6-C639-F726-995E150F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DF8954-D9E6-7B34-4EFA-75EB242D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2110"/>
            <a:ext cx="10668000" cy="6616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FEATURE SELECTION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D86501-016E-02BA-3F22-98ED9634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743" y="830510"/>
            <a:ext cx="5355180" cy="55389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2F8307-CFE6-4807-528C-42F5845B3178}"/>
              </a:ext>
            </a:extLst>
          </p:cNvPr>
          <p:cNvSpPr txBox="1">
            <a:spLocks/>
          </p:cNvSpPr>
          <p:nvPr/>
        </p:nvSpPr>
        <p:spPr>
          <a:xfrm>
            <a:off x="377506" y="1502720"/>
            <a:ext cx="5897460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8CDCF-1D56-DBB5-4919-4CD2A3D21FE0}"/>
              </a:ext>
            </a:extLst>
          </p:cNvPr>
          <p:cNvSpPr txBox="1"/>
          <p:nvPr/>
        </p:nvSpPr>
        <p:spPr>
          <a:xfrm>
            <a:off x="566257" y="1073791"/>
            <a:ext cx="5529743" cy="51700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Selected Features: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Weight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Bp_high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Bp_lo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Cholesterol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Diabetics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Bmi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Cholesterol_1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Cholesterol_3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Diabetics_1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Diabetics_3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2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man with hands together">
            <a:extLst>
              <a:ext uri="{FF2B5EF4-FFF2-40B4-BE49-F238E27FC236}">
                <a16:creationId xmlns:a16="http://schemas.microsoft.com/office/drawing/2014/main" id="{CB4ED788-1E7B-88EB-C275-C600AE5A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0117" y="940934"/>
            <a:ext cx="3531765" cy="326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E924-2AC1-6F97-0DFF-AAB39E288265}"/>
              </a:ext>
            </a:extLst>
          </p:cNvPr>
          <p:cNvSpPr/>
          <p:nvPr/>
        </p:nvSpPr>
        <p:spPr>
          <a:xfrm>
            <a:off x="1926670" y="4209134"/>
            <a:ext cx="8338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Goudy Stout" panose="0202090407030B0204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673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0FC3-3F49-388D-30BE-E915F15F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3917"/>
            <a:ext cx="10668000" cy="697378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RECAP OF WORK TILL WEEK 4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12B6-5005-6486-8DA1-517D8E9B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1296"/>
            <a:ext cx="10668000" cy="46527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Next LT Pro (Body)"/>
              </a:rPr>
              <a:t>DATA DESCRIPTION</a:t>
            </a:r>
          </a:p>
          <a:p>
            <a:r>
              <a:rPr lang="en-US" sz="2000" dirty="0">
                <a:latin typeface="Avenir Next LT Pro (Body)"/>
              </a:rPr>
              <a:t>DEFINED THE SCOPE OF PROJECT</a:t>
            </a:r>
          </a:p>
          <a:p>
            <a:r>
              <a:rPr lang="en-US" sz="2000" dirty="0">
                <a:latin typeface="Avenir Next LT Pro (Body)"/>
              </a:rPr>
              <a:t>DATA CLEANING</a:t>
            </a:r>
          </a:p>
          <a:p>
            <a:r>
              <a:rPr lang="en-US" sz="2000" dirty="0">
                <a:latin typeface="Avenir Next LT Pro (Body)"/>
              </a:rPr>
              <a:t>DATA EXPLORATION USING EXCEL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F8FF67-E2C2-6538-4906-1B4286960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44823" r="19255" b="31915"/>
          <a:stretch/>
        </p:blipFill>
        <p:spPr>
          <a:xfrm>
            <a:off x="1572817" y="3733916"/>
            <a:ext cx="9046366" cy="21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D42F-F7EE-559F-5E43-D427B919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5746"/>
            <a:ext cx="10668000" cy="3898337"/>
          </a:xfrm>
        </p:spPr>
        <p:txBody>
          <a:bodyPr>
            <a:normAutofit/>
          </a:bodyPr>
          <a:lstStyle/>
          <a:p>
            <a:r>
              <a:rPr lang="en-US" sz="2400" dirty="0"/>
              <a:t>Transformed age data from days to years.</a:t>
            </a:r>
          </a:p>
          <a:p>
            <a:r>
              <a:rPr lang="en-US" sz="2400" dirty="0"/>
              <a:t>Remove negative and out of range values from bp_high and bp_low column.</a:t>
            </a:r>
          </a:p>
          <a:p>
            <a:r>
              <a:rPr lang="en-US" sz="2400" dirty="0"/>
              <a:t>Removed improper data from height and weight column.</a:t>
            </a:r>
          </a:p>
          <a:p>
            <a:r>
              <a:rPr lang="en-US" sz="2400" dirty="0"/>
              <a:t>Found the count of categories in the gender, physical_activity, smoke.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8CDF1-77A5-335E-338A-E648FDF9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2823"/>
            <a:ext cx="10668000" cy="6973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 CLEANING</a:t>
            </a:r>
          </a:p>
        </p:txBody>
      </p:sp>
      <p:pic>
        <p:nvPicPr>
          <p:cNvPr id="11" name="Picture 10" descr="A green alien with pointy ears&#10;&#10;Description automatically generated">
            <a:extLst>
              <a:ext uri="{FF2B5EF4-FFF2-40B4-BE49-F238E27FC236}">
                <a16:creationId xmlns:a16="http://schemas.microsoft.com/office/drawing/2014/main" id="{D5170EB5-2AAD-6A5B-B9BF-7746FF55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75" y="11917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85DB3D-8634-F9C5-04DB-6AAE9A75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2324"/>
            <a:ext cx="10668000" cy="6973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 EXPLORATION USING EXCEL</a:t>
            </a:r>
          </a:p>
        </p:txBody>
      </p:sp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CAB6244-DFB4-FB31-44FF-2DDF8782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70" t="29489" r="13709" b="3216"/>
          <a:stretch/>
        </p:blipFill>
        <p:spPr>
          <a:xfrm>
            <a:off x="424304" y="1619074"/>
            <a:ext cx="1929468" cy="232593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DF6FE-C06F-F193-ABBE-9AE36CA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34996"/>
              </p:ext>
            </p:extLst>
          </p:nvPr>
        </p:nvGraphicFramePr>
        <p:xfrm>
          <a:off x="4157650" y="5667027"/>
          <a:ext cx="3287003" cy="876300"/>
        </p:xfrm>
        <a:graphic>
          <a:graphicData uri="http://schemas.openxmlformats.org/drawingml/2006/table">
            <a:tbl>
              <a:tblPr/>
              <a:tblGrid>
                <a:gridCol w="2085452">
                  <a:extLst>
                    <a:ext uri="{9D8B030D-6E8A-4147-A177-3AD203B41FA5}">
                      <a16:colId xmlns:a16="http://schemas.microsoft.com/office/drawing/2014/main" val="1457909508"/>
                    </a:ext>
                  </a:extLst>
                </a:gridCol>
                <a:gridCol w="759601">
                  <a:extLst>
                    <a:ext uri="{9D8B030D-6E8A-4147-A177-3AD203B41FA5}">
                      <a16:colId xmlns:a16="http://schemas.microsoft.com/office/drawing/2014/main" val="3707262137"/>
                    </a:ext>
                  </a:extLst>
                </a:gridCol>
                <a:gridCol w="441950">
                  <a:extLst>
                    <a:ext uri="{9D8B030D-6E8A-4147-A177-3AD203B41FA5}">
                      <a16:colId xmlns:a16="http://schemas.microsoft.com/office/drawing/2014/main" val="22342061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Who Smoke (1)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11622"/>
                  </a:ext>
                </a:extLst>
              </a:tr>
              <a:tr h="152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25786"/>
                  </a:ext>
                </a:extLst>
              </a:tr>
              <a:tr h="152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00994"/>
                  </a:ext>
                </a:extLst>
              </a:tr>
              <a:tr h="1522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Who Doesn't Smoke  (0)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94268"/>
                  </a:ext>
                </a:extLst>
              </a:tr>
              <a:tr h="152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37420"/>
                  </a:ext>
                </a:extLst>
              </a:tr>
            </a:tbl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6DB6E1F1-EA57-54E4-AFEE-13490B14F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333" y="1619074"/>
            <a:ext cx="2543359" cy="161685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107698-F08F-C312-8F00-8ED0F14D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59640"/>
              </p:ext>
            </p:extLst>
          </p:nvPr>
        </p:nvGraphicFramePr>
        <p:xfrm>
          <a:off x="4597234" y="1619074"/>
          <a:ext cx="2407837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498">
                  <a:extLst>
                    <a:ext uri="{9D8B030D-6E8A-4147-A177-3AD203B41FA5}">
                      <a16:colId xmlns:a16="http://schemas.microsoft.com/office/drawing/2014/main" val="2401726103"/>
                    </a:ext>
                  </a:extLst>
                </a:gridCol>
                <a:gridCol w="894339">
                  <a:extLst>
                    <a:ext uri="{9D8B030D-6E8A-4147-A177-3AD203B41FA5}">
                      <a16:colId xmlns:a16="http://schemas.microsoft.com/office/drawing/2014/main" val="2154229279"/>
                    </a:ext>
                  </a:extLst>
                </a:gridCol>
              </a:tblGrid>
              <a:tr h="1117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22556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5551409"/>
                  </a:ext>
                </a:extLst>
              </a:tr>
              <a:tr h="1117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Statistics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23775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0478783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164.390911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2383579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0.030278616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669822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748226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3275025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8.009538055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037596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64.15269985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651222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Kurtosis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1.64223798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3557103"/>
                  </a:ext>
                </a:extLst>
              </a:tr>
              <a:tr h="218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Skewness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-0.123534264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0497985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7982657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979400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355063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11503254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633202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264780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Largest(1)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485319"/>
                  </a:ext>
                </a:extLst>
              </a:tr>
              <a:tr h="1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Smallest(1)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1602011"/>
                  </a:ext>
                </a:extLst>
              </a:tr>
              <a:tr h="177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Confidence Level(95.0%)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0.059346023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3458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CF5570-54CF-13E2-E14C-83D2B0F2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1826"/>
              </p:ext>
            </p:extLst>
          </p:nvPr>
        </p:nvGraphicFramePr>
        <p:xfrm>
          <a:off x="2497603" y="1619074"/>
          <a:ext cx="1955800" cy="3086100"/>
        </p:xfrm>
        <a:graphic>
          <a:graphicData uri="http://schemas.openxmlformats.org/drawingml/2006/table">
            <a:tbl>
              <a:tblPr/>
              <a:tblGrid>
                <a:gridCol w="1345209">
                  <a:extLst>
                    <a:ext uri="{9D8B030D-6E8A-4147-A177-3AD203B41FA5}">
                      <a16:colId xmlns:a16="http://schemas.microsoft.com/office/drawing/2014/main" val="1281707845"/>
                    </a:ext>
                  </a:extLst>
                </a:gridCol>
                <a:gridCol w="610591">
                  <a:extLst>
                    <a:ext uri="{9D8B030D-6E8A-4147-A177-3AD203B41FA5}">
                      <a16:colId xmlns:a16="http://schemas.microsoft.com/office/drawing/2014/main" val="129809892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bp_lo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241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53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81.30483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649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0.035659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1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69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70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87.56431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49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1.133352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4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82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32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92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880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5598976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06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89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0.069891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0821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75642F-CBB0-D7C7-6EBA-60AED1E16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98088"/>
              </p:ext>
            </p:extLst>
          </p:nvPr>
        </p:nvGraphicFramePr>
        <p:xfrm>
          <a:off x="7148902" y="1622142"/>
          <a:ext cx="2133600" cy="340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322880117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120749196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298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Basic Stats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83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646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127.0027805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3144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0.054464311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4461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115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887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14.38631247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9815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206.9659864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757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Kurtosis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1.779239087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724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Skewness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0.915525609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253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94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015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1269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8861111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114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69771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67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26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350267-C445-C29E-7F0C-191B16B1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39433" b="26525"/>
          <a:stretch/>
        </p:blipFill>
        <p:spPr>
          <a:xfrm>
            <a:off x="261389" y="2113333"/>
            <a:ext cx="11669222" cy="26313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049D61-9E77-4307-198D-88CACED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3917"/>
            <a:ext cx="10668000" cy="697378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GANTT CHART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B9A25F-B98A-B420-5BBB-6C560117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4" t="23539" r="39447"/>
          <a:stretch/>
        </p:blipFill>
        <p:spPr>
          <a:xfrm>
            <a:off x="6902078" y="1209973"/>
            <a:ext cx="4951566" cy="52506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4D3C1E-B2F6-CF46-7ABF-66FD305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2594"/>
            <a:ext cx="10668000" cy="697378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DATA CORRELATION</a:t>
            </a:r>
            <a:endParaRPr lang="en-US" sz="3600" b="1" dirty="0"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1E250B-C3C8-0536-9236-6673CC1DC518}"/>
              </a:ext>
            </a:extLst>
          </p:cNvPr>
          <p:cNvSpPr txBox="1">
            <a:spLocks/>
          </p:cNvSpPr>
          <p:nvPr/>
        </p:nvSpPr>
        <p:spPr>
          <a:xfrm>
            <a:off x="762000" y="1502720"/>
            <a:ext cx="6409863" cy="486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Calculated the correlation with heatmap of complete dataset.</a:t>
            </a:r>
          </a:p>
          <a:p>
            <a:r>
              <a:rPr lang="en-US" sz="2000" dirty="0"/>
              <a:t>Correlated target variable with 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bp_high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bp_lo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Weight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Alco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cholesterol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gluc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Diabetic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BMI </a:t>
            </a:r>
          </a:p>
        </p:txBody>
      </p:sp>
    </p:spTree>
    <p:extLst>
      <p:ext uri="{BB962C8B-B14F-4D97-AF65-F5344CB8AC3E}">
        <p14:creationId xmlns:p14="http://schemas.microsoft.com/office/powerpoint/2010/main" val="10117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66435-4BFB-B89B-298C-7CA9787E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HEATMAP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6" name="Picture 5" descr="A red and blue squares&#10;&#10;Description automatically generated">
            <a:extLst>
              <a:ext uri="{FF2B5EF4-FFF2-40B4-BE49-F238E27FC236}">
                <a16:creationId xmlns:a16="http://schemas.microsoft.com/office/drawing/2014/main" id="{0EFF4620-CAE4-7F1C-E5D8-6D6D9E20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28896"/>
            <a:ext cx="4014167" cy="3391971"/>
          </a:xfrm>
          <a:prstGeom prst="rect">
            <a:avLst/>
          </a:prstGeom>
        </p:spPr>
      </p:pic>
      <p:pic>
        <p:nvPicPr>
          <p:cNvPr id="8" name="Picture 7" descr="A red and blue squares&#10;&#10;Description automatically generated">
            <a:extLst>
              <a:ext uri="{FF2B5EF4-FFF2-40B4-BE49-F238E27FC236}">
                <a16:creationId xmlns:a16="http://schemas.microsoft.com/office/drawing/2014/main" id="{E3599E2A-549A-8E50-AB5F-1DFA3FD66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78" y="1728896"/>
            <a:ext cx="4014167" cy="33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B0B77-1984-D33D-75C5-D5D5785B5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015493-247A-B598-F56D-9197F795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BC8601-25B3-DD01-D9FE-66AED6437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43C90B-6460-2F6F-98E1-FD98421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175BA9-8770-C3B7-6225-F7804C7A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874F3-39F7-428A-AB25-A362E1E7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HEATMAP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D88F76-C197-D84F-5BF1-F3EEF906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757FBC-AD84-6F1E-65B7-FA92D890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42244-DF8C-652B-4BA9-83AAC5E4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CED22B-02D5-1457-A255-02F8C8258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ED85DF0-E282-71CC-405F-54EFB401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729297"/>
            <a:ext cx="4014167" cy="3391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4241F-5FCB-83E1-C2DC-E8E4B5E6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078" y="1729297"/>
            <a:ext cx="4014167" cy="3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595FAFF62F84D8B2CDFB2EDE20AF6" ma:contentTypeVersion="4" ma:contentTypeDescription="Create a new document." ma:contentTypeScope="" ma:versionID="3994ecb2001bde688def7a8de5c59a77">
  <xsd:schema xmlns:xsd="http://www.w3.org/2001/XMLSchema" xmlns:xs="http://www.w3.org/2001/XMLSchema" xmlns:p="http://schemas.microsoft.com/office/2006/metadata/properties" xmlns:ns3="3e07f05e-2f93-421e-9121-47ad2283a778" targetNamespace="http://schemas.microsoft.com/office/2006/metadata/properties" ma:root="true" ma:fieldsID="039ca5827e358f0324ffb8615b3fa131" ns3:_="">
    <xsd:import namespace="3e07f05e-2f93-421e-9121-47ad2283a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7f05e-2f93-421e-9121-47ad2283a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B59765-4C9F-44CF-91B9-B7426DDBFD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97B3B-51EC-4457-ADCE-05782FBE1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7f05e-2f93-421e-9121-47ad2283a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2CE08-26AD-4D5B-99EC-7D2D8E7BB5C3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3e07f05e-2f93-421e-9121-47ad2283a7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549</Words>
  <Application>Microsoft Office PowerPoint</Application>
  <PresentationFormat>Widescreen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(Body)</vt:lpstr>
      <vt:lpstr>Avenir Next LT Pro Light</vt:lpstr>
      <vt:lpstr>Calibri</vt:lpstr>
      <vt:lpstr>Goudy Stout</vt:lpstr>
      <vt:lpstr>Sitka Subheading</vt:lpstr>
      <vt:lpstr>PebbleVTI</vt:lpstr>
      <vt:lpstr>Cardiovascular Disease</vt:lpstr>
      <vt:lpstr>INDEX</vt:lpstr>
      <vt:lpstr>RECAP OF WORK TILL WEEK 4</vt:lpstr>
      <vt:lpstr>DATA CLEANING</vt:lpstr>
      <vt:lpstr>DATA EXPLORATION USING EXCEL</vt:lpstr>
      <vt:lpstr>GANTT CHART</vt:lpstr>
      <vt:lpstr>DATA CORRELATION</vt:lpstr>
      <vt:lpstr>HEATMAP</vt:lpstr>
      <vt:lpstr>HEATMAP</vt:lpstr>
      <vt:lpstr>HEATMAP</vt:lpstr>
      <vt:lpstr>NEW DERIVIED FEATURES</vt:lpstr>
      <vt:lpstr>SCALING</vt:lpstr>
      <vt:lpstr>MULTICOLLINEARITY</vt:lpstr>
      <vt:lpstr>UNIVARIATE &amp; BIVARIATE</vt:lpstr>
      <vt:lpstr>USE OF BOXPLOT &amp; HISTOGRAM</vt:lpstr>
      <vt:lpstr>VISUALIZATION (Univariate)</vt:lpstr>
      <vt:lpstr>VISUALIZATION (Univariate)</vt:lpstr>
      <vt:lpstr>UNIVARIATE &amp; BIVARIATE</vt:lpstr>
      <vt:lpstr>VISUALIZATION (Bivariate)</vt:lpstr>
      <vt:lpstr>VISUALIZATION (Bivariate)</vt:lpstr>
      <vt:lpstr>FEATURE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</dc:title>
  <dc:creator>Tirth Patel</dc:creator>
  <cp:lastModifiedBy>Tirth Patel</cp:lastModifiedBy>
  <cp:revision>51</cp:revision>
  <dcterms:created xsi:type="dcterms:W3CDTF">2024-02-22T19:02:27Z</dcterms:created>
  <dcterms:modified xsi:type="dcterms:W3CDTF">2024-02-23T22:17:37Z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0x010100501595FAFF62F84D8B2CDFB2EDE20AF6</vt:lpwstr>
  </property>
</Properties>
</file>