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661" r:id="rId2"/>
  </p:sldMasterIdLst>
  <p:sldIdLst>
    <p:sldId id="256" r:id="rId3"/>
    <p:sldId id="298" r:id="rId4"/>
    <p:sldId id="288" r:id="rId5"/>
    <p:sldId id="270" r:id="rId6"/>
    <p:sldId id="284" r:id="rId7"/>
    <p:sldId id="266" r:id="rId8"/>
    <p:sldId id="285" r:id="rId9"/>
    <p:sldId id="269" r:id="rId10"/>
    <p:sldId id="276" r:id="rId11"/>
    <p:sldId id="258" r:id="rId12"/>
    <p:sldId id="294" r:id="rId13"/>
    <p:sldId id="295" r:id="rId14"/>
    <p:sldId id="297" r:id="rId15"/>
    <p:sldId id="287" r:id="rId16"/>
    <p:sldId id="283"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64FFA-D1F6-4E83-84AC-487FD0C20DF9}" v="43" dt="2024-03-22T13:10:58.459"/>
    <p1510:client id="{61E7695A-7468-47BD-9F54-979EA95EDE12}" v="7" dt="2024-03-23T03:40:42.491"/>
    <p1510:client id="{B4FE10C8-8492-4D43-9079-B4FF4205802F}" v="91" dt="2024-03-23T01:12:36.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13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ura\Documents\cardiovascular-disease-prediction\data\metric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CA"/>
              <a:t>Metrics Comparison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metrics!$B$1</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metrics!$B$2:$B$8</c:f>
              <c:numCache>
                <c:formatCode>General</c:formatCode>
                <c:ptCount val="7"/>
                <c:pt idx="0">
                  <c:v>0.72791798100000005</c:v>
                </c:pt>
                <c:pt idx="1">
                  <c:v>0.72928018400000005</c:v>
                </c:pt>
                <c:pt idx="2">
                  <c:v>0.72748781200000001</c:v>
                </c:pt>
                <c:pt idx="3">
                  <c:v>0.72928018400000005</c:v>
                </c:pt>
                <c:pt idx="4">
                  <c:v>0.73272153699999998</c:v>
                </c:pt>
                <c:pt idx="5">
                  <c:v>0.718956123</c:v>
                </c:pt>
                <c:pt idx="6">
                  <c:v>0.71529968499999996</c:v>
                </c:pt>
              </c:numCache>
            </c:numRef>
          </c:val>
          <c:extLst>
            <c:ext xmlns:c16="http://schemas.microsoft.com/office/drawing/2014/chart" uri="{C3380CC4-5D6E-409C-BE32-E72D297353CC}">
              <c16:uniqueId val="{00000000-9DDE-4B04-A50B-4614882CA164}"/>
            </c:ext>
          </c:extLst>
        </c:ser>
        <c:ser>
          <c:idx val="1"/>
          <c:order val="1"/>
          <c:tx>
            <c:strRef>
              <c:f>metrics!$C$1</c:f>
              <c:strCache>
                <c:ptCount val="1"/>
                <c:pt idx="0">
                  <c:v>Precision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metrics!$C$2:$C$8</c:f>
              <c:numCache>
                <c:formatCode>General</c:formatCode>
                <c:ptCount val="7"/>
                <c:pt idx="0">
                  <c:v>0.74747155499999995</c:v>
                </c:pt>
                <c:pt idx="1">
                  <c:v>0.74651854200000001</c:v>
                </c:pt>
                <c:pt idx="2">
                  <c:v>0.70845558799999997</c:v>
                </c:pt>
                <c:pt idx="3">
                  <c:v>0.74362146299999998</c:v>
                </c:pt>
                <c:pt idx="4">
                  <c:v>0.75894447099999995</c:v>
                </c:pt>
                <c:pt idx="5">
                  <c:v>0.72524344600000001</c:v>
                </c:pt>
                <c:pt idx="6">
                  <c:v>0.71138443900000004</c:v>
                </c:pt>
              </c:numCache>
            </c:numRef>
          </c:val>
          <c:extLst>
            <c:ext xmlns:c16="http://schemas.microsoft.com/office/drawing/2014/chart" uri="{C3380CC4-5D6E-409C-BE32-E72D297353CC}">
              <c16:uniqueId val="{00000001-9DDE-4B04-A50B-4614882CA164}"/>
            </c:ext>
          </c:extLst>
        </c:ser>
        <c:ser>
          <c:idx val="2"/>
          <c:order val="2"/>
          <c:tx>
            <c:strRef>
              <c:f>metrics!$D$1</c:f>
              <c:strCache>
                <c:ptCount val="1"/>
                <c:pt idx="0">
                  <c:v>Recall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metrics!$D$2:$D$8</c:f>
              <c:numCache>
                <c:formatCode>General</c:formatCode>
                <c:ptCount val="7"/>
                <c:pt idx="0">
                  <c:v>0.68283528199999999</c:v>
                </c:pt>
                <c:pt idx="1">
                  <c:v>0.68875414999999995</c:v>
                </c:pt>
                <c:pt idx="2">
                  <c:v>0.76685433800000002</c:v>
                </c:pt>
                <c:pt idx="3">
                  <c:v>0.69423993100000003</c:v>
                </c:pt>
                <c:pt idx="4">
                  <c:v>0.67677205100000004</c:v>
                </c:pt>
                <c:pt idx="5">
                  <c:v>0.69885953499999998</c:v>
                </c:pt>
                <c:pt idx="6">
                  <c:v>0.71805976599999999</c:v>
                </c:pt>
              </c:numCache>
            </c:numRef>
          </c:val>
          <c:extLst>
            <c:ext xmlns:c16="http://schemas.microsoft.com/office/drawing/2014/chart" uri="{C3380CC4-5D6E-409C-BE32-E72D297353CC}">
              <c16:uniqueId val="{00000002-9DDE-4B04-A50B-4614882CA164}"/>
            </c:ext>
          </c:extLst>
        </c:ser>
        <c:ser>
          <c:idx val="3"/>
          <c:order val="3"/>
          <c:tx>
            <c:strRef>
              <c:f>metrics!$E$1</c:f>
              <c:strCache>
                <c:ptCount val="1"/>
                <c:pt idx="0">
                  <c:v>F1 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metrics!$E$2:$E$8</c:f>
              <c:numCache>
                <c:formatCode>General</c:formatCode>
                <c:ptCount val="7"/>
                <c:pt idx="0">
                  <c:v>0.71369294599999999</c:v>
                </c:pt>
                <c:pt idx="1">
                  <c:v>0.71647394499999995</c:v>
                </c:pt>
                <c:pt idx="2">
                  <c:v>0.73649913300000003</c:v>
                </c:pt>
                <c:pt idx="3">
                  <c:v>0.71808272399999995</c:v>
                </c:pt>
                <c:pt idx="4">
                  <c:v>0.71550671600000004</c:v>
                </c:pt>
                <c:pt idx="5">
                  <c:v>0.71180708699999995</c:v>
                </c:pt>
                <c:pt idx="6">
                  <c:v>0.71470651600000001</c:v>
                </c:pt>
              </c:numCache>
            </c:numRef>
          </c:val>
          <c:extLst>
            <c:ext xmlns:c16="http://schemas.microsoft.com/office/drawing/2014/chart" uri="{C3380CC4-5D6E-409C-BE32-E72D297353CC}">
              <c16:uniqueId val="{00000003-9DDE-4B04-A50B-4614882CA164}"/>
            </c:ext>
          </c:extLst>
        </c:ser>
        <c:ser>
          <c:idx val="4"/>
          <c:order val="4"/>
          <c:tx>
            <c:strRef>
              <c:f>metrics!$F$1</c:f>
              <c:strCache>
                <c:ptCount val="1"/>
                <c:pt idx="0">
                  <c:v>ROC Auc</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metrics!$F$2:$F$8</c:f>
              <c:numCache>
                <c:formatCode>General</c:formatCode>
                <c:ptCount val="7"/>
                <c:pt idx="0">
                  <c:v>0.79888473900000001</c:v>
                </c:pt>
                <c:pt idx="1">
                  <c:v>0.79567232600000004</c:v>
                </c:pt>
                <c:pt idx="2">
                  <c:v>0.79559185899999996</c:v>
                </c:pt>
                <c:pt idx="3">
                  <c:v>0.79414892100000001</c:v>
                </c:pt>
                <c:pt idx="4">
                  <c:v>0.79253907499999998</c:v>
                </c:pt>
                <c:pt idx="5">
                  <c:v>0.77585260700000003</c:v>
                </c:pt>
                <c:pt idx="6">
                  <c:v>0.76010931699999995</c:v>
                </c:pt>
              </c:numCache>
            </c:numRef>
          </c:val>
          <c:extLst>
            <c:ext xmlns:c16="http://schemas.microsoft.com/office/drawing/2014/chart" uri="{C3380CC4-5D6E-409C-BE32-E72D297353CC}">
              <c16:uniqueId val="{00000004-9DDE-4B04-A50B-4614882CA164}"/>
            </c:ext>
          </c:extLst>
        </c:ser>
        <c:dLbls>
          <c:showLegendKey val="0"/>
          <c:showVal val="0"/>
          <c:showCatName val="0"/>
          <c:showSerName val="0"/>
          <c:showPercent val="0"/>
          <c:showBubbleSize val="0"/>
        </c:dLbls>
        <c:gapWidth val="115"/>
        <c:overlap val="-20"/>
        <c:axId val="948907888"/>
        <c:axId val="948903088"/>
      </c:barChart>
      <c:catAx>
        <c:axId val="9489078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8903088"/>
        <c:crosses val="autoZero"/>
        <c:auto val="1"/>
        <c:lblAlgn val="ctr"/>
        <c:lblOffset val="100"/>
        <c:noMultiLvlLbl val="0"/>
      </c:catAx>
      <c:valAx>
        <c:axId val="948903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8907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FF5C4-8DDC-4852-9186-87B125CC1AE4}"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2FF7BB7-0381-4436-8BBE-2AE47A6A230B}">
      <dgm:prSet/>
      <dgm:spPr/>
      <dgm:t>
        <a:bodyPr/>
        <a:lstStyle/>
        <a:p>
          <a:r>
            <a:rPr lang="en-CA" b="0"/>
            <a:t>Recap</a:t>
          </a:r>
          <a:endParaRPr lang="en-US"/>
        </a:p>
      </dgm:t>
    </dgm:pt>
    <dgm:pt modelId="{1ED04EDC-5D43-4DCB-BD8E-71B21F896A79}" type="parTrans" cxnId="{167CA4A4-393C-44B5-A9CF-1AD927D1AD40}">
      <dgm:prSet/>
      <dgm:spPr/>
      <dgm:t>
        <a:bodyPr/>
        <a:lstStyle/>
        <a:p>
          <a:endParaRPr lang="en-US"/>
        </a:p>
      </dgm:t>
    </dgm:pt>
    <dgm:pt modelId="{FB36D0E1-E578-49DF-A776-67D7A267F5E4}" type="sibTrans" cxnId="{167CA4A4-393C-44B5-A9CF-1AD927D1AD40}">
      <dgm:prSet/>
      <dgm:spPr/>
      <dgm:t>
        <a:bodyPr/>
        <a:lstStyle/>
        <a:p>
          <a:endParaRPr lang="en-US"/>
        </a:p>
      </dgm:t>
    </dgm:pt>
    <dgm:pt modelId="{AB87DE48-D13B-4C52-BA31-CEAC865E8928}">
      <dgm:prSet/>
      <dgm:spPr/>
      <dgm:t>
        <a:bodyPr/>
        <a:lstStyle/>
        <a:p>
          <a:r>
            <a:rPr lang="en-CA" b="0"/>
            <a:t>Modularizing</a:t>
          </a:r>
          <a:endParaRPr lang="en-US"/>
        </a:p>
      </dgm:t>
    </dgm:pt>
    <dgm:pt modelId="{436BEE9A-510D-48C6-B261-76DA1CD01457}" type="parTrans" cxnId="{6ED3FCE8-F5F4-4EEF-9B1A-BE3A07CB6625}">
      <dgm:prSet/>
      <dgm:spPr/>
      <dgm:t>
        <a:bodyPr/>
        <a:lstStyle/>
        <a:p>
          <a:endParaRPr lang="en-US"/>
        </a:p>
      </dgm:t>
    </dgm:pt>
    <dgm:pt modelId="{5114039D-2C20-42D5-A823-9F0EC5F75EF9}" type="sibTrans" cxnId="{6ED3FCE8-F5F4-4EEF-9B1A-BE3A07CB6625}">
      <dgm:prSet/>
      <dgm:spPr/>
      <dgm:t>
        <a:bodyPr/>
        <a:lstStyle/>
        <a:p>
          <a:endParaRPr lang="en-US"/>
        </a:p>
      </dgm:t>
    </dgm:pt>
    <dgm:pt modelId="{6063F46D-702A-4E75-A147-CCA98BF1046B}">
      <dgm:prSet/>
      <dgm:spPr/>
      <dgm:t>
        <a:bodyPr/>
        <a:lstStyle/>
        <a:p>
          <a:r>
            <a:rPr lang="en-CA" b="0"/>
            <a:t>Models</a:t>
          </a:r>
          <a:endParaRPr lang="en-US"/>
        </a:p>
      </dgm:t>
    </dgm:pt>
    <dgm:pt modelId="{83560857-4C9E-4974-8BF9-C8C01DB25F00}" type="parTrans" cxnId="{9EC56486-0BB2-4A9F-992F-FD0009B479C5}">
      <dgm:prSet/>
      <dgm:spPr/>
      <dgm:t>
        <a:bodyPr/>
        <a:lstStyle/>
        <a:p>
          <a:endParaRPr lang="en-US"/>
        </a:p>
      </dgm:t>
    </dgm:pt>
    <dgm:pt modelId="{D8DBE6F9-641C-4171-919E-FBE0D881F429}" type="sibTrans" cxnId="{9EC56486-0BB2-4A9F-992F-FD0009B479C5}">
      <dgm:prSet/>
      <dgm:spPr/>
      <dgm:t>
        <a:bodyPr/>
        <a:lstStyle/>
        <a:p>
          <a:endParaRPr lang="en-US"/>
        </a:p>
      </dgm:t>
    </dgm:pt>
    <dgm:pt modelId="{04D7D41A-1E2A-4546-947B-5D6EC96E4E8A}">
      <dgm:prSet/>
      <dgm:spPr/>
      <dgm:t>
        <a:bodyPr/>
        <a:lstStyle/>
        <a:p>
          <a:r>
            <a:rPr lang="en-CA" b="0"/>
            <a:t>Model Evaluation</a:t>
          </a:r>
          <a:endParaRPr lang="en-US"/>
        </a:p>
      </dgm:t>
    </dgm:pt>
    <dgm:pt modelId="{45A453D3-E537-462B-A86B-FBA1656C0395}" type="parTrans" cxnId="{2DDBD670-7424-433B-B475-51193ABC48AB}">
      <dgm:prSet/>
      <dgm:spPr/>
      <dgm:t>
        <a:bodyPr/>
        <a:lstStyle/>
        <a:p>
          <a:endParaRPr lang="en-US"/>
        </a:p>
      </dgm:t>
    </dgm:pt>
    <dgm:pt modelId="{E6834082-DF24-4930-A56A-CA6B16577A5C}" type="sibTrans" cxnId="{2DDBD670-7424-433B-B475-51193ABC48AB}">
      <dgm:prSet/>
      <dgm:spPr/>
      <dgm:t>
        <a:bodyPr/>
        <a:lstStyle/>
        <a:p>
          <a:endParaRPr lang="en-US"/>
        </a:p>
      </dgm:t>
    </dgm:pt>
    <dgm:pt modelId="{CC7A3F29-5BE2-4840-A9A8-53D89E0866AA}">
      <dgm:prSet/>
      <dgm:spPr/>
      <dgm:t>
        <a:bodyPr/>
        <a:lstStyle/>
        <a:p>
          <a:r>
            <a:rPr lang="en-CA" b="0"/>
            <a:t>Model Selection</a:t>
          </a:r>
          <a:endParaRPr lang="en-US"/>
        </a:p>
      </dgm:t>
    </dgm:pt>
    <dgm:pt modelId="{BFC444E5-C16C-401B-930E-5255C3158987}" type="parTrans" cxnId="{64FDE6B2-AD05-4BA6-B39F-C5D2D0558C59}">
      <dgm:prSet/>
      <dgm:spPr/>
      <dgm:t>
        <a:bodyPr/>
        <a:lstStyle/>
        <a:p>
          <a:endParaRPr lang="en-US"/>
        </a:p>
      </dgm:t>
    </dgm:pt>
    <dgm:pt modelId="{124D79DC-5738-41ED-A12E-9731F89A2637}" type="sibTrans" cxnId="{64FDE6B2-AD05-4BA6-B39F-C5D2D0558C59}">
      <dgm:prSet/>
      <dgm:spPr/>
      <dgm:t>
        <a:bodyPr/>
        <a:lstStyle/>
        <a:p>
          <a:endParaRPr lang="en-US"/>
        </a:p>
      </dgm:t>
    </dgm:pt>
    <dgm:pt modelId="{9050C4BF-05BE-42F7-BD13-2E244C4EA154}" type="pres">
      <dgm:prSet presAssocID="{FF9FF5C4-8DDC-4852-9186-87B125CC1AE4}" presName="vert0" presStyleCnt="0">
        <dgm:presLayoutVars>
          <dgm:dir/>
          <dgm:animOne val="branch"/>
          <dgm:animLvl val="lvl"/>
        </dgm:presLayoutVars>
      </dgm:prSet>
      <dgm:spPr/>
    </dgm:pt>
    <dgm:pt modelId="{345F3A94-4C53-45AC-8CF3-5D308D89F078}" type="pres">
      <dgm:prSet presAssocID="{02FF7BB7-0381-4436-8BBE-2AE47A6A230B}" presName="thickLine" presStyleLbl="alignNode1" presStyleIdx="0" presStyleCnt="5"/>
      <dgm:spPr/>
    </dgm:pt>
    <dgm:pt modelId="{44FEFBD3-10B6-4743-87BD-297A6600EB38}" type="pres">
      <dgm:prSet presAssocID="{02FF7BB7-0381-4436-8BBE-2AE47A6A230B}" presName="horz1" presStyleCnt="0"/>
      <dgm:spPr/>
    </dgm:pt>
    <dgm:pt modelId="{E43944FD-3904-4453-9B6E-ADC57282F584}" type="pres">
      <dgm:prSet presAssocID="{02FF7BB7-0381-4436-8BBE-2AE47A6A230B}" presName="tx1" presStyleLbl="revTx" presStyleIdx="0" presStyleCnt="5"/>
      <dgm:spPr/>
    </dgm:pt>
    <dgm:pt modelId="{792144F2-381D-49AB-94BB-19E43BA9FCB7}" type="pres">
      <dgm:prSet presAssocID="{02FF7BB7-0381-4436-8BBE-2AE47A6A230B}" presName="vert1" presStyleCnt="0"/>
      <dgm:spPr/>
    </dgm:pt>
    <dgm:pt modelId="{4BED5B21-2E9C-4A20-B73D-34BC9427FB1A}" type="pres">
      <dgm:prSet presAssocID="{AB87DE48-D13B-4C52-BA31-CEAC865E8928}" presName="thickLine" presStyleLbl="alignNode1" presStyleIdx="1" presStyleCnt="5"/>
      <dgm:spPr/>
    </dgm:pt>
    <dgm:pt modelId="{11DC3B56-3DFD-4B89-A857-D75BAA453656}" type="pres">
      <dgm:prSet presAssocID="{AB87DE48-D13B-4C52-BA31-CEAC865E8928}" presName="horz1" presStyleCnt="0"/>
      <dgm:spPr/>
    </dgm:pt>
    <dgm:pt modelId="{8825D22B-C3C4-47F5-9F9D-D0E10C9F854E}" type="pres">
      <dgm:prSet presAssocID="{AB87DE48-D13B-4C52-BA31-CEAC865E8928}" presName="tx1" presStyleLbl="revTx" presStyleIdx="1" presStyleCnt="5"/>
      <dgm:spPr/>
    </dgm:pt>
    <dgm:pt modelId="{231D75B8-CE8B-4549-A48D-0113B6805D35}" type="pres">
      <dgm:prSet presAssocID="{AB87DE48-D13B-4C52-BA31-CEAC865E8928}" presName="vert1" presStyleCnt="0"/>
      <dgm:spPr/>
    </dgm:pt>
    <dgm:pt modelId="{56E3A41F-EECE-4D37-B000-DB00E37A1581}" type="pres">
      <dgm:prSet presAssocID="{6063F46D-702A-4E75-A147-CCA98BF1046B}" presName="thickLine" presStyleLbl="alignNode1" presStyleIdx="2" presStyleCnt="5"/>
      <dgm:spPr/>
    </dgm:pt>
    <dgm:pt modelId="{B69079DD-526D-40A6-93DA-314D99ADBF5A}" type="pres">
      <dgm:prSet presAssocID="{6063F46D-702A-4E75-A147-CCA98BF1046B}" presName="horz1" presStyleCnt="0"/>
      <dgm:spPr/>
    </dgm:pt>
    <dgm:pt modelId="{A6F28F36-0B93-4948-A972-13BC8469D441}" type="pres">
      <dgm:prSet presAssocID="{6063F46D-702A-4E75-A147-CCA98BF1046B}" presName="tx1" presStyleLbl="revTx" presStyleIdx="2" presStyleCnt="5"/>
      <dgm:spPr/>
    </dgm:pt>
    <dgm:pt modelId="{2CA1130B-C617-49F4-93DE-9B99F9D82C08}" type="pres">
      <dgm:prSet presAssocID="{6063F46D-702A-4E75-A147-CCA98BF1046B}" presName="vert1" presStyleCnt="0"/>
      <dgm:spPr/>
    </dgm:pt>
    <dgm:pt modelId="{06DCCC78-29E1-410A-ADAD-8C12545067AE}" type="pres">
      <dgm:prSet presAssocID="{04D7D41A-1E2A-4546-947B-5D6EC96E4E8A}" presName="thickLine" presStyleLbl="alignNode1" presStyleIdx="3" presStyleCnt="5"/>
      <dgm:spPr/>
    </dgm:pt>
    <dgm:pt modelId="{B6064096-E8EA-4D98-A728-088BE6443A9A}" type="pres">
      <dgm:prSet presAssocID="{04D7D41A-1E2A-4546-947B-5D6EC96E4E8A}" presName="horz1" presStyleCnt="0"/>
      <dgm:spPr/>
    </dgm:pt>
    <dgm:pt modelId="{847A5691-426C-4C3A-8AD4-D98461DAA3D7}" type="pres">
      <dgm:prSet presAssocID="{04D7D41A-1E2A-4546-947B-5D6EC96E4E8A}" presName="tx1" presStyleLbl="revTx" presStyleIdx="3" presStyleCnt="5"/>
      <dgm:spPr/>
    </dgm:pt>
    <dgm:pt modelId="{A0FA4553-7BAC-4249-82E4-02402350A708}" type="pres">
      <dgm:prSet presAssocID="{04D7D41A-1E2A-4546-947B-5D6EC96E4E8A}" presName="vert1" presStyleCnt="0"/>
      <dgm:spPr/>
    </dgm:pt>
    <dgm:pt modelId="{684E56EE-D6AD-4621-812E-E17333B1D846}" type="pres">
      <dgm:prSet presAssocID="{CC7A3F29-5BE2-4840-A9A8-53D89E0866AA}" presName="thickLine" presStyleLbl="alignNode1" presStyleIdx="4" presStyleCnt="5"/>
      <dgm:spPr/>
    </dgm:pt>
    <dgm:pt modelId="{5B848B05-C058-4B1F-BF4E-E650547B4FB7}" type="pres">
      <dgm:prSet presAssocID="{CC7A3F29-5BE2-4840-A9A8-53D89E0866AA}" presName="horz1" presStyleCnt="0"/>
      <dgm:spPr/>
    </dgm:pt>
    <dgm:pt modelId="{CCC2301E-044C-4708-83B5-A1E988661461}" type="pres">
      <dgm:prSet presAssocID="{CC7A3F29-5BE2-4840-A9A8-53D89E0866AA}" presName="tx1" presStyleLbl="revTx" presStyleIdx="4" presStyleCnt="5"/>
      <dgm:spPr/>
    </dgm:pt>
    <dgm:pt modelId="{EDE3BFD4-517A-4CBF-A554-46F42C017EDA}" type="pres">
      <dgm:prSet presAssocID="{CC7A3F29-5BE2-4840-A9A8-53D89E0866AA}" presName="vert1" presStyleCnt="0"/>
      <dgm:spPr/>
    </dgm:pt>
  </dgm:ptLst>
  <dgm:cxnLst>
    <dgm:cxn modelId="{D2B44020-73E1-4A22-A2EF-38A2F6001A71}" type="presOf" srcId="{FF9FF5C4-8DDC-4852-9186-87B125CC1AE4}" destId="{9050C4BF-05BE-42F7-BD13-2E244C4EA154}" srcOrd="0" destOrd="0" presId="urn:microsoft.com/office/officeart/2008/layout/LinedList"/>
    <dgm:cxn modelId="{65871B3C-EEAF-426F-AC5C-182CC19D4D78}" type="presOf" srcId="{04D7D41A-1E2A-4546-947B-5D6EC96E4E8A}" destId="{847A5691-426C-4C3A-8AD4-D98461DAA3D7}" srcOrd="0" destOrd="0" presId="urn:microsoft.com/office/officeart/2008/layout/LinedList"/>
    <dgm:cxn modelId="{2DDBD670-7424-433B-B475-51193ABC48AB}" srcId="{FF9FF5C4-8DDC-4852-9186-87B125CC1AE4}" destId="{04D7D41A-1E2A-4546-947B-5D6EC96E4E8A}" srcOrd="3" destOrd="0" parTransId="{45A453D3-E537-462B-A86B-FBA1656C0395}" sibTransId="{E6834082-DF24-4930-A56A-CA6B16577A5C}"/>
    <dgm:cxn modelId="{DA572358-AF15-4E29-8A1F-066A03626E05}" type="presOf" srcId="{AB87DE48-D13B-4C52-BA31-CEAC865E8928}" destId="{8825D22B-C3C4-47F5-9F9D-D0E10C9F854E}" srcOrd="0" destOrd="0" presId="urn:microsoft.com/office/officeart/2008/layout/LinedList"/>
    <dgm:cxn modelId="{A7951F7C-E3D3-4CBA-973F-51FCAEFAFCDD}" type="presOf" srcId="{CC7A3F29-5BE2-4840-A9A8-53D89E0866AA}" destId="{CCC2301E-044C-4708-83B5-A1E988661461}" srcOrd="0" destOrd="0" presId="urn:microsoft.com/office/officeart/2008/layout/LinedList"/>
    <dgm:cxn modelId="{9EC56486-0BB2-4A9F-992F-FD0009B479C5}" srcId="{FF9FF5C4-8DDC-4852-9186-87B125CC1AE4}" destId="{6063F46D-702A-4E75-A147-CCA98BF1046B}" srcOrd="2" destOrd="0" parTransId="{83560857-4C9E-4974-8BF9-C8C01DB25F00}" sibTransId="{D8DBE6F9-641C-4171-919E-FBE0D881F429}"/>
    <dgm:cxn modelId="{167CA4A4-393C-44B5-A9CF-1AD927D1AD40}" srcId="{FF9FF5C4-8DDC-4852-9186-87B125CC1AE4}" destId="{02FF7BB7-0381-4436-8BBE-2AE47A6A230B}" srcOrd="0" destOrd="0" parTransId="{1ED04EDC-5D43-4DCB-BD8E-71B21F896A79}" sibTransId="{FB36D0E1-E578-49DF-A776-67D7A267F5E4}"/>
    <dgm:cxn modelId="{EA9751A5-6310-4184-9D43-0B7E915AF34A}" type="presOf" srcId="{02FF7BB7-0381-4436-8BBE-2AE47A6A230B}" destId="{E43944FD-3904-4453-9B6E-ADC57282F584}" srcOrd="0" destOrd="0" presId="urn:microsoft.com/office/officeart/2008/layout/LinedList"/>
    <dgm:cxn modelId="{64FDE6B2-AD05-4BA6-B39F-C5D2D0558C59}" srcId="{FF9FF5C4-8DDC-4852-9186-87B125CC1AE4}" destId="{CC7A3F29-5BE2-4840-A9A8-53D89E0866AA}" srcOrd="4" destOrd="0" parTransId="{BFC444E5-C16C-401B-930E-5255C3158987}" sibTransId="{124D79DC-5738-41ED-A12E-9731F89A2637}"/>
    <dgm:cxn modelId="{6ED3FCE8-F5F4-4EEF-9B1A-BE3A07CB6625}" srcId="{FF9FF5C4-8DDC-4852-9186-87B125CC1AE4}" destId="{AB87DE48-D13B-4C52-BA31-CEAC865E8928}" srcOrd="1" destOrd="0" parTransId="{436BEE9A-510D-48C6-B261-76DA1CD01457}" sibTransId="{5114039D-2C20-42D5-A823-9F0EC5F75EF9}"/>
    <dgm:cxn modelId="{1D89C5EC-DB61-476E-9462-7131C99836A1}" type="presOf" srcId="{6063F46D-702A-4E75-A147-CCA98BF1046B}" destId="{A6F28F36-0B93-4948-A972-13BC8469D441}" srcOrd="0" destOrd="0" presId="urn:microsoft.com/office/officeart/2008/layout/LinedList"/>
    <dgm:cxn modelId="{46426959-41CD-4653-8B1E-2A5EE40EC7BA}" type="presParOf" srcId="{9050C4BF-05BE-42F7-BD13-2E244C4EA154}" destId="{345F3A94-4C53-45AC-8CF3-5D308D89F078}" srcOrd="0" destOrd="0" presId="urn:microsoft.com/office/officeart/2008/layout/LinedList"/>
    <dgm:cxn modelId="{A9F329A1-589F-46EC-A9EA-FEAD5D0D3363}" type="presParOf" srcId="{9050C4BF-05BE-42F7-BD13-2E244C4EA154}" destId="{44FEFBD3-10B6-4743-87BD-297A6600EB38}" srcOrd="1" destOrd="0" presId="urn:microsoft.com/office/officeart/2008/layout/LinedList"/>
    <dgm:cxn modelId="{14DB68C1-21FF-4D75-BC57-0D29CE40057E}" type="presParOf" srcId="{44FEFBD3-10B6-4743-87BD-297A6600EB38}" destId="{E43944FD-3904-4453-9B6E-ADC57282F584}" srcOrd="0" destOrd="0" presId="urn:microsoft.com/office/officeart/2008/layout/LinedList"/>
    <dgm:cxn modelId="{9258CC81-67C3-49CF-8D28-41ED27E9C5CF}" type="presParOf" srcId="{44FEFBD3-10B6-4743-87BD-297A6600EB38}" destId="{792144F2-381D-49AB-94BB-19E43BA9FCB7}" srcOrd="1" destOrd="0" presId="urn:microsoft.com/office/officeart/2008/layout/LinedList"/>
    <dgm:cxn modelId="{38A46B2A-5DDD-4F02-B295-D1FD4E5597C0}" type="presParOf" srcId="{9050C4BF-05BE-42F7-BD13-2E244C4EA154}" destId="{4BED5B21-2E9C-4A20-B73D-34BC9427FB1A}" srcOrd="2" destOrd="0" presId="urn:microsoft.com/office/officeart/2008/layout/LinedList"/>
    <dgm:cxn modelId="{CA896804-41FE-4DCF-8AB8-FC2D12064197}" type="presParOf" srcId="{9050C4BF-05BE-42F7-BD13-2E244C4EA154}" destId="{11DC3B56-3DFD-4B89-A857-D75BAA453656}" srcOrd="3" destOrd="0" presId="urn:microsoft.com/office/officeart/2008/layout/LinedList"/>
    <dgm:cxn modelId="{000285F3-3C07-47A1-8291-F409086665FC}" type="presParOf" srcId="{11DC3B56-3DFD-4B89-A857-D75BAA453656}" destId="{8825D22B-C3C4-47F5-9F9D-D0E10C9F854E}" srcOrd="0" destOrd="0" presId="urn:microsoft.com/office/officeart/2008/layout/LinedList"/>
    <dgm:cxn modelId="{ACDD7DFB-1440-43D0-9E1F-EADAA2545D4D}" type="presParOf" srcId="{11DC3B56-3DFD-4B89-A857-D75BAA453656}" destId="{231D75B8-CE8B-4549-A48D-0113B6805D35}" srcOrd="1" destOrd="0" presId="urn:microsoft.com/office/officeart/2008/layout/LinedList"/>
    <dgm:cxn modelId="{5F0E8D3E-61CC-4713-9013-22F2491B2CD4}" type="presParOf" srcId="{9050C4BF-05BE-42F7-BD13-2E244C4EA154}" destId="{56E3A41F-EECE-4D37-B000-DB00E37A1581}" srcOrd="4" destOrd="0" presId="urn:microsoft.com/office/officeart/2008/layout/LinedList"/>
    <dgm:cxn modelId="{D7D6AB19-231E-461F-A87F-05ABE91A153D}" type="presParOf" srcId="{9050C4BF-05BE-42F7-BD13-2E244C4EA154}" destId="{B69079DD-526D-40A6-93DA-314D99ADBF5A}" srcOrd="5" destOrd="0" presId="urn:microsoft.com/office/officeart/2008/layout/LinedList"/>
    <dgm:cxn modelId="{EB32504E-10F7-40F9-AE58-76CAE4EBA4FD}" type="presParOf" srcId="{B69079DD-526D-40A6-93DA-314D99ADBF5A}" destId="{A6F28F36-0B93-4948-A972-13BC8469D441}" srcOrd="0" destOrd="0" presId="urn:microsoft.com/office/officeart/2008/layout/LinedList"/>
    <dgm:cxn modelId="{DA61E1EF-F8D6-4610-B0F6-501C14EB6463}" type="presParOf" srcId="{B69079DD-526D-40A6-93DA-314D99ADBF5A}" destId="{2CA1130B-C617-49F4-93DE-9B99F9D82C08}" srcOrd="1" destOrd="0" presId="urn:microsoft.com/office/officeart/2008/layout/LinedList"/>
    <dgm:cxn modelId="{9A10D57F-CE7C-4422-B004-57BE8AE472FE}" type="presParOf" srcId="{9050C4BF-05BE-42F7-BD13-2E244C4EA154}" destId="{06DCCC78-29E1-410A-ADAD-8C12545067AE}" srcOrd="6" destOrd="0" presId="urn:microsoft.com/office/officeart/2008/layout/LinedList"/>
    <dgm:cxn modelId="{7BE4901D-39F4-48C3-BE0C-DA9B6AA8AFEC}" type="presParOf" srcId="{9050C4BF-05BE-42F7-BD13-2E244C4EA154}" destId="{B6064096-E8EA-4D98-A728-088BE6443A9A}" srcOrd="7" destOrd="0" presId="urn:microsoft.com/office/officeart/2008/layout/LinedList"/>
    <dgm:cxn modelId="{871C6668-20E8-42D1-AB46-8A2F15A5EE45}" type="presParOf" srcId="{B6064096-E8EA-4D98-A728-088BE6443A9A}" destId="{847A5691-426C-4C3A-8AD4-D98461DAA3D7}" srcOrd="0" destOrd="0" presId="urn:microsoft.com/office/officeart/2008/layout/LinedList"/>
    <dgm:cxn modelId="{9DE9B34B-EEE8-4FDE-8E84-01E4B61D02FF}" type="presParOf" srcId="{B6064096-E8EA-4D98-A728-088BE6443A9A}" destId="{A0FA4553-7BAC-4249-82E4-02402350A708}" srcOrd="1" destOrd="0" presId="urn:microsoft.com/office/officeart/2008/layout/LinedList"/>
    <dgm:cxn modelId="{71606F45-E96D-4534-8656-B8A6518F1A66}" type="presParOf" srcId="{9050C4BF-05BE-42F7-BD13-2E244C4EA154}" destId="{684E56EE-D6AD-4621-812E-E17333B1D846}" srcOrd="8" destOrd="0" presId="urn:microsoft.com/office/officeart/2008/layout/LinedList"/>
    <dgm:cxn modelId="{928F15F3-12B1-4A7E-9748-4A54CFEA9632}" type="presParOf" srcId="{9050C4BF-05BE-42F7-BD13-2E244C4EA154}" destId="{5B848B05-C058-4B1F-BF4E-E650547B4FB7}" srcOrd="9" destOrd="0" presId="urn:microsoft.com/office/officeart/2008/layout/LinedList"/>
    <dgm:cxn modelId="{3EE5792A-DFE8-4807-976D-AAFE0E4BD07B}" type="presParOf" srcId="{5B848B05-C058-4B1F-BF4E-E650547B4FB7}" destId="{CCC2301E-044C-4708-83B5-A1E988661461}" srcOrd="0" destOrd="0" presId="urn:microsoft.com/office/officeart/2008/layout/LinedList"/>
    <dgm:cxn modelId="{F9233CE2-DC6E-42D9-85FE-35BF24615328}" type="presParOf" srcId="{5B848B05-C058-4B1F-BF4E-E650547B4FB7}" destId="{EDE3BFD4-517A-4CBF-A554-46F42C017E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F3A94-4C53-45AC-8CF3-5D308D89F078}">
      <dsp:nvSpPr>
        <dsp:cNvPr id="0" name=""/>
        <dsp:cNvSpPr/>
      </dsp:nvSpPr>
      <dsp:spPr>
        <a:xfrm>
          <a:off x="0" y="620"/>
          <a:ext cx="64229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944FD-3904-4453-9B6E-ADC57282F584}">
      <dsp:nvSpPr>
        <dsp:cNvPr id="0" name=""/>
        <dsp:cNvSpPr/>
      </dsp:nvSpPr>
      <dsp:spPr>
        <a:xfrm>
          <a:off x="0" y="620"/>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Recap</a:t>
          </a:r>
          <a:endParaRPr lang="en-US" sz="4700" kern="1200"/>
        </a:p>
      </dsp:txBody>
      <dsp:txXfrm>
        <a:off x="0" y="620"/>
        <a:ext cx="6422901" cy="1016840"/>
      </dsp:txXfrm>
    </dsp:sp>
    <dsp:sp modelId="{4BED5B21-2E9C-4A20-B73D-34BC9427FB1A}">
      <dsp:nvSpPr>
        <dsp:cNvPr id="0" name=""/>
        <dsp:cNvSpPr/>
      </dsp:nvSpPr>
      <dsp:spPr>
        <a:xfrm>
          <a:off x="0" y="1017461"/>
          <a:ext cx="6422901"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5D22B-C3C4-47F5-9F9D-D0E10C9F854E}">
      <dsp:nvSpPr>
        <dsp:cNvPr id="0" name=""/>
        <dsp:cNvSpPr/>
      </dsp:nvSpPr>
      <dsp:spPr>
        <a:xfrm>
          <a:off x="0" y="1017461"/>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Modularizing</a:t>
          </a:r>
          <a:endParaRPr lang="en-US" sz="4700" kern="1200"/>
        </a:p>
      </dsp:txBody>
      <dsp:txXfrm>
        <a:off x="0" y="1017461"/>
        <a:ext cx="6422901" cy="1016840"/>
      </dsp:txXfrm>
    </dsp:sp>
    <dsp:sp modelId="{56E3A41F-EECE-4D37-B000-DB00E37A1581}">
      <dsp:nvSpPr>
        <dsp:cNvPr id="0" name=""/>
        <dsp:cNvSpPr/>
      </dsp:nvSpPr>
      <dsp:spPr>
        <a:xfrm>
          <a:off x="0" y="2034301"/>
          <a:ext cx="642290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28F36-0B93-4948-A972-13BC8469D441}">
      <dsp:nvSpPr>
        <dsp:cNvPr id="0" name=""/>
        <dsp:cNvSpPr/>
      </dsp:nvSpPr>
      <dsp:spPr>
        <a:xfrm>
          <a:off x="0" y="2034301"/>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Models</a:t>
          </a:r>
          <a:endParaRPr lang="en-US" sz="4700" kern="1200"/>
        </a:p>
      </dsp:txBody>
      <dsp:txXfrm>
        <a:off x="0" y="2034301"/>
        <a:ext cx="6422901" cy="1016840"/>
      </dsp:txXfrm>
    </dsp:sp>
    <dsp:sp modelId="{06DCCC78-29E1-410A-ADAD-8C12545067AE}">
      <dsp:nvSpPr>
        <dsp:cNvPr id="0" name=""/>
        <dsp:cNvSpPr/>
      </dsp:nvSpPr>
      <dsp:spPr>
        <a:xfrm>
          <a:off x="0" y="3051142"/>
          <a:ext cx="6422901"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7A5691-426C-4C3A-8AD4-D98461DAA3D7}">
      <dsp:nvSpPr>
        <dsp:cNvPr id="0" name=""/>
        <dsp:cNvSpPr/>
      </dsp:nvSpPr>
      <dsp:spPr>
        <a:xfrm>
          <a:off x="0" y="3051142"/>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Model Evaluation</a:t>
          </a:r>
          <a:endParaRPr lang="en-US" sz="4700" kern="1200"/>
        </a:p>
      </dsp:txBody>
      <dsp:txXfrm>
        <a:off x="0" y="3051142"/>
        <a:ext cx="6422901" cy="1016840"/>
      </dsp:txXfrm>
    </dsp:sp>
    <dsp:sp modelId="{684E56EE-D6AD-4621-812E-E17333B1D846}">
      <dsp:nvSpPr>
        <dsp:cNvPr id="0" name=""/>
        <dsp:cNvSpPr/>
      </dsp:nvSpPr>
      <dsp:spPr>
        <a:xfrm>
          <a:off x="0" y="4067982"/>
          <a:ext cx="642290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2301E-044C-4708-83B5-A1E988661461}">
      <dsp:nvSpPr>
        <dsp:cNvPr id="0" name=""/>
        <dsp:cNvSpPr/>
      </dsp:nvSpPr>
      <dsp:spPr>
        <a:xfrm>
          <a:off x="0" y="4067982"/>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Model Selection</a:t>
          </a:r>
          <a:endParaRPr lang="en-US" sz="4700" kern="1200"/>
        </a:p>
      </dsp:txBody>
      <dsp:txXfrm>
        <a:off x="0" y="4067982"/>
        <a:ext cx="6422901" cy="10168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3/23/2024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8509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3/23/2024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1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3/23/2024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54260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3/23/2024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3/23/2024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1454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3/23/2024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4393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3/23/2024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5286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3/23/2024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78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3/23/2024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161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3/23/2024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2339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3/23/2024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3853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3/23/2024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6156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3/23/2024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58113234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3/23/2024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People holding hands">
            <a:extLst>
              <a:ext uri="{FF2B5EF4-FFF2-40B4-BE49-F238E27FC236}">
                <a16:creationId xmlns:a16="http://schemas.microsoft.com/office/drawing/2014/main" id="{ED753E07-4E0A-FBD3-326D-2CCF89E9D8E4}"/>
              </a:ext>
            </a:extLst>
          </p:cNvPr>
          <p:cNvPicPr>
            <a:picLocks noChangeAspect="1"/>
          </p:cNvPicPr>
          <p:nvPr/>
        </p:nvPicPr>
        <p:blipFill rotWithShape="1">
          <a:blip r:embed="rId2">
            <a:alphaModFix amt="50000"/>
          </a:blip>
          <a:srcRect t="13883" b="1848"/>
          <a:stretch/>
        </p:blipFill>
        <p:spPr>
          <a:xfrm>
            <a:off x="20" y="1"/>
            <a:ext cx="12191980" cy="6857999"/>
          </a:xfrm>
          <a:prstGeom prst="rect">
            <a:avLst/>
          </a:prstGeom>
        </p:spPr>
      </p:pic>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1524000" y="1122362"/>
            <a:ext cx="9144000" cy="2900518"/>
          </a:xfrm>
        </p:spPr>
        <p:txBody>
          <a:bodyPr vert="horz" lIns="91440" tIns="45720" rIns="91440" bIns="45720" rtlCol="0" anchor="b">
            <a:normAutofit/>
          </a:bodyPr>
          <a:lstStyle/>
          <a:p>
            <a:pPr algn="ctr"/>
            <a:r>
              <a:rPr lang="en-US">
                <a:solidFill>
                  <a:srgbClr val="FFFFFF"/>
                </a:solidFill>
                <a:latin typeface="+mj-lt"/>
                <a:cs typeface="+mj-cs"/>
              </a:rPr>
              <a:t>Cardiovascular Disease Prediction</a:t>
            </a:r>
            <a:endParaRPr lang="en-US" dirty="0">
              <a:solidFill>
                <a:srgbClr val="FFFFFF"/>
              </a:solidFill>
              <a:latin typeface="+mj-lt"/>
              <a:cs typeface="+mj-cs"/>
            </a:endParaRP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algn="ctr"/>
            <a:r>
              <a:rPr lang="en-US" b="1">
                <a:solidFill>
                  <a:srgbClr val="FFFFFF"/>
                </a:solidFill>
                <a:latin typeface="+mn-lt"/>
                <a:ea typeface="+mn-ea"/>
                <a:cs typeface="+mn-cs"/>
              </a:rPr>
              <a:t>AISC-1006 Steps Presentation</a:t>
            </a:r>
          </a:p>
          <a:p>
            <a:pPr algn="ctr"/>
            <a:r>
              <a:rPr lang="en-US" b="1">
                <a:solidFill>
                  <a:srgbClr val="FFFFFF"/>
                </a:solidFill>
                <a:latin typeface="+mn-lt"/>
                <a:ea typeface="+mn-ea"/>
                <a:cs typeface="+mn-cs"/>
              </a:rPr>
              <a:t>Group - C</a:t>
            </a:r>
          </a:p>
        </p:txBody>
      </p:sp>
    </p:spTree>
    <p:extLst>
      <p:ext uri="{BB962C8B-B14F-4D97-AF65-F5344CB8AC3E}">
        <p14:creationId xmlns:p14="http://schemas.microsoft.com/office/powerpoint/2010/main" val="9215266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1D421A-031E-4740-B2C5-963AE54451EA}"/>
              </a:ext>
            </a:extLst>
          </p:cNvPr>
          <p:cNvSpPr>
            <a:spLocks noGrp="1"/>
          </p:cNvSpPr>
          <p:nvPr>
            <p:ph type="title"/>
          </p:nvPr>
        </p:nvSpPr>
        <p:spPr>
          <a:xfrm>
            <a:off x="1137037" y="741082"/>
            <a:ext cx="9274512" cy="949606"/>
          </a:xfrm>
        </p:spPr>
        <p:txBody>
          <a:bodyPr vert="horz" lIns="91440" tIns="45720" rIns="91440" bIns="45720" rtlCol="0" anchor="ctr">
            <a:normAutofit/>
          </a:bodyPr>
          <a:lstStyle/>
          <a:p>
            <a:r>
              <a:rPr lang="en-US" kern="1200">
                <a:solidFill>
                  <a:schemeClr val="tx1"/>
                </a:solidFill>
                <a:latin typeface="+mj-lt"/>
                <a:ea typeface="+mj-ea"/>
                <a:cs typeface="+mj-cs"/>
              </a:rPr>
              <a:t>What are Machine Learning Models</a:t>
            </a:r>
          </a:p>
        </p:txBody>
      </p:sp>
      <p:sp>
        <p:nvSpPr>
          <p:cNvPr id="18" name="Freeform: Shape 17">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CA33779-9120-7636-D3C3-38099119E01D}"/>
              </a:ext>
            </a:extLst>
          </p:cNvPr>
          <p:cNvSpPr>
            <a:spLocks/>
          </p:cNvSpPr>
          <p:nvPr/>
        </p:nvSpPr>
        <p:spPr>
          <a:xfrm>
            <a:off x="4365819" y="3468697"/>
            <a:ext cx="3171831" cy="545612"/>
          </a:xfrm>
          <a:prstGeom prst="rect">
            <a:avLst/>
          </a:prstGeom>
        </p:spPr>
        <p:txBody>
          <a:bodyPr/>
          <a:lstStyle/>
          <a:p>
            <a:pPr defTabSz="832104">
              <a:spcAft>
                <a:spcPts val="600"/>
              </a:spcAft>
            </a:pPr>
            <a:r>
              <a:rPr lang="en-CA" sz="1638" kern="1200">
                <a:solidFill>
                  <a:schemeClr val="tx1"/>
                </a:solidFill>
                <a:latin typeface="+mn-lt"/>
                <a:ea typeface="+mn-ea"/>
                <a:cs typeface="+mn-cs"/>
              </a:rPr>
              <a:t>Data Analysis and Patterns</a:t>
            </a:r>
            <a:endParaRPr lang="en-CA">
              <a:solidFill>
                <a:schemeClr val="tx1"/>
              </a:solidFill>
            </a:endParaRPr>
          </a:p>
        </p:txBody>
      </p:sp>
      <p:sp>
        <p:nvSpPr>
          <p:cNvPr id="4" name="Text Placeholder 3">
            <a:extLst>
              <a:ext uri="{FF2B5EF4-FFF2-40B4-BE49-F238E27FC236}">
                <a16:creationId xmlns:a16="http://schemas.microsoft.com/office/drawing/2014/main" id="{F08B1F0C-CBF7-507E-B93E-9D6C079FB24D}"/>
              </a:ext>
            </a:extLst>
          </p:cNvPr>
          <p:cNvSpPr>
            <a:spLocks/>
          </p:cNvSpPr>
          <p:nvPr/>
        </p:nvSpPr>
        <p:spPr>
          <a:xfrm>
            <a:off x="4365819" y="4030578"/>
            <a:ext cx="3171829" cy="763180"/>
          </a:xfrm>
          <a:prstGeom prst="rect">
            <a:avLst/>
          </a:prstGeom>
        </p:spPr>
        <p:txBody>
          <a:bodyPr/>
          <a:lstStyle/>
          <a:p>
            <a:pPr defTabSz="832104">
              <a:spcAft>
                <a:spcPts val="600"/>
              </a:spcAft>
            </a:pPr>
            <a:r>
              <a:rPr lang="en-US" sz="1274" kern="1200">
                <a:solidFill>
                  <a:schemeClr val="tx1"/>
                </a:solidFill>
                <a:latin typeface="+mn-lt"/>
                <a:ea typeface="+mn-ea"/>
                <a:cs typeface="+mn-cs"/>
              </a:rPr>
              <a:t>Machine learning algorithms analyze vast amounts of medical data to identify complex patterns and correlations associated with heart attacks. By recognizing subtle relationships, these models can provide more accurate predictions than traditional risk assessment methods.</a:t>
            </a:r>
            <a:endParaRPr lang="en-CA" sz="1400">
              <a:solidFill>
                <a:schemeClr val="tx1"/>
              </a:solidFill>
            </a:endParaRPr>
          </a:p>
        </p:txBody>
      </p:sp>
      <p:sp>
        <p:nvSpPr>
          <p:cNvPr id="5" name="Text Placeholder 4">
            <a:extLst>
              <a:ext uri="{FF2B5EF4-FFF2-40B4-BE49-F238E27FC236}">
                <a16:creationId xmlns:a16="http://schemas.microsoft.com/office/drawing/2014/main" id="{A191778B-6592-0435-7D2B-788BCB999A89}"/>
              </a:ext>
            </a:extLst>
          </p:cNvPr>
          <p:cNvSpPr>
            <a:spLocks/>
          </p:cNvSpPr>
          <p:nvPr/>
        </p:nvSpPr>
        <p:spPr>
          <a:xfrm>
            <a:off x="7689844" y="3468697"/>
            <a:ext cx="3171831" cy="545612"/>
          </a:xfrm>
          <a:prstGeom prst="rect">
            <a:avLst/>
          </a:prstGeom>
        </p:spPr>
        <p:txBody>
          <a:bodyPr/>
          <a:lstStyle/>
          <a:p>
            <a:pPr defTabSz="832104">
              <a:spcAft>
                <a:spcPts val="600"/>
              </a:spcAft>
            </a:pPr>
            <a:r>
              <a:rPr lang="en-CA" sz="1638" kern="1200">
                <a:solidFill>
                  <a:schemeClr val="tx1"/>
                </a:solidFill>
                <a:latin typeface="+mn-lt"/>
                <a:ea typeface="+mn-ea"/>
                <a:cs typeface="+mn-cs"/>
              </a:rPr>
              <a:t>Predictive Algorithms</a:t>
            </a:r>
            <a:endParaRPr lang="en-CA">
              <a:solidFill>
                <a:schemeClr val="tx1"/>
              </a:solidFill>
            </a:endParaRPr>
          </a:p>
        </p:txBody>
      </p:sp>
      <p:sp>
        <p:nvSpPr>
          <p:cNvPr id="6" name="Text Placeholder 5">
            <a:extLst>
              <a:ext uri="{FF2B5EF4-FFF2-40B4-BE49-F238E27FC236}">
                <a16:creationId xmlns:a16="http://schemas.microsoft.com/office/drawing/2014/main" id="{387FEE8A-9007-9FE0-2C24-64030081681F}"/>
              </a:ext>
            </a:extLst>
          </p:cNvPr>
          <p:cNvSpPr>
            <a:spLocks/>
          </p:cNvSpPr>
          <p:nvPr/>
        </p:nvSpPr>
        <p:spPr>
          <a:xfrm>
            <a:off x="7689844" y="4030578"/>
            <a:ext cx="3171829" cy="763180"/>
          </a:xfrm>
          <a:prstGeom prst="rect">
            <a:avLst/>
          </a:prstGeom>
        </p:spPr>
        <p:txBody>
          <a:bodyPr/>
          <a:lstStyle/>
          <a:p>
            <a:pPr defTabSz="832104">
              <a:spcAft>
                <a:spcPts val="600"/>
              </a:spcAft>
            </a:pPr>
            <a:r>
              <a:rPr lang="en-US" sz="1274" kern="1200">
                <a:solidFill>
                  <a:schemeClr val="tx1"/>
                </a:solidFill>
                <a:latin typeface="+mn-lt"/>
                <a:ea typeface="+mn-ea"/>
                <a:cs typeface="+mn-cs"/>
              </a:rPr>
              <a:t>Sophisticated predictive algorithms, such as neural networks and decision trees, can effectively process diverse patient information, including medical history, genetic markers, and lifestyle factors. This allows for personalized risk assessment and early intervention strategies.</a:t>
            </a:r>
            <a:endParaRPr lang="en-CA" sz="1400">
              <a:solidFill>
                <a:schemeClr val="tx1"/>
              </a:solidFill>
            </a:endParaRPr>
          </a:p>
        </p:txBody>
      </p:sp>
      <p:sp>
        <p:nvSpPr>
          <p:cNvPr id="7" name="Text Placeholder 6">
            <a:extLst>
              <a:ext uri="{FF2B5EF4-FFF2-40B4-BE49-F238E27FC236}">
                <a16:creationId xmlns:a16="http://schemas.microsoft.com/office/drawing/2014/main" id="{205ADD6E-4551-8C44-FD7B-341EDD5C79D5}"/>
              </a:ext>
            </a:extLst>
          </p:cNvPr>
          <p:cNvSpPr>
            <a:spLocks/>
          </p:cNvSpPr>
          <p:nvPr/>
        </p:nvSpPr>
        <p:spPr>
          <a:xfrm>
            <a:off x="1050925" y="3468696"/>
            <a:ext cx="3171831" cy="545612"/>
          </a:xfrm>
          <a:prstGeom prst="rect">
            <a:avLst/>
          </a:prstGeom>
        </p:spPr>
        <p:txBody>
          <a:bodyPr/>
          <a:lstStyle/>
          <a:p>
            <a:pPr defTabSz="832104">
              <a:spcAft>
                <a:spcPts val="600"/>
              </a:spcAft>
            </a:pPr>
            <a:r>
              <a:rPr lang="en-CA" sz="1638" kern="1200">
                <a:solidFill>
                  <a:schemeClr val="tx1"/>
                </a:solidFill>
                <a:latin typeface="+mn-lt"/>
                <a:ea typeface="+mn-ea"/>
                <a:cs typeface="+mn-cs"/>
              </a:rPr>
              <a:t>Continuous Learning</a:t>
            </a:r>
            <a:endParaRPr lang="en-CA">
              <a:solidFill>
                <a:schemeClr val="tx1"/>
              </a:solidFill>
            </a:endParaRPr>
          </a:p>
        </p:txBody>
      </p:sp>
      <p:sp>
        <p:nvSpPr>
          <p:cNvPr id="8" name="Text Placeholder 7">
            <a:extLst>
              <a:ext uri="{FF2B5EF4-FFF2-40B4-BE49-F238E27FC236}">
                <a16:creationId xmlns:a16="http://schemas.microsoft.com/office/drawing/2014/main" id="{E717AEA4-733B-72E7-0AA1-92529F26FAE7}"/>
              </a:ext>
            </a:extLst>
          </p:cNvPr>
          <p:cNvSpPr>
            <a:spLocks/>
          </p:cNvSpPr>
          <p:nvPr/>
        </p:nvSpPr>
        <p:spPr>
          <a:xfrm>
            <a:off x="1050925" y="4030577"/>
            <a:ext cx="3171829" cy="763180"/>
          </a:xfrm>
          <a:prstGeom prst="rect">
            <a:avLst/>
          </a:prstGeom>
        </p:spPr>
        <p:txBody>
          <a:bodyPr/>
          <a:lstStyle/>
          <a:p>
            <a:pPr defTabSz="832104">
              <a:spcAft>
                <a:spcPts val="600"/>
              </a:spcAft>
            </a:pPr>
            <a:r>
              <a:rPr lang="en-US" sz="1274" kern="1200">
                <a:solidFill>
                  <a:schemeClr val="tx1"/>
                </a:solidFill>
                <a:latin typeface="+mn-lt"/>
                <a:ea typeface="+mn-ea"/>
                <a:cs typeface="+mn-cs"/>
              </a:rPr>
              <a:t>Machine learning models are dynamic and capable of continuous learning, adapting to new data and evolving trends like in heart attack risk factors. This adaptability enhances their ability to provide real-time, reliable predictions for individuals at different stages of life.</a:t>
            </a:r>
            <a:endParaRPr lang="en-CA" sz="1400">
              <a:solidFill>
                <a:schemeClr val="tx1"/>
              </a:solidFill>
            </a:endParaRPr>
          </a:p>
        </p:txBody>
      </p:sp>
    </p:spTree>
    <p:extLst>
      <p:ext uri="{BB962C8B-B14F-4D97-AF65-F5344CB8AC3E}">
        <p14:creationId xmlns:p14="http://schemas.microsoft.com/office/powerpoint/2010/main" val="229440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EF033BB-4831-D12C-9426-A42200FB5C36}"/>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b="1" i="0" kern="1200">
                <a:solidFill>
                  <a:schemeClr val="tx1"/>
                </a:solidFill>
                <a:effectLst/>
                <a:latin typeface="+mj-lt"/>
                <a:ea typeface="+mj-ea"/>
                <a:cs typeface="+mj-cs"/>
              </a:rPr>
              <a:t>Models</a:t>
            </a:r>
            <a:endParaRPr lang="en-US" sz="5200" kern="1200">
              <a:solidFill>
                <a:schemeClr val="tx1"/>
              </a:solidFill>
              <a:latin typeface="+mj-lt"/>
              <a:ea typeface="+mj-ea"/>
              <a:cs typeface="+mj-cs"/>
            </a:endParaRPr>
          </a:p>
        </p:txBody>
      </p:sp>
      <p:sp>
        <p:nvSpPr>
          <p:cNvPr id="11" name="TextBox 10">
            <a:extLst>
              <a:ext uri="{FF2B5EF4-FFF2-40B4-BE49-F238E27FC236}">
                <a16:creationId xmlns:a16="http://schemas.microsoft.com/office/drawing/2014/main" id="{6E683FE7-744B-F3F4-3630-AB5284761482}"/>
              </a:ext>
            </a:extLst>
          </p:cNvPr>
          <p:cNvSpPr txBox="1"/>
          <p:nvPr/>
        </p:nvSpPr>
        <p:spPr>
          <a:xfrm>
            <a:off x="1201888" y="1883680"/>
            <a:ext cx="2642329" cy="1492716"/>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Logistic Regression</a:t>
            </a:r>
            <a:endParaRPr lang="en-US" sz="1620" kern="1200">
              <a:solidFill>
                <a:schemeClr val="tx1"/>
              </a:solidFill>
              <a:latin typeface="+mn-lt"/>
              <a:ea typeface="+mn-ea"/>
              <a:cs typeface="+mn-cs"/>
            </a:endParaRP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Simple and interpretable</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Suitable for binary classification tasks based on its features.</a:t>
            </a:r>
            <a:endParaRPr lang="en-US" sz="1800">
              <a:solidFill>
                <a:schemeClr val="tx1"/>
              </a:solidFill>
              <a:latin typeface="+mn-lt"/>
              <a:ea typeface="+mn-ea"/>
              <a:cs typeface="+mn-cs"/>
            </a:endParaRPr>
          </a:p>
        </p:txBody>
      </p:sp>
      <p:sp>
        <p:nvSpPr>
          <p:cNvPr id="12" name="TextBox 11">
            <a:extLst>
              <a:ext uri="{FF2B5EF4-FFF2-40B4-BE49-F238E27FC236}">
                <a16:creationId xmlns:a16="http://schemas.microsoft.com/office/drawing/2014/main" id="{1F945C7E-F2AD-5C35-3851-B560E8E2A8C0}"/>
              </a:ext>
            </a:extLst>
          </p:cNvPr>
          <p:cNvSpPr txBox="1"/>
          <p:nvPr/>
        </p:nvSpPr>
        <p:spPr>
          <a:xfrm>
            <a:off x="4029576" y="1883680"/>
            <a:ext cx="3467702" cy="1742015"/>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SVM Model</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Effective in handling high-dimensional data and finding optimal hyperplanes</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Useful for binary classification tasks with complex decision boundaries.</a:t>
            </a:r>
            <a:endParaRPr lang="en-US" sz="1800" b="0" i="0" u="none" strike="noStrike">
              <a:solidFill>
                <a:schemeClr val="tx1"/>
              </a:solidFill>
              <a:effectLst/>
              <a:latin typeface="+mn-lt"/>
              <a:ea typeface="+mn-ea"/>
              <a:cs typeface="+mn-cs"/>
            </a:endParaRPr>
          </a:p>
        </p:txBody>
      </p:sp>
      <p:sp>
        <p:nvSpPr>
          <p:cNvPr id="13" name="TextBox 12">
            <a:extLst>
              <a:ext uri="{FF2B5EF4-FFF2-40B4-BE49-F238E27FC236}">
                <a16:creationId xmlns:a16="http://schemas.microsoft.com/office/drawing/2014/main" id="{39AAD2B2-8ACE-2DC0-C5DA-68DB2F0F531D}"/>
              </a:ext>
            </a:extLst>
          </p:cNvPr>
          <p:cNvSpPr txBox="1"/>
          <p:nvPr/>
        </p:nvSpPr>
        <p:spPr>
          <a:xfrm>
            <a:off x="7312959" y="1880630"/>
            <a:ext cx="4040841" cy="1665071"/>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Random Forest Model</a:t>
            </a:r>
            <a:endParaRPr lang="en-US" sz="1620" kern="1200">
              <a:solidFill>
                <a:schemeClr val="tx1"/>
              </a:solidFill>
              <a:latin typeface="+mn-lt"/>
              <a:ea typeface="+mn-ea"/>
              <a:cs typeface="+mn-cs"/>
            </a:endParaRP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Able to handle high-dimensional data and complex relationships between features, by constructing multiple decision trees and aggregating their predictions to achieve robust classification results.</a:t>
            </a:r>
            <a:endParaRPr lang="en-US" sz="1800">
              <a:solidFill>
                <a:schemeClr val="tx1"/>
              </a:solidFill>
              <a:latin typeface="+mn-lt"/>
              <a:ea typeface="+mn-ea"/>
              <a:cs typeface="+mn-cs"/>
            </a:endParaRPr>
          </a:p>
        </p:txBody>
      </p:sp>
      <p:pic>
        <p:nvPicPr>
          <p:cNvPr id="3" name="Picture 2">
            <a:extLst>
              <a:ext uri="{FF2B5EF4-FFF2-40B4-BE49-F238E27FC236}">
                <a16:creationId xmlns:a16="http://schemas.microsoft.com/office/drawing/2014/main" id="{A016F26F-ECC4-61A4-56D5-DD724A1DD686}"/>
              </a:ext>
            </a:extLst>
          </p:cNvPr>
          <p:cNvPicPr>
            <a:picLocks noChangeAspect="1"/>
          </p:cNvPicPr>
          <p:nvPr/>
        </p:nvPicPr>
        <p:blipFill>
          <a:blip r:embed="rId2"/>
          <a:stretch>
            <a:fillRect/>
          </a:stretch>
        </p:blipFill>
        <p:spPr>
          <a:xfrm>
            <a:off x="838200" y="3973436"/>
            <a:ext cx="3369704" cy="2156077"/>
          </a:xfrm>
          <a:prstGeom prst="rect">
            <a:avLst/>
          </a:prstGeom>
        </p:spPr>
      </p:pic>
      <p:pic>
        <p:nvPicPr>
          <p:cNvPr id="5" name="Picture 4">
            <a:extLst>
              <a:ext uri="{FF2B5EF4-FFF2-40B4-BE49-F238E27FC236}">
                <a16:creationId xmlns:a16="http://schemas.microsoft.com/office/drawing/2014/main" id="{FEDF5390-4A33-09FA-AEBD-14DFF23E6D71}"/>
              </a:ext>
            </a:extLst>
          </p:cNvPr>
          <p:cNvPicPr>
            <a:picLocks noChangeAspect="1"/>
          </p:cNvPicPr>
          <p:nvPr/>
        </p:nvPicPr>
        <p:blipFill>
          <a:blip r:embed="rId3"/>
          <a:stretch>
            <a:fillRect/>
          </a:stretch>
        </p:blipFill>
        <p:spPr>
          <a:xfrm>
            <a:off x="4409646" y="3973434"/>
            <a:ext cx="2885888" cy="2156076"/>
          </a:xfrm>
          <a:prstGeom prst="rect">
            <a:avLst/>
          </a:prstGeom>
        </p:spPr>
      </p:pic>
      <p:pic>
        <p:nvPicPr>
          <p:cNvPr id="7" name="Picture 6">
            <a:extLst>
              <a:ext uri="{FF2B5EF4-FFF2-40B4-BE49-F238E27FC236}">
                <a16:creationId xmlns:a16="http://schemas.microsoft.com/office/drawing/2014/main" id="{C9F9AD57-F5D7-9ED0-E9FB-91E0D07224F0}"/>
              </a:ext>
            </a:extLst>
          </p:cNvPr>
          <p:cNvPicPr>
            <a:picLocks noChangeAspect="1"/>
          </p:cNvPicPr>
          <p:nvPr/>
        </p:nvPicPr>
        <p:blipFill>
          <a:blip r:embed="rId4"/>
          <a:stretch>
            <a:fillRect/>
          </a:stretch>
        </p:blipFill>
        <p:spPr>
          <a:xfrm>
            <a:off x="7497278" y="3973434"/>
            <a:ext cx="2885888" cy="2156076"/>
          </a:xfrm>
          <a:prstGeom prst="rect">
            <a:avLst/>
          </a:prstGeom>
        </p:spPr>
      </p:pic>
    </p:spTree>
    <p:extLst>
      <p:ext uri="{BB962C8B-B14F-4D97-AF65-F5344CB8AC3E}">
        <p14:creationId xmlns:p14="http://schemas.microsoft.com/office/powerpoint/2010/main" val="275820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14" name="Title 1">
            <a:extLst>
              <a:ext uri="{FF2B5EF4-FFF2-40B4-BE49-F238E27FC236}">
                <a16:creationId xmlns:a16="http://schemas.microsoft.com/office/drawing/2014/main" id="{114935AF-67AE-EF85-2073-5F06B7AD593A}"/>
              </a:ext>
            </a:extLst>
          </p:cNvPr>
          <p:cNvSpPr>
            <a:spLocks noGrp="1"/>
          </p:cNvSpPr>
          <p:nvPr>
            <p:ph type="title"/>
          </p:nvPr>
        </p:nvSpPr>
        <p:spPr>
          <a:xfrm>
            <a:off x="838200" y="365125"/>
            <a:ext cx="10515600" cy="930275"/>
          </a:xfrm>
        </p:spPr>
        <p:txBody>
          <a:bodyPr vert="horz" lIns="91440" tIns="45720" rIns="91440" bIns="45720" rtlCol="0" anchor="ctr">
            <a:normAutofit/>
          </a:bodyPr>
          <a:lstStyle/>
          <a:p>
            <a:r>
              <a:rPr lang="en-US" b="1" i="0" kern="1200">
                <a:solidFill>
                  <a:schemeClr val="tx1"/>
                </a:solidFill>
                <a:effectLst/>
                <a:latin typeface="+mj-lt"/>
                <a:ea typeface="+mj-ea"/>
                <a:cs typeface="+mj-cs"/>
              </a:rPr>
              <a:t>Models</a:t>
            </a:r>
            <a:endParaRPr lang="en-US" kern="1200">
              <a:solidFill>
                <a:schemeClr val="tx1"/>
              </a:solidFill>
              <a:latin typeface="+mj-lt"/>
              <a:ea typeface="+mj-ea"/>
              <a:cs typeface="+mj-cs"/>
            </a:endParaRPr>
          </a:p>
        </p:txBody>
      </p:sp>
      <p:sp>
        <p:nvSpPr>
          <p:cNvPr id="10" name="TextBox 9">
            <a:extLst>
              <a:ext uri="{FF2B5EF4-FFF2-40B4-BE49-F238E27FC236}">
                <a16:creationId xmlns:a16="http://schemas.microsoft.com/office/drawing/2014/main" id="{FEC4C8A7-D85B-64A9-9489-3825ACDDFB5D}"/>
              </a:ext>
            </a:extLst>
          </p:cNvPr>
          <p:cNvSpPr txBox="1"/>
          <p:nvPr/>
        </p:nvSpPr>
        <p:spPr>
          <a:xfrm>
            <a:off x="1141487" y="2011363"/>
            <a:ext cx="3792173" cy="1492716"/>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KNN Classifier</a:t>
            </a:r>
            <a:endParaRPr lang="en-US" sz="1620" kern="1200">
              <a:solidFill>
                <a:schemeClr val="tx1"/>
              </a:solidFill>
              <a:latin typeface="+mn-lt"/>
              <a:ea typeface="+mn-ea"/>
              <a:cs typeface="+mn-cs"/>
            </a:endParaRP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Simple and effective in handling non-linear relationships in data</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Classification decisions are based on the k-nearest neighbors of a data point.</a:t>
            </a:r>
            <a:endParaRPr lang="en-US" sz="1800" b="0" i="0" u="none" strike="noStrike">
              <a:solidFill>
                <a:schemeClr val="tx1"/>
              </a:solidFill>
              <a:effectLst/>
              <a:latin typeface="+mn-lt"/>
              <a:ea typeface="+mn-ea"/>
              <a:cs typeface="+mn-cs"/>
            </a:endParaRPr>
          </a:p>
        </p:txBody>
      </p:sp>
      <p:sp>
        <p:nvSpPr>
          <p:cNvPr id="11" name="TextBox 10">
            <a:extLst>
              <a:ext uri="{FF2B5EF4-FFF2-40B4-BE49-F238E27FC236}">
                <a16:creationId xmlns:a16="http://schemas.microsoft.com/office/drawing/2014/main" id="{7EA9D056-C2A1-CBFD-0CF8-13C9EDFF0877}"/>
              </a:ext>
            </a:extLst>
          </p:cNvPr>
          <p:cNvSpPr txBox="1"/>
          <p:nvPr/>
        </p:nvSpPr>
        <p:spPr>
          <a:xfrm>
            <a:off x="6905865" y="2011363"/>
            <a:ext cx="4144648" cy="1492716"/>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Gradient Boosting</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Able to iteratively train weak learners and optimize a differentiable loss function</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Effective in minimizing errors and improving classification accuracy with each iteration.</a:t>
            </a:r>
            <a:endParaRPr lang="en-CA"/>
          </a:p>
        </p:txBody>
      </p:sp>
      <p:pic>
        <p:nvPicPr>
          <p:cNvPr id="3" name="Picture 2" descr="A computer screen shot of a program code&#10;&#10;Description automatically generated">
            <a:extLst>
              <a:ext uri="{FF2B5EF4-FFF2-40B4-BE49-F238E27FC236}">
                <a16:creationId xmlns:a16="http://schemas.microsoft.com/office/drawing/2014/main" id="{681E2136-1649-6E86-E4A1-0614F6ACBE32}"/>
              </a:ext>
            </a:extLst>
          </p:cNvPr>
          <p:cNvPicPr>
            <a:picLocks noChangeAspect="1"/>
          </p:cNvPicPr>
          <p:nvPr/>
        </p:nvPicPr>
        <p:blipFill rotWithShape="1">
          <a:blip r:embed="rId2"/>
          <a:srcRect r="10967"/>
          <a:stretch/>
        </p:blipFill>
        <p:spPr>
          <a:xfrm>
            <a:off x="1305961" y="3967834"/>
            <a:ext cx="4456763" cy="2204365"/>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2DD22D6B-CD72-6E79-8F40-C4FB58B28774}"/>
              </a:ext>
            </a:extLst>
          </p:cNvPr>
          <p:cNvPicPr>
            <a:picLocks noChangeAspect="1"/>
          </p:cNvPicPr>
          <p:nvPr/>
        </p:nvPicPr>
        <p:blipFill>
          <a:blip r:embed="rId3"/>
          <a:stretch>
            <a:fillRect/>
          </a:stretch>
        </p:blipFill>
        <p:spPr>
          <a:xfrm>
            <a:off x="6429278" y="3967835"/>
            <a:ext cx="4621235" cy="2204365"/>
          </a:xfrm>
          <a:prstGeom prst="rect">
            <a:avLst/>
          </a:prstGeom>
        </p:spPr>
      </p:pic>
    </p:spTree>
    <p:extLst>
      <p:ext uri="{BB962C8B-B14F-4D97-AF65-F5344CB8AC3E}">
        <p14:creationId xmlns:p14="http://schemas.microsoft.com/office/powerpoint/2010/main" val="383004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87180E47-DF5A-8A0C-18CE-1D30E18F2CED}"/>
              </a:ext>
            </a:extLst>
          </p:cNvPr>
          <p:cNvSpPr>
            <a:spLocks noGrp="1"/>
          </p:cNvSpPr>
          <p:nvPr>
            <p:ph type="title"/>
          </p:nvPr>
        </p:nvSpPr>
        <p:spPr>
          <a:xfrm>
            <a:off x="1137037" y="741082"/>
            <a:ext cx="9274512" cy="949606"/>
          </a:xfrm>
        </p:spPr>
        <p:txBody>
          <a:bodyPr vert="horz" lIns="91440" tIns="45720" rIns="91440" bIns="45720" rtlCol="0" anchor="ctr">
            <a:normAutofit/>
          </a:bodyPr>
          <a:lstStyle/>
          <a:p>
            <a:r>
              <a:rPr lang="en-US" b="1" i="0" kern="1200">
                <a:solidFill>
                  <a:schemeClr val="tx1"/>
                </a:solidFill>
                <a:effectLst/>
                <a:latin typeface="+mj-lt"/>
                <a:ea typeface="+mj-ea"/>
                <a:cs typeface="+mj-cs"/>
              </a:rPr>
              <a:t>Models</a:t>
            </a:r>
            <a:endParaRPr lang="en-US" kern="1200">
              <a:solidFill>
                <a:schemeClr val="tx1"/>
              </a:solidFill>
              <a:latin typeface="+mj-lt"/>
              <a:ea typeface="+mj-ea"/>
              <a:cs typeface="+mj-cs"/>
            </a:endParaRPr>
          </a:p>
        </p:txBody>
      </p:sp>
      <p:sp>
        <p:nvSpPr>
          <p:cNvPr id="23" name="Freeform: Shape 2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39F786-F1D7-A509-B84D-CDB1D87422DA}"/>
              </a:ext>
            </a:extLst>
          </p:cNvPr>
          <p:cNvSpPr txBox="1"/>
          <p:nvPr/>
        </p:nvSpPr>
        <p:spPr>
          <a:xfrm>
            <a:off x="1413629" y="2037856"/>
            <a:ext cx="3427354" cy="1952009"/>
          </a:xfrm>
          <a:prstGeom prst="rect">
            <a:avLst/>
          </a:prstGeom>
          <a:noFill/>
        </p:spPr>
        <p:txBody>
          <a:bodyPr wrap="square" rtlCol="0">
            <a:spAutoFit/>
          </a:bodyPr>
          <a:lstStyle/>
          <a:p>
            <a:pPr defTabSz="768096">
              <a:spcAft>
                <a:spcPts val="600"/>
              </a:spcAft>
            </a:pPr>
            <a:r>
              <a:rPr lang="en-US" sz="1512" b="1" kern="1200">
                <a:solidFill>
                  <a:schemeClr val="tx1"/>
                </a:solidFill>
                <a:latin typeface="+mn-lt"/>
                <a:ea typeface="+mn-ea"/>
                <a:cs typeface="+mn-cs"/>
              </a:rPr>
              <a:t>Light GBM</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Highly efficient in handling large datasets</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capable to achieve high performance through gradient boosting </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Reduces training time and memory usage.</a:t>
            </a:r>
            <a:endParaRPr lang="en-CA"/>
          </a:p>
        </p:txBody>
      </p:sp>
      <p:sp>
        <p:nvSpPr>
          <p:cNvPr id="13" name="TextBox 12">
            <a:extLst>
              <a:ext uri="{FF2B5EF4-FFF2-40B4-BE49-F238E27FC236}">
                <a16:creationId xmlns:a16="http://schemas.microsoft.com/office/drawing/2014/main" id="{651EE0E7-EDBE-BE0C-0C6A-7E308918E286}"/>
              </a:ext>
            </a:extLst>
          </p:cNvPr>
          <p:cNvSpPr txBox="1"/>
          <p:nvPr/>
        </p:nvSpPr>
        <p:spPr>
          <a:xfrm>
            <a:off x="6281416" y="2007704"/>
            <a:ext cx="3683101" cy="1952009"/>
          </a:xfrm>
          <a:prstGeom prst="rect">
            <a:avLst/>
          </a:prstGeom>
          <a:noFill/>
        </p:spPr>
        <p:txBody>
          <a:bodyPr wrap="square" rtlCol="0">
            <a:spAutoFit/>
          </a:bodyPr>
          <a:lstStyle/>
          <a:p>
            <a:pPr defTabSz="768096">
              <a:spcAft>
                <a:spcPts val="600"/>
              </a:spcAft>
            </a:pPr>
            <a:r>
              <a:rPr lang="en-US" sz="1512" b="1" kern="1200" err="1">
                <a:solidFill>
                  <a:schemeClr val="tx1"/>
                </a:solidFill>
                <a:latin typeface="+mn-lt"/>
                <a:ea typeface="+mn-ea"/>
                <a:cs typeface="+mn-cs"/>
              </a:rPr>
              <a:t>XGBoost_CLF</a:t>
            </a:r>
            <a:endParaRPr lang="en-US" sz="1512" b="1" kern="1200">
              <a:solidFill>
                <a:schemeClr val="tx1"/>
              </a:solidFill>
              <a:latin typeface="+mn-lt"/>
              <a:ea typeface="+mn-ea"/>
              <a:cs typeface="+mn-cs"/>
            </a:endParaRP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Similar to Light GBM</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High performance and scalability</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Uses gradient boosting techniques to improve classification accuracy by combining the predictions of multiple weak learners.</a:t>
            </a:r>
            <a:endParaRPr lang="en-US" sz="1800">
              <a:solidFill>
                <a:schemeClr val="tx1"/>
              </a:solidFill>
              <a:latin typeface="+mn-lt"/>
              <a:ea typeface="+mn-ea"/>
              <a:cs typeface="+mn-cs"/>
            </a:endParaRPr>
          </a:p>
        </p:txBody>
      </p:sp>
      <p:pic>
        <p:nvPicPr>
          <p:cNvPr id="10" name="Picture 9">
            <a:extLst>
              <a:ext uri="{FF2B5EF4-FFF2-40B4-BE49-F238E27FC236}">
                <a16:creationId xmlns:a16="http://schemas.microsoft.com/office/drawing/2014/main" id="{7D59AEFC-5E23-38A3-8A7E-B3A795D7F4EC}"/>
              </a:ext>
            </a:extLst>
          </p:cNvPr>
          <p:cNvPicPr>
            <a:picLocks noChangeAspect="1"/>
          </p:cNvPicPr>
          <p:nvPr/>
        </p:nvPicPr>
        <p:blipFill rotWithShape="1">
          <a:blip r:embed="rId2"/>
          <a:srcRect r="21306"/>
          <a:stretch/>
        </p:blipFill>
        <p:spPr>
          <a:xfrm>
            <a:off x="1413629" y="4086409"/>
            <a:ext cx="3643887" cy="2168341"/>
          </a:xfrm>
          <a:prstGeom prst="rect">
            <a:avLst/>
          </a:prstGeom>
        </p:spPr>
      </p:pic>
      <p:pic>
        <p:nvPicPr>
          <p:cNvPr id="11" name="Picture 10">
            <a:extLst>
              <a:ext uri="{FF2B5EF4-FFF2-40B4-BE49-F238E27FC236}">
                <a16:creationId xmlns:a16="http://schemas.microsoft.com/office/drawing/2014/main" id="{0E83C51C-06A1-866F-C790-109F398FF4CE}"/>
              </a:ext>
            </a:extLst>
          </p:cNvPr>
          <p:cNvPicPr>
            <a:picLocks noChangeAspect="1"/>
          </p:cNvPicPr>
          <p:nvPr/>
        </p:nvPicPr>
        <p:blipFill>
          <a:blip r:embed="rId3"/>
          <a:stretch>
            <a:fillRect/>
          </a:stretch>
        </p:blipFill>
        <p:spPr>
          <a:xfrm>
            <a:off x="6035565" y="4086409"/>
            <a:ext cx="4463405" cy="2168341"/>
          </a:xfrm>
          <a:prstGeom prst="rect">
            <a:avLst/>
          </a:prstGeom>
        </p:spPr>
      </p:pic>
    </p:spTree>
    <p:extLst>
      <p:ext uri="{BB962C8B-B14F-4D97-AF65-F5344CB8AC3E}">
        <p14:creationId xmlns:p14="http://schemas.microsoft.com/office/powerpoint/2010/main" val="361909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422EA6-C4F0-2AE8-895E-F0F7F0E0E271}"/>
              </a:ext>
            </a:extLst>
          </p:cNvPr>
          <p:cNvSpPr>
            <a:spLocks noGrp="1"/>
          </p:cNvSpPr>
          <p:nvPr>
            <p:ph type="title"/>
          </p:nvPr>
        </p:nvSpPr>
        <p:spPr>
          <a:xfrm>
            <a:off x="1137037" y="741082"/>
            <a:ext cx="9274512" cy="949606"/>
          </a:xfrm>
        </p:spPr>
        <p:txBody>
          <a:bodyPr vert="horz" lIns="91440" tIns="45720" rIns="91440" bIns="45720" rtlCol="0" anchor="ctr">
            <a:normAutofit/>
          </a:bodyPr>
          <a:lstStyle/>
          <a:p>
            <a:r>
              <a:rPr lang="en-US" b="1" i="0" kern="1200">
                <a:solidFill>
                  <a:schemeClr val="tx1"/>
                </a:solidFill>
                <a:effectLst/>
                <a:latin typeface="+mj-lt"/>
                <a:ea typeface="+mj-ea"/>
                <a:cs typeface="+mj-cs"/>
              </a:rPr>
              <a:t>Model Evaluation</a:t>
            </a:r>
            <a:endParaRPr lang="en-US" b="1" kern="1200">
              <a:solidFill>
                <a:schemeClr val="tx1"/>
              </a:solidFill>
              <a:latin typeface="+mj-lt"/>
              <a:ea typeface="+mj-ea"/>
              <a:cs typeface="+mj-cs"/>
            </a:endParaRPr>
          </a:p>
        </p:txBody>
      </p:sp>
      <p:sp>
        <p:nvSpPr>
          <p:cNvPr id="1035" name="Freeform: Shape 1034">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7C8D162A-F7D7-35B8-26FC-A1D3FA146E38}"/>
              </a:ext>
            </a:extLst>
          </p:cNvPr>
          <p:cNvSpPr>
            <a:spLocks/>
          </p:cNvSpPr>
          <p:nvPr/>
        </p:nvSpPr>
        <p:spPr>
          <a:xfrm>
            <a:off x="1590845" y="2033158"/>
            <a:ext cx="4270015" cy="2357876"/>
          </a:xfrm>
          <a:prstGeom prst="rect">
            <a:avLst/>
          </a:prstGeom>
        </p:spPr>
        <p:txBody>
          <a:bodyPr/>
          <a:lstStyle/>
          <a:p>
            <a:pPr defTabSz="768096">
              <a:spcAft>
                <a:spcPts val="600"/>
              </a:spcAft>
            </a:pPr>
            <a:r>
              <a:rPr lang="en-US" sz="1512" b="1" kern="1200">
                <a:solidFill>
                  <a:schemeClr val="tx1"/>
                </a:solidFill>
                <a:latin typeface="+mn-lt"/>
                <a:ea typeface="+mn-ea"/>
                <a:cs typeface="+mn-cs"/>
              </a:rPr>
              <a:t>Accuracy:</a:t>
            </a:r>
            <a:r>
              <a:rPr lang="en-US" sz="1512" kern="1200">
                <a:solidFill>
                  <a:schemeClr val="tx1"/>
                </a:solidFill>
                <a:latin typeface="+mn-lt"/>
                <a:ea typeface="+mn-ea"/>
                <a:cs typeface="+mn-cs"/>
              </a:rPr>
              <a:t> Provides overall correct prediction proportion, but caution in imbalanced datasets.</a:t>
            </a:r>
            <a:endParaRPr lang="en-CA" sz="1512" kern="1200">
              <a:solidFill>
                <a:schemeClr val="tx1"/>
              </a:solidFill>
              <a:latin typeface="+mn-lt"/>
              <a:ea typeface="+mn-ea"/>
              <a:cs typeface="+mn-cs"/>
            </a:endParaRPr>
          </a:p>
          <a:p>
            <a:pPr defTabSz="768096">
              <a:spcAft>
                <a:spcPts val="600"/>
              </a:spcAft>
            </a:pPr>
            <a:r>
              <a:rPr lang="en-US" sz="1512" b="1" kern="1200">
                <a:solidFill>
                  <a:schemeClr val="tx1"/>
                </a:solidFill>
                <a:latin typeface="+mn-lt"/>
                <a:ea typeface="+mn-ea"/>
                <a:cs typeface="+mn-cs"/>
              </a:rPr>
              <a:t>Precision:</a:t>
            </a:r>
            <a:r>
              <a:rPr lang="en-US" sz="1512" kern="1200">
                <a:solidFill>
                  <a:schemeClr val="tx1"/>
                </a:solidFill>
                <a:latin typeface="+mn-lt"/>
                <a:ea typeface="+mn-ea"/>
                <a:cs typeface="+mn-cs"/>
              </a:rPr>
              <a:t> Gauges true positive proportion among all positive predictions, essential for minimizing false positives.</a:t>
            </a:r>
          </a:p>
          <a:p>
            <a:pPr defTabSz="768096">
              <a:spcAft>
                <a:spcPts val="600"/>
              </a:spcAft>
            </a:pPr>
            <a:r>
              <a:rPr lang="en-US" sz="1512" b="1" kern="1200">
                <a:solidFill>
                  <a:schemeClr val="tx1"/>
                </a:solidFill>
                <a:latin typeface="+mn-lt"/>
                <a:ea typeface="+mn-ea"/>
                <a:cs typeface="+mn-cs"/>
              </a:rPr>
              <a:t>Recall:</a:t>
            </a:r>
            <a:r>
              <a:rPr lang="en-US" sz="1512" kern="1200">
                <a:solidFill>
                  <a:schemeClr val="tx1"/>
                </a:solidFill>
                <a:latin typeface="+mn-lt"/>
                <a:ea typeface="+mn-ea"/>
                <a:cs typeface="+mn-cs"/>
              </a:rPr>
              <a:t> Measures true positive identification rate, critical for minimizing false negatives.</a:t>
            </a:r>
          </a:p>
          <a:p>
            <a:pPr defTabSz="768096">
              <a:spcAft>
                <a:spcPts val="600"/>
              </a:spcAft>
            </a:pPr>
            <a:r>
              <a:rPr lang="en-US" sz="1512" b="1" kern="1200">
                <a:solidFill>
                  <a:schemeClr val="tx1"/>
                </a:solidFill>
                <a:latin typeface="+mn-lt"/>
                <a:ea typeface="+mn-ea"/>
                <a:cs typeface="+mn-cs"/>
              </a:rPr>
              <a:t>F1 Score: </a:t>
            </a:r>
            <a:r>
              <a:rPr lang="en-US" sz="1512" kern="1200">
                <a:solidFill>
                  <a:schemeClr val="tx1"/>
                </a:solidFill>
                <a:latin typeface="+mn-lt"/>
                <a:ea typeface="+mn-ea"/>
                <a:cs typeface="+mn-cs"/>
              </a:rPr>
              <a:t>Balances precision and recall, particularly useful for imbalanced datasets.</a:t>
            </a:r>
          </a:p>
          <a:p>
            <a:pPr defTabSz="768096">
              <a:spcAft>
                <a:spcPts val="600"/>
              </a:spcAft>
            </a:pPr>
            <a:r>
              <a:rPr lang="en-US" sz="1512" b="1" kern="1200">
                <a:solidFill>
                  <a:schemeClr val="tx1"/>
                </a:solidFill>
                <a:latin typeface="+mn-lt"/>
                <a:ea typeface="+mn-ea"/>
                <a:cs typeface="+mn-cs"/>
              </a:rPr>
              <a:t>ROC AUC: </a:t>
            </a:r>
            <a:r>
              <a:rPr lang="en-US" sz="1512" kern="1200">
                <a:solidFill>
                  <a:schemeClr val="tx1"/>
                </a:solidFill>
                <a:latin typeface="+mn-lt"/>
                <a:ea typeface="+mn-ea"/>
                <a:cs typeface="+mn-cs"/>
              </a:rPr>
              <a:t>Measures model's class separation ability, unaffected by class distribution.</a:t>
            </a:r>
            <a:endParaRPr lang="en-US">
              <a:solidFill>
                <a:schemeClr val="tx1"/>
              </a:solidFill>
            </a:endParaRPr>
          </a:p>
        </p:txBody>
      </p:sp>
      <p:pic>
        <p:nvPicPr>
          <p:cNvPr id="1026" name="Picture 2" descr="How to Choose the Best Evaluation Metric for Classification Problems | by  Thomas A Dorfer | Towards Data Science">
            <a:extLst>
              <a:ext uri="{FF2B5EF4-FFF2-40B4-BE49-F238E27FC236}">
                <a16:creationId xmlns:a16="http://schemas.microsoft.com/office/drawing/2014/main" id="{F0BB17B2-C009-7CB0-BCAE-6250E34AF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983" b="7983"/>
          <a:stretch>
            <a:fillRect/>
          </a:stretch>
        </p:blipFill>
        <p:spPr bwMode="auto">
          <a:xfrm>
            <a:off x="5974793" y="2007704"/>
            <a:ext cx="4346961" cy="20717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B953C15-0D15-DC81-E786-2CAE246E9B28}"/>
              </a:ext>
            </a:extLst>
          </p:cNvPr>
          <p:cNvPicPr>
            <a:picLocks noChangeAspect="1"/>
          </p:cNvPicPr>
          <p:nvPr/>
        </p:nvPicPr>
        <p:blipFill>
          <a:blip r:embed="rId3"/>
          <a:stretch>
            <a:fillRect/>
          </a:stretch>
        </p:blipFill>
        <p:spPr>
          <a:xfrm>
            <a:off x="6096000" y="4391034"/>
            <a:ext cx="5297076" cy="1891987"/>
          </a:xfrm>
          <a:prstGeom prst="rect">
            <a:avLst/>
          </a:prstGeom>
        </p:spPr>
      </p:pic>
      <p:sp>
        <p:nvSpPr>
          <p:cNvPr id="5" name="Rectangle 4">
            <a:extLst>
              <a:ext uri="{FF2B5EF4-FFF2-40B4-BE49-F238E27FC236}">
                <a16:creationId xmlns:a16="http://schemas.microsoft.com/office/drawing/2014/main" id="{4CF1F700-1EB7-D535-D59E-B8FF6195023F}"/>
              </a:ext>
            </a:extLst>
          </p:cNvPr>
          <p:cNvSpPr/>
          <p:nvPr/>
        </p:nvSpPr>
        <p:spPr>
          <a:xfrm>
            <a:off x="6170127" y="3580146"/>
            <a:ext cx="1563597" cy="447262"/>
          </a:xfrm>
          <a:prstGeom prst="rect">
            <a:avLst/>
          </a:prstGeom>
          <a:solidFill>
            <a:srgbClr val="FFF9DB"/>
          </a:solidFill>
          <a:ln>
            <a:solidFill>
              <a:srgbClr val="FFF9D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645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9C5378-FC2E-2C87-4316-0AFCB4C93F11}"/>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b="1" i="0" kern="1200">
                <a:solidFill>
                  <a:schemeClr val="tx1"/>
                </a:solidFill>
                <a:effectLst/>
                <a:latin typeface="+mj-lt"/>
                <a:ea typeface="+mj-ea"/>
                <a:cs typeface="+mj-cs"/>
              </a:rPr>
              <a:t>Model Selection</a:t>
            </a:r>
            <a:endParaRPr lang="en-US" kern="1200">
              <a:solidFill>
                <a:schemeClr val="tx1"/>
              </a:solidFill>
              <a:latin typeface="+mj-lt"/>
              <a:ea typeface="+mj-ea"/>
              <a:cs typeface="+mj-cs"/>
            </a:endParaRPr>
          </a:p>
        </p:txBody>
      </p:sp>
      <p:sp>
        <p:nvSpPr>
          <p:cNvPr id="8" name="Text Placeholder 7">
            <a:extLst>
              <a:ext uri="{FF2B5EF4-FFF2-40B4-BE49-F238E27FC236}">
                <a16:creationId xmlns:a16="http://schemas.microsoft.com/office/drawing/2014/main" id="{E281C2AF-472C-CA52-22F4-92F7A9C414DC}"/>
              </a:ext>
            </a:extLst>
          </p:cNvPr>
          <p:cNvSpPr>
            <a:spLocks noGrp="1"/>
          </p:cNvSpPr>
          <p:nvPr>
            <p:ph type="body" sz="half" idx="25"/>
          </p:nvPr>
        </p:nvSpPr>
        <p:spPr>
          <a:xfrm>
            <a:off x="1137034" y="2198362"/>
            <a:ext cx="4958966" cy="3917773"/>
          </a:xfrm>
        </p:spPr>
        <p:txBody>
          <a:bodyPr vert="horz" lIns="91440" tIns="45720" rIns="91440" bIns="45720" rtlCol="0">
            <a:normAutofit/>
          </a:bodyPr>
          <a:lstStyle/>
          <a:p>
            <a:r>
              <a:rPr lang="en-US" sz="2000" dirty="0">
                <a:solidFill>
                  <a:schemeClr val="tx1"/>
                </a:solidFill>
                <a:latin typeface="+mn-lt"/>
                <a:ea typeface="+mn-ea"/>
                <a:cs typeface="+mn-cs"/>
              </a:rPr>
              <a:t>Based on above metrics we come to conclusion and chose to work on 3 models that are:</a:t>
            </a:r>
          </a:p>
          <a:p>
            <a:pPr marL="285750" indent="-228600">
              <a:buFont typeface="Arial" panose="020B0604020202020204" pitchFamily="34" charset="0"/>
              <a:buChar char="•"/>
            </a:pPr>
            <a:r>
              <a:rPr lang="en-US" sz="2000" dirty="0">
                <a:solidFill>
                  <a:schemeClr val="tx1"/>
                </a:solidFill>
                <a:latin typeface="+mn-lt"/>
                <a:ea typeface="+mn-ea"/>
                <a:cs typeface="+mn-cs"/>
              </a:rPr>
              <a:t>Logistic regression</a:t>
            </a:r>
          </a:p>
          <a:p>
            <a:pPr marL="285750" indent="-228600">
              <a:buFont typeface="Arial" panose="020B0604020202020204" pitchFamily="34" charset="0"/>
              <a:buChar char="•"/>
            </a:pPr>
            <a:r>
              <a:rPr lang="en-US" sz="2000" dirty="0">
                <a:solidFill>
                  <a:schemeClr val="tx1"/>
                </a:solidFill>
                <a:latin typeface="+mn-lt"/>
                <a:ea typeface="+mn-ea"/>
                <a:cs typeface="+mn-cs"/>
              </a:rPr>
              <a:t>Gradient Boosting</a:t>
            </a:r>
          </a:p>
          <a:p>
            <a:pPr marL="285750" indent="-228600">
              <a:buFont typeface="Arial" panose="020B0604020202020204" pitchFamily="34" charset="0"/>
              <a:buChar char="•"/>
            </a:pPr>
            <a:r>
              <a:rPr lang="en-US" sz="2000" dirty="0" err="1">
                <a:solidFill>
                  <a:schemeClr val="tx1"/>
                </a:solidFill>
                <a:latin typeface="+mn-lt"/>
                <a:ea typeface="+mn-ea"/>
                <a:cs typeface="+mn-cs"/>
              </a:rPr>
              <a:t>Xgboost_CLF</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As they were providing best results</a:t>
            </a:r>
          </a:p>
        </p:txBody>
      </p:sp>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0" name="Chart 9">
            <a:extLst>
              <a:ext uri="{FF2B5EF4-FFF2-40B4-BE49-F238E27FC236}">
                <a16:creationId xmlns:a16="http://schemas.microsoft.com/office/drawing/2014/main" id="{6065DA56-868E-5449-0493-2064146E2FC4}"/>
              </a:ext>
            </a:extLst>
          </p:cNvPr>
          <p:cNvGraphicFramePr>
            <a:graphicFrameLocks/>
          </p:cNvGraphicFramePr>
          <p:nvPr>
            <p:extLst>
              <p:ext uri="{D42A27DB-BD31-4B8C-83A1-F6EECF244321}">
                <p14:modId xmlns:p14="http://schemas.microsoft.com/office/powerpoint/2010/main" val="1281357017"/>
              </p:ext>
            </p:extLst>
          </p:nvPr>
        </p:nvGraphicFramePr>
        <p:xfrm>
          <a:off x="6719367" y="2184914"/>
          <a:ext cx="4788505" cy="37559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701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999A06-AA96-CA58-9840-467CC246D0D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 next weeks… </a:t>
            </a:r>
          </a:p>
        </p:txBody>
      </p:sp>
      <p:sp>
        <p:nvSpPr>
          <p:cNvPr id="3" name="Text Placeholder 2">
            <a:extLst>
              <a:ext uri="{FF2B5EF4-FFF2-40B4-BE49-F238E27FC236}">
                <a16:creationId xmlns:a16="http://schemas.microsoft.com/office/drawing/2014/main" id="{4D40B72E-4E36-DD54-7993-C24F1440004D}"/>
              </a:ext>
            </a:extLst>
          </p:cNvPr>
          <p:cNvSpPr>
            <a:spLocks/>
          </p:cNvSpPr>
          <p:nvPr/>
        </p:nvSpPr>
        <p:spPr>
          <a:xfrm>
            <a:off x="1852901" y="2112579"/>
            <a:ext cx="8510141" cy="849466"/>
          </a:xfrm>
          <a:prstGeom prst="rect">
            <a:avLst/>
          </a:prstGeom>
        </p:spPr>
        <p:txBody>
          <a:bodyPr/>
          <a:lstStyle/>
          <a:p>
            <a:pPr defTabSz="740664">
              <a:spcAft>
                <a:spcPts val="600"/>
              </a:spcAft>
            </a:pPr>
            <a:r>
              <a:rPr lang="en-CA" sz="1458" b="1" kern="1200" dirty="0">
                <a:solidFill>
                  <a:schemeClr val="tx1"/>
                </a:solidFill>
                <a:latin typeface="+mn-lt"/>
                <a:ea typeface="+mn-ea"/>
                <a:cs typeface="+mn-cs"/>
              </a:rPr>
              <a:t>Model Tuning</a:t>
            </a:r>
          </a:p>
          <a:p>
            <a:pPr defTabSz="740664">
              <a:spcAft>
                <a:spcPts val="600"/>
              </a:spcAft>
            </a:pPr>
            <a:r>
              <a:rPr lang="en-US" sz="1458" kern="1200" dirty="0">
                <a:solidFill>
                  <a:schemeClr val="tx1"/>
                </a:solidFill>
                <a:latin typeface="+mn-lt"/>
                <a:ea typeface="+mn-ea"/>
                <a:cs typeface="+mn-cs"/>
              </a:rPr>
              <a:t>We will conduct extensive hyperparameter tuning for our machine learning models to optimize their performance.</a:t>
            </a:r>
            <a:endParaRPr lang="en-CA" b="0" dirty="0">
              <a:solidFill>
                <a:schemeClr val="tx1"/>
              </a:solidFill>
            </a:endParaRPr>
          </a:p>
        </p:txBody>
      </p:sp>
      <p:sp>
        <p:nvSpPr>
          <p:cNvPr id="5" name="Text Placeholder 4">
            <a:extLst>
              <a:ext uri="{FF2B5EF4-FFF2-40B4-BE49-F238E27FC236}">
                <a16:creationId xmlns:a16="http://schemas.microsoft.com/office/drawing/2014/main" id="{3B1E7E9B-4353-ACB8-F9C4-B6A94B552B45}"/>
              </a:ext>
            </a:extLst>
          </p:cNvPr>
          <p:cNvSpPr>
            <a:spLocks/>
          </p:cNvSpPr>
          <p:nvPr/>
        </p:nvSpPr>
        <p:spPr>
          <a:xfrm>
            <a:off x="1852899" y="2931952"/>
            <a:ext cx="8368252" cy="849467"/>
          </a:xfrm>
          <a:prstGeom prst="rect">
            <a:avLst/>
          </a:prstGeom>
        </p:spPr>
        <p:txBody>
          <a:bodyPr/>
          <a:lstStyle/>
          <a:p>
            <a:pPr defTabSz="740664">
              <a:spcAft>
                <a:spcPts val="600"/>
              </a:spcAft>
            </a:pPr>
            <a:r>
              <a:rPr lang="en-US" sz="1458" b="1" kern="1200" dirty="0">
                <a:solidFill>
                  <a:schemeClr val="tx1"/>
                </a:solidFill>
                <a:latin typeface="+mn-lt"/>
                <a:ea typeface="+mn-ea"/>
                <a:cs typeface="+mn-cs"/>
              </a:rPr>
              <a:t>Visualizing </a:t>
            </a:r>
          </a:p>
          <a:p>
            <a:pPr defTabSz="740664">
              <a:spcAft>
                <a:spcPts val="600"/>
              </a:spcAft>
            </a:pPr>
            <a:r>
              <a:rPr lang="en-US" sz="1458" kern="1200" dirty="0">
                <a:solidFill>
                  <a:schemeClr val="tx1"/>
                </a:solidFill>
                <a:latin typeface="+mn-lt"/>
                <a:ea typeface="+mn-ea"/>
                <a:cs typeface="+mn-cs"/>
              </a:rPr>
              <a:t>We will visualize all the data and the result we got from our models. </a:t>
            </a:r>
            <a:endParaRPr lang="en-CA" b="0" dirty="0">
              <a:solidFill>
                <a:schemeClr val="tx1"/>
              </a:solidFill>
            </a:endParaRPr>
          </a:p>
        </p:txBody>
      </p:sp>
      <p:pic>
        <p:nvPicPr>
          <p:cNvPr id="1026" name="Picture 2">
            <a:extLst>
              <a:ext uri="{FF2B5EF4-FFF2-40B4-BE49-F238E27FC236}">
                <a16:creationId xmlns:a16="http://schemas.microsoft.com/office/drawing/2014/main" id="{38535D85-5A6C-D86A-D262-6A686CEA1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641" y="3764108"/>
            <a:ext cx="6843326" cy="254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0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6A6DE-F4A0-6A01-3677-07A9356F0552}"/>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a:solidFill>
                  <a:schemeClr val="tx1"/>
                </a:solidFill>
                <a:latin typeface="+mj-lt"/>
                <a:cs typeface="+mj-cs"/>
              </a:rPr>
              <a:t>                                  Thank you</a:t>
            </a:r>
          </a:p>
        </p:txBody>
      </p:sp>
      <p:pic>
        <p:nvPicPr>
          <p:cNvPr id="43" name="Picture 42" descr="Aerial view of a highway near the ocean">
            <a:extLst>
              <a:ext uri="{FF2B5EF4-FFF2-40B4-BE49-F238E27FC236}">
                <a16:creationId xmlns:a16="http://schemas.microsoft.com/office/drawing/2014/main" id="{874B401D-0440-3F33-EB50-B86577830179}"/>
              </a:ext>
            </a:extLst>
          </p:cNvPr>
          <p:cNvPicPr>
            <a:picLocks noChangeAspect="1"/>
          </p:cNvPicPr>
          <p:nvPr/>
        </p:nvPicPr>
        <p:blipFill rotWithShape="1">
          <a:blip r:embed="rId2"/>
          <a:srcRect l="20943" r="1384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7730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DCFCC-510C-C074-F2DB-3CE32C357917}"/>
              </a:ext>
            </a:extLst>
          </p:cNvPr>
          <p:cNvSpPr>
            <a:spLocks noGrp="1"/>
          </p:cNvSpPr>
          <p:nvPr>
            <p:ph type="title"/>
          </p:nvPr>
        </p:nvSpPr>
        <p:spPr>
          <a:xfrm>
            <a:off x="599411" y="767258"/>
            <a:ext cx="3209335" cy="5323484"/>
          </a:xfrm>
        </p:spPr>
        <p:txBody>
          <a:bodyPr vert="horz" lIns="91440" tIns="45720" rIns="91440" bIns="45720" rtlCol="0" anchor="ctr">
            <a:normAutofit/>
          </a:bodyPr>
          <a:lstStyle/>
          <a:p>
            <a:pPr algn="ctr"/>
            <a:r>
              <a:rPr lang="en-US" sz="2800" kern="1200">
                <a:solidFill>
                  <a:schemeClr val="bg1"/>
                </a:solidFill>
                <a:latin typeface="+mj-lt"/>
                <a:ea typeface="+mj-ea"/>
                <a:cs typeface="+mj-cs"/>
              </a:rPr>
              <a:t>Index</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ext Placeholder 2">
            <a:extLst>
              <a:ext uri="{FF2B5EF4-FFF2-40B4-BE49-F238E27FC236}">
                <a16:creationId xmlns:a16="http://schemas.microsoft.com/office/drawing/2014/main" id="{169A583A-3688-CBB3-282F-56D8A394D857}"/>
              </a:ext>
            </a:extLst>
          </p:cNvPr>
          <p:cNvGraphicFramePr/>
          <p:nvPr>
            <p:extLst>
              <p:ext uri="{D42A27DB-BD31-4B8C-83A1-F6EECF244321}">
                <p14:modId xmlns:p14="http://schemas.microsoft.com/office/powerpoint/2010/main" val="855458490"/>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55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8AFCF45-F7F4-9E80-0D6B-7CECD17C53C8}"/>
              </a:ext>
            </a:extLst>
          </p:cNvPr>
          <p:cNvSpPr>
            <a:spLocks noGrp="1"/>
          </p:cNvSpPr>
          <p:nvPr>
            <p:ph type="title"/>
          </p:nvPr>
        </p:nvSpPr>
        <p:spPr>
          <a:xfrm>
            <a:off x="804672" y="457200"/>
            <a:ext cx="10579608" cy="1188720"/>
          </a:xfrm>
        </p:spPr>
        <p:txBody>
          <a:bodyPr vert="horz" lIns="91440" tIns="45720" rIns="91440" bIns="45720" rtlCol="0" anchor="ctr">
            <a:normAutofit/>
          </a:bodyPr>
          <a:lstStyle/>
          <a:p>
            <a:r>
              <a:rPr lang="en-US" sz="4000" b="1" kern="1200" dirty="0">
                <a:solidFill>
                  <a:schemeClr val="tx1"/>
                </a:solidFill>
                <a:latin typeface="+mj-lt"/>
                <a:ea typeface="+mj-ea"/>
                <a:cs typeface="+mj-cs"/>
              </a:rPr>
              <a:t>Introduction-</a:t>
            </a:r>
            <a:r>
              <a:rPr lang="en-US" sz="4000" b="1" kern="1200" dirty="0">
                <a:solidFill>
                  <a:schemeClr val="tx1"/>
                </a:solidFill>
                <a:effectLst/>
                <a:latin typeface="+mj-lt"/>
                <a:ea typeface="+mj-ea"/>
                <a:cs typeface="+mj-cs"/>
              </a:rPr>
              <a:t>SCOPE AND OBJECTIVES</a:t>
            </a:r>
            <a:endParaRPr lang="en-US" sz="4000" b="1" kern="1200" dirty="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13" name="Freeform: Shape 12">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30" name="Freeform: Shape 2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2EFD870D-76ED-79E6-E203-6ACEC3B9ECF5}"/>
              </a:ext>
            </a:extLst>
          </p:cNvPr>
          <p:cNvSpPr>
            <a:spLocks/>
          </p:cNvSpPr>
          <p:nvPr/>
        </p:nvSpPr>
        <p:spPr>
          <a:xfrm>
            <a:off x="4471328" y="3125602"/>
            <a:ext cx="3249344" cy="558946"/>
          </a:xfrm>
          <a:prstGeom prst="rect">
            <a:avLst/>
          </a:prstGeom>
        </p:spPr>
        <p:txBody>
          <a:bodyPr/>
          <a:lstStyle/>
          <a:p>
            <a:pPr defTabSz="859536">
              <a:spcAft>
                <a:spcPts val="600"/>
              </a:spcAft>
            </a:pPr>
            <a:r>
              <a:rPr lang="en-US" sz="1880" b="1" kern="1200">
                <a:solidFill>
                  <a:srgbClr val="29261B"/>
                </a:solidFill>
                <a:latin typeface="__tiempos_b6f14e"/>
                <a:ea typeface="+mn-ea"/>
                <a:cs typeface="+mn-cs"/>
              </a:rPr>
              <a:t>Importance</a:t>
            </a:r>
            <a:endParaRPr lang="en-US" sz="2000" b="1" kern="1200">
              <a:solidFill>
                <a:srgbClr val="29261B"/>
              </a:solidFill>
              <a:latin typeface="__tiempos_b6f14e"/>
              <a:ea typeface="+mn-ea"/>
              <a:cs typeface="+mn-cs"/>
            </a:endParaRPr>
          </a:p>
        </p:txBody>
      </p:sp>
      <p:sp>
        <p:nvSpPr>
          <p:cNvPr id="4" name="Text Placeholder 3">
            <a:extLst>
              <a:ext uri="{FF2B5EF4-FFF2-40B4-BE49-F238E27FC236}">
                <a16:creationId xmlns:a16="http://schemas.microsoft.com/office/drawing/2014/main" id="{623A2B63-E8EE-8E38-D358-A58011B656A9}"/>
              </a:ext>
            </a:extLst>
          </p:cNvPr>
          <p:cNvSpPr>
            <a:spLocks/>
          </p:cNvSpPr>
          <p:nvPr/>
        </p:nvSpPr>
        <p:spPr>
          <a:xfrm>
            <a:off x="4432224" y="3701215"/>
            <a:ext cx="3249343" cy="1859983"/>
          </a:xfrm>
          <a:prstGeom prst="rect">
            <a:avLst/>
          </a:prstGeom>
        </p:spPr>
        <p:txBody>
          <a:bodyPr/>
          <a:lstStyle/>
          <a:p>
            <a:pPr defTabSz="816559">
              <a:spcAft>
                <a:spcPts val="564"/>
              </a:spcAft>
              <a:buFont typeface="Arial" panose="020B0604020202020204" pitchFamily="34" charset="0"/>
              <a:buChar char="•"/>
            </a:pPr>
            <a:r>
              <a:rPr lang="en-US" sz="1692" kern="1200" dirty="0">
                <a:solidFill>
                  <a:schemeClr val="tx1"/>
                </a:solidFill>
                <a:latin typeface="+mn-lt"/>
                <a:ea typeface="+mn-ea"/>
                <a:cs typeface="+mn-cs"/>
              </a:rPr>
              <a:t>Importance</a:t>
            </a:r>
            <a:r>
              <a:rPr lang="en-US" sz="1504" kern="1200" dirty="0">
                <a:solidFill>
                  <a:srgbClr val="29261B"/>
                </a:solidFill>
                <a:latin typeface="__tiempos_b6f14e"/>
                <a:ea typeface="+mn-ea"/>
                <a:cs typeface="+mn-cs"/>
              </a:rPr>
              <a:t> </a:t>
            </a:r>
            <a:r>
              <a:rPr lang="en-US" sz="1692" kern="1200" dirty="0">
                <a:solidFill>
                  <a:schemeClr val="tx1"/>
                </a:solidFill>
                <a:latin typeface="+mn-lt"/>
                <a:ea typeface="+mn-ea"/>
                <a:cs typeface="+mn-cs"/>
              </a:rPr>
              <a:t>of early detection and prevention of heart attacks</a:t>
            </a:r>
          </a:p>
          <a:p>
            <a:pPr defTabSz="816559">
              <a:spcAft>
                <a:spcPts val="564"/>
              </a:spcAft>
              <a:buFont typeface="Arial" panose="020B0604020202020204" pitchFamily="34" charset="0"/>
              <a:buChar char="•"/>
            </a:pPr>
            <a:r>
              <a:rPr lang="en-US" sz="1692" kern="1200" dirty="0">
                <a:solidFill>
                  <a:schemeClr val="tx1"/>
                </a:solidFill>
                <a:latin typeface="+mn-lt"/>
                <a:ea typeface="+mn-ea"/>
                <a:cs typeface="+mn-cs"/>
              </a:rPr>
              <a:t>Statistics on the prevalence of heart disease and its impact</a:t>
            </a:r>
          </a:p>
          <a:p>
            <a:pPr defTabSz="816559">
              <a:spcAft>
                <a:spcPts val="564"/>
              </a:spcAft>
              <a:buFont typeface="Arial" panose="020B0604020202020204" pitchFamily="34" charset="0"/>
              <a:buChar char="•"/>
            </a:pPr>
            <a:r>
              <a:rPr lang="en-US" sz="1692" kern="1200" dirty="0">
                <a:solidFill>
                  <a:schemeClr val="tx1"/>
                </a:solidFill>
                <a:latin typeface="+mn-lt"/>
                <a:ea typeface="+mn-ea"/>
                <a:cs typeface="+mn-cs"/>
              </a:rPr>
              <a:t>Machine learning as a powerful tool for predictive modeling</a:t>
            </a:r>
          </a:p>
          <a:p>
            <a:endParaRPr lang="en-CA" dirty="0"/>
          </a:p>
        </p:txBody>
      </p:sp>
      <p:sp>
        <p:nvSpPr>
          <p:cNvPr id="5" name="Text Placeholder 4">
            <a:extLst>
              <a:ext uri="{FF2B5EF4-FFF2-40B4-BE49-F238E27FC236}">
                <a16:creationId xmlns:a16="http://schemas.microsoft.com/office/drawing/2014/main" id="{FEE38BD0-F604-5A1F-4A93-87D71783D2AD}"/>
              </a:ext>
            </a:extLst>
          </p:cNvPr>
          <p:cNvSpPr>
            <a:spLocks/>
          </p:cNvSpPr>
          <p:nvPr/>
        </p:nvSpPr>
        <p:spPr>
          <a:xfrm>
            <a:off x="7906336" y="3125602"/>
            <a:ext cx="3249344" cy="558946"/>
          </a:xfrm>
          <a:prstGeom prst="rect">
            <a:avLst/>
          </a:prstGeom>
        </p:spPr>
        <p:txBody>
          <a:bodyPr/>
          <a:lstStyle/>
          <a:p>
            <a:pPr defTabSz="859536">
              <a:spcAft>
                <a:spcPts val="600"/>
              </a:spcAft>
            </a:pPr>
            <a:r>
              <a:rPr lang="en-CA" sz="1880" b="1" kern="1200">
                <a:solidFill>
                  <a:schemeClr val="tx1"/>
                </a:solidFill>
                <a:latin typeface="+mn-lt"/>
                <a:ea typeface="+mn-ea"/>
                <a:cs typeface="+mn-cs"/>
              </a:rPr>
              <a:t>Problem statement</a:t>
            </a:r>
            <a:endParaRPr lang="en-CA" sz="2000" b="1" kern="1200">
              <a:solidFill>
                <a:schemeClr val="tx1"/>
              </a:solidFill>
              <a:latin typeface="+mn-lt"/>
              <a:ea typeface="+mn-ea"/>
              <a:cs typeface="+mn-cs"/>
            </a:endParaRPr>
          </a:p>
        </p:txBody>
      </p:sp>
      <p:sp>
        <p:nvSpPr>
          <p:cNvPr id="6" name="Text Placeholder 5">
            <a:extLst>
              <a:ext uri="{FF2B5EF4-FFF2-40B4-BE49-F238E27FC236}">
                <a16:creationId xmlns:a16="http://schemas.microsoft.com/office/drawing/2014/main" id="{06FFFE66-3E9C-DEFC-67FF-E4B6E2751BC1}"/>
              </a:ext>
            </a:extLst>
          </p:cNvPr>
          <p:cNvSpPr>
            <a:spLocks/>
          </p:cNvSpPr>
          <p:nvPr/>
        </p:nvSpPr>
        <p:spPr>
          <a:xfrm>
            <a:off x="7837482" y="3701214"/>
            <a:ext cx="3409638" cy="2562425"/>
          </a:xfrm>
          <a:prstGeom prst="rect">
            <a:avLst/>
          </a:prstGeom>
        </p:spPr>
        <p:txBody>
          <a:bodyPr/>
          <a:lstStyle/>
          <a:p>
            <a:pPr marL="268605" indent="-268605" defTabSz="816559">
              <a:spcAft>
                <a:spcPts val="564"/>
              </a:spcAft>
              <a:buFont typeface="Arial" panose="020B0604020202020204" pitchFamily="34" charset="0"/>
              <a:buChar char="•"/>
            </a:pPr>
            <a:r>
              <a:rPr lang="en-US" sz="1690" kern="1200" dirty="0">
                <a:latin typeface="+mn-lt"/>
                <a:ea typeface="+mn-ea"/>
                <a:cs typeface="+mn-cs"/>
              </a:rPr>
              <a:t>Our aim is to leverage machine learning techniques to analyze and accurately identify individuals at risk of developing cardiovascular disease based on various health metrics.</a:t>
            </a:r>
          </a:p>
          <a:p>
            <a:pPr marL="268605" indent="-268605" defTabSz="816559">
              <a:spcAft>
                <a:spcPts val="564"/>
              </a:spcAft>
              <a:buFont typeface="Arial" panose="020B0604020202020204" pitchFamily="34" charset="0"/>
              <a:buChar char="•"/>
            </a:pPr>
            <a:r>
              <a:rPr lang="en-US" sz="1692" kern="1200" dirty="0">
                <a:latin typeface="+mn-lt"/>
                <a:ea typeface="+mn-ea"/>
                <a:cs typeface="+mn-cs"/>
              </a:rPr>
              <a:t>The target is binary classification which is '0' for absence and '1' for presence of heart disease.</a:t>
            </a:r>
            <a:endParaRPr lang="en-CA" sz="1692" kern="1200" dirty="0">
              <a:latin typeface="+mn-lt"/>
              <a:ea typeface="+mn-ea"/>
              <a:cs typeface="+mn-cs"/>
            </a:endParaRPr>
          </a:p>
          <a:p>
            <a:endParaRPr lang="en-CA" dirty="0"/>
          </a:p>
        </p:txBody>
      </p:sp>
      <p:sp>
        <p:nvSpPr>
          <p:cNvPr id="7" name="Text Placeholder 6">
            <a:extLst>
              <a:ext uri="{FF2B5EF4-FFF2-40B4-BE49-F238E27FC236}">
                <a16:creationId xmlns:a16="http://schemas.microsoft.com/office/drawing/2014/main" id="{015D9CC3-0DEA-25F1-D6D9-79C985C77BC6}"/>
              </a:ext>
            </a:extLst>
          </p:cNvPr>
          <p:cNvSpPr>
            <a:spLocks/>
          </p:cNvSpPr>
          <p:nvPr/>
        </p:nvSpPr>
        <p:spPr>
          <a:xfrm>
            <a:off x="1036320" y="3125602"/>
            <a:ext cx="3249344" cy="558946"/>
          </a:xfrm>
          <a:prstGeom prst="rect">
            <a:avLst/>
          </a:prstGeom>
        </p:spPr>
        <p:txBody>
          <a:bodyPr/>
          <a:lstStyle/>
          <a:p>
            <a:pPr defTabSz="859536">
              <a:spcAft>
                <a:spcPts val="600"/>
              </a:spcAft>
            </a:pPr>
            <a:r>
              <a:rPr lang="en-CA" sz="1880" b="1" kern="1200">
                <a:solidFill>
                  <a:schemeClr val="tx1"/>
                </a:solidFill>
                <a:latin typeface="+mn-lt"/>
                <a:ea typeface="+mn-ea"/>
                <a:cs typeface="+mn-cs"/>
              </a:rPr>
              <a:t>Objective</a:t>
            </a:r>
            <a:endParaRPr lang="en-CA" sz="2000" b="1" kern="1200">
              <a:solidFill>
                <a:schemeClr val="tx1"/>
              </a:solidFill>
              <a:latin typeface="+mn-lt"/>
              <a:ea typeface="+mn-ea"/>
              <a:cs typeface="+mn-cs"/>
            </a:endParaRPr>
          </a:p>
        </p:txBody>
      </p:sp>
      <p:sp>
        <p:nvSpPr>
          <p:cNvPr id="8" name="Text Placeholder 7">
            <a:extLst>
              <a:ext uri="{FF2B5EF4-FFF2-40B4-BE49-F238E27FC236}">
                <a16:creationId xmlns:a16="http://schemas.microsoft.com/office/drawing/2014/main" id="{21853720-5E59-8784-8211-4870ABAB448A}"/>
              </a:ext>
            </a:extLst>
          </p:cNvPr>
          <p:cNvSpPr>
            <a:spLocks/>
          </p:cNvSpPr>
          <p:nvPr/>
        </p:nvSpPr>
        <p:spPr>
          <a:xfrm>
            <a:off x="1036320" y="3701214"/>
            <a:ext cx="3249343" cy="781830"/>
          </a:xfrm>
          <a:prstGeom prst="rect">
            <a:avLst/>
          </a:prstGeom>
        </p:spPr>
        <p:txBody>
          <a:bodyPr/>
          <a:lstStyle/>
          <a:p>
            <a:pPr defTabSz="859536">
              <a:spcAft>
                <a:spcPts val="600"/>
              </a:spcAft>
            </a:pPr>
            <a:r>
              <a:rPr lang="en-US" sz="1692" kern="1200">
                <a:solidFill>
                  <a:schemeClr val="tx1"/>
                </a:solidFill>
                <a:latin typeface="+mn-lt"/>
                <a:ea typeface="+mn-ea"/>
                <a:cs typeface="+mn-cs"/>
              </a:rPr>
              <a:t>Our project aims to predict cardiovascular disease using machine learning.</a:t>
            </a:r>
            <a:endParaRPr lang="en-CA"/>
          </a:p>
        </p:txBody>
      </p:sp>
    </p:spTree>
    <p:extLst>
      <p:ext uri="{BB962C8B-B14F-4D97-AF65-F5344CB8AC3E}">
        <p14:creationId xmlns:p14="http://schemas.microsoft.com/office/powerpoint/2010/main" val="227304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D15B9-3EF9-4301-8064-8AB8E1911BEE}"/>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sz="3600" b="1" kern="1200" dirty="0">
                <a:solidFill>
                  <a:schemeClr val="tx1"/>
                </a:solidFill>
                <a:latin typeface="+mj-lt"/>
                <a:ea typeface="+mj-ea"/>
                <a:cs typeface="+mj-cs"/>
              </a:rPr>
              <a:t>Recap</a:t>
            </a:r>
          </a:p>
        </p:txBody>
      </p:sp>
      <p:grpSp>
        <p:nvGrpSpPr>
          <p:cNvPr id="46" name="Group 45">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C5B58B4D-6E49-CED5-5040-104B219ED5B2}"/>
              </a:ext>
            </a:extLst>
          </p:cNvPr>
          <p:cNvSpPr txBox="1"/>
          <p:nvPr/>
        </p:nvSpPr>
        <p:spPr>
          <a:xfrm>
            <a:off x="3050412"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Data collection</a:t>
            </a:r>
          </a:p>
          <a:p>
            <a:pPr marL="285750" indent="-228600">
              <a:lnSpc>
                <a:spcPct val="90000"/>
              </a:lnSpc>
              <a:spcAft>
                <a:spcPts val="600"/>
              </a:spcAft>
              <a:buFont typeface="Arial" panose="020B0604020202020204" pitchFamily="34" charset="0"/>
              <a:buChar char="•"/>
            </a:pPr>
            <a:r>
              <a:rPr lang="en-US" sz="1900" dirty="0"/>
              <a:t>Data preprocessing</a:t>
            </a:r>
          </a:p>
          <a:p>
            <a:pPr marL="285750" indent="-228600">
              <a:lnSpc>
                <a:spcPct val="90000"/>
              </a:lnSpc>
              <a:spcAft>
                <a:spcPts val="600"/>
              </a:spcAft>
              <a:buFont typeface="Arial" panose="020B0604020202020204" pitchFamily="34" charset="0"/>
              <a:buChar char="•"/>
            </a:pPr>
            <a:r>
              <a:rPr lang="en-US" sz="1900" dirty="0"/>
              <a:t>Scaling</a:t>
            </a:r>
          </a:p>
          <a:p>
            <a:pPr marL="285750" indent="-228600">
              <a:lnSpc>
                <a:spcPct val="90000"/>
              </a:lnSpc>
              <a:spcAft>
                <a:spcPts val="600"/>
              </a:spcAft>
              <a:buFont typeface="Arial" panose="020B0604020202020204" pitchFamily="34" charset="0"/>
              <a:buChar char="•"/>
            </a:pPr>
            <a:r>
              <a:rPr lang="en-US" sz="1900" dirty="0"/>
              <a:t>Exploratory Data Analysis</a:t>
            </a:r>
          </a:p>
          <a:p>
            <a:pPr marL="285750" indent="-228600">
              <a:lnSpc>
                <a:spcPct val="90000"/>
              </a:lnSpc>
              <a:spcAft>
                <a:spcPts val="600"/>
              </a:spcAft>
              <a:buFont typeface="Arial" panose="020B0604020202020204" pitchFamily="34" charset="0"/>
              <a:buChar char="•"/>
            </a:pPr>
            <a:r>
              <a:rPr lang="en-US" sz="1900" dirty="0"/>
              <a:t>Feature Engineering</a:t>
            </a:r>
          </a:p>
          <a:p>
            <a:pPr marL="285750" indent="-228600">
              <a:lnSpc>
                <a:spcPct val="90000"/>
              </a:lnSpc>
              <a:spcAft>
                <a:spcPts val="600"/>
              </a:spcAft>
              <a:buFont typeface="Arial" panose="020B0604020202020204" pitchFamily="34" charset="0"/>
              <a:buChar char="•"/>
            </a:pPr>
            <a:r>
              <a:rPr lang="en-US" sz="1900" dirty="0"/>
              <a:t>Feature selection</a:t>
            </a:r>
          </a:p>
        </p:txBody>
      </p:sp>
      <p:grpSp>
        <p:nvGrpSpPr>
          <p:cNvPr id="50" name="Group 49">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38" name="Freeform: Shape 37">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43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8" name="Freeform: Shape 27">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1079DC9-1E62-9EA9-687E-DC4FC10CF55F}"/>
              </a:ext>
            </a:extLst>
          </p:cNvPr>
          <p:cNvSpPr>
            <a:spLocks noGrp="1"/>
          </p:cNvSpPr>
          <p:nvPr>
            <p:ph type="title"/>
          </p:nvPr>
        </p:nvSpPr>
        <p:spPr>
          <a:xfrm>
            <a:off x="804672" y="802955"/>
            <a:ext cx="4133690" cy="1454051"/>
          </a:xfrm>
        </p:spPr>
        <p:txBody>
          <a:bodyPr vert="horz" lIns="91440" tIns="45720" rIns="91440" bIns="45720" rtlCol="0" anchor="ctr">
            <a:normAutofit/>
          </a:bodyPr>
          <a:lstStyle/>
          <a:p>
            <a:r>
              <a:rPr lang="en-US" sz="3600" b="1" i="0">
                <a:solidFill>
                  <a:schemeClr val="tx2"/>
                </a:solidFill>
                <a:effectLst/>
                <a:latin typeface="+mj-lt"/>
                <a:cs typeface="+mj-cs"/>
              </a:rPr>
              <a:t>Exploratory Data Analysis</a:t>
            </a:r>
            <a:r>
              <a:rPr lang="en-US" sz="3600" b="1">
                <a:solidFill>
                  <a:schemeClr val="tx2"/>
                </a:solidFill>
                <a:latin typeface="+mj-lt"/>
                <a:cs typeface="+mj-cs"/>
              </a:rPr>
              <a:t> (EDA)</a:t>
            </a:r>
            <a:endParaRPr lang="en-US" sz="3600">
              <a:solidFill>
                <a:schemeClr val="tx2"/>
              </a:solidFill>
              <a:latin typeface="+mj-lt"/>
              <a:cs typeface="+mj-cs"/>
            </a:endParaRPr>
          </a:p>
        </p:txBody>
      </p:sp>
      <p:sp>
        <p:nvSpPr>
          <p:cNvPr id="8" name="Text Placeholder 7">
            <a:extLst>
              <a:ext uri="{FF2B5EF4-FFF2-40B4-BE49-F238E27FC236}">
                <a16:creationId xmlns:a16="http://schemas.microsoft.com/office/drawing/2014/main" id="{18FEEA06-E607-F30C-4036-5D97B92113EA}"/>
              </a:ext>
            </a:extLst>
          </p:cNvPr>
          <p:cNvSpPr>
            <a:spLocks noGrp="1"/>
          </p:cNvSpPr>
          <p:nvPr>
            <p:ph type="body" sz="half" idx="25"/>
          </p:nvPr>
        </p:nvSpPr>
        <p:spPr>
          <a:xfrm>
            <a:off x="804672" y="2421682"/>
            <a:ext cx="4133360" cy="3639289"/>
          </a:xfrm>
        </p:spPr>
        <p:txBody>
          <a:bodyPr vert="horz" lIns="91440" tIns="45720" rIns="91440" bIns="45720" rtlCol="0" anchor="ctr">
            <a:normAutofit/>
          </a:bodyPr>
          <a:lstStyle/>
          <a:p>
            <a:pPr indent="-228600">
              <a:buFont typeface="Arial" panose="020B0604020202020204" pitchFamily="34" charset="0"/>
              <a:buChar char="•"/>
            </a:pPr>
            <a:r>
              <a:rPr lang="en-US" sz="1800" b="1">
                <a:solidFill>
                  <a:schemeClr val="tx2"/>
                </a:solidFill>
                <a:latin typeface="+mn-lt"/>
                <a:ea typeface="+mn-ea"/>
                <a:cs typeface="+mn-cs"/>
              </a:rPr>
              <a:t>Univariate Analysis:</a:t>
            </a:r>
            <a:r>
              <a:rPr lang="en-US" sz="1800">
                <a:solidFill>
                  <a:schemeClr val="tx2"/>
                </a:solidFill>
                <a:latin typeface="+mn-lt"/>
                <a:ea typeface="+mn-ea"/>
                <a:cs typeface="+mn-cs"/>
              </a:rPr>
              <a:t> Analyzing the distribution of individual variables to understand their characteristics and identify potential outliers or anomalies.</a:t>
            </a:r>
          </a:p>
          <a:p>
            <a:pPr indent="-228600">
              <a:buFont typeface="Arial" panose="020B0604020202020204" pitchFamily="34" charset="0"/>
              <a:buChar char="•"/>
            </a:pPr>
            <a:r>
              <a:rPr lang="en-US" sz="1800" b="1">
                <a:solidFill>
                  <a:schemeClr val="tx2"/>
                </a:solidFill>
                <a:latin typeface="+mn-lt"/>
                <a:ea typeface="+mn-ea"/>
                <a:cs typeface="+mn-cs"/>
              </a:rPr>
              <a:t>Bivariate Analysis: </a:t>
            </a:r>
            <a:r>
              <a:rPr lang="en-US" sz="1800">
                <a:solidFill>
                  <a:schemeClr val="tx2"/>
                </a:solidFill>
                <a:latin typeface="+mn-lt"/>
                <a:ea typeface="+mn-ea"/>
                <a:cs typeface="+mn-cs"/>
              </a:rPr>
              <a:t>Investigating relationships between pairs of variables to uncover patterns and dependencies that may be relevant for predicting cardiovascular disease.</a:t>
            </a:r>
          </a:p>
          <a:p>
            <a:pPr indent="-228600">
              <a:buFont typeface="Arial" panose="020B0604020202020204" pitchFamily="34" charset="0"/>
              <a:buChar char="•"/>
            </a:pPr>
            <a:endParaRPr lang="en-US" sz="1800">
              <a:solidFill>
                <a:schemeClr val="tx2"/>
              </a:solidFill>
              <a:latin typeface="+mn-lt"/>
              <a:ea typeface="+mn-ea"/>
              <a:cs typeface="+mn-cs"/>
            </a:endParaRPr>
          </a:p>
        </p:txBody>
      </p:sp>
      <p:pic>
        <p:nvPicPr>
          <p:cNvPr id="11" name="Picture 10" descr="A diagram of a scatter plot&#10;&#10;Description automatically generated">
            <a:extLst>
              <a:ext uri="{FF2B5EF4-FFF2-40B4-BE49-F238E27FC236}">
                <a16:creationId xmlns:a16="http://schemas.microsoft.com/office/drawing/2014/main" id="{E5A800AD-60C6-11E8-1975-CE1DDD6E3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950" y="915285"/>
            <a:ext cx="3110647" cy="2488517"/>
          </a:xfrm>
          <a:prstGeom prst="rect">
            <a:avLst/>
          </a:prstGeom>
        </p:spPr>
      </p:pic>
      <p:pic>
        <p:nvPicPr>
          <p:cNvPr id="15" name="Google Shape;282;p28" descr="A diagram of a graph&#10;&#10;Description automatically generated">
            <a:extLst>
              <a:ext uri="{FF2B5EF4-FFF2-40B4-BE49-F238E27FC236}">
                <a16:creationId xmlns:a16="http://schemas.microsoft.com/office/drawing/2014/main" id="{963CFF39-FEBE-37D6-1607-675DDE7629EE}"/>
              </a:ext>
            </a:extLst>
          </p:cNvPr>
          <p:cNvPicPr preferRelativeResize="0"/>
          <p:nvPr/>
        </p:nvPicPr>
        <p:blipFill rotWithShape="1">
          <a:blip r:embed="rId3"/>
          <a:stretch/>
        </p:blipFill>
        <p:spPr>
          <a:xfrm>
            <a:off x="8601131" y="1039709"/>
            <a:ext cx="3110647" cy="2364092"/>
          </a:xfrm>
          <a:prstGeom prst="rect">
            <a:avLst/>
          </a:prstGeom>
          <a:noFill/>
        </p:spPr>
      </p:pic>
      <p:pic>
        <p:nvPicPr>
          <p:cNvPr id="18" name="Google Shape;285;p28" descr="A diagram of a diagram&#10;&#10;Description automatically generated">
            <a:extLst>
              <a:ext uri="{FF2B5EF4-FFF2-40B4-BE49-F238E27FC236}">
                <a16:creationId xmlns:a16="http://schemas.microsoft.com/office/drawing/2014/main" id="{C57F7179-D460-ED47-1728-12BF282B09CF}"/>
              </a:ext>
            </a:extLst>
          </p:cNvPr>
          <p:cNvPicPr preferRelativeResize="0"/>
          <p:nvPr/>
        </p:nvPicPr>
        <p:blipFill rotWithShape="1">
          <a:blip r:embed="rId4"/>
          <a:stretch/>
        </p:blipFill>
        <p:spPr>
          <a:xfrm>
            <a:off x="5417949" y="3488375"/>
            <a:ext cx="3110647" cy="2325208"/>
          </a:xfrm>
          <a:prstGeom prst="rect">
            <a:avLst/>
          </a:prstGeom>
          <a:noFill/>
        </p:spPr>
      </p:pic>
      <p:pic>
        <p:nvPicPr>
          <p:cNvPr id="12" name="Picture 11" descr="A graph of a number of people&#10;&#10;Description automatically generated">
            <a:extLst>
              <a:ext uri="{FF2B5EF4-FFF2-40B4-BE49-F238E27FC236}">
                <a16:creationId xmlns:a16="http://schemas.microsoft.com/office/drawing/2014/main" id="{3787B8FA-8A0B-C76E-8E16-B7D3600503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1129" y="3488376"/>
            <a:ext cx="3110647" cy="2045250"/>
          </a:xfrm>
          <a:prstGeom prst="rect">
            <a:avLst/>
          </a:prstGeom>
        </p:spPr>
      </p:pic>
    </p:spTree>
    <p:extLst>
      <p:ext uri="{BB962C8B-B14F-4D97-AF65-F5344CB8AC3E}">
        <p14:creationId xmlns:p14="http://schemas.microsoft.com/office/powerpoint/2010/main" val="78292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38B61BD-0EE1-4D29-B894-126CD61C5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BC14DD5-C584-4158-BF76-ECE3C6DB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947992 w 12192000"/>
              <a:gd name="connsiteY0" fmla="*/ 2457985 h 6858000"/>
              <a:gd name="connsiteX1" fmla="*/ 5926156 w 12192000"/>
              <a:gd name="connsiteY1" fmla="*/ 2472983 h 6858000"/>
              <a:gd name="connsiteX2" fmla="*/ 6047792 w 12192000"/>
              <a:gd name="connsiteY2" fmla="*/ 2529213 h 6858000"/>
              <a:gd name="connsiteX3" fmla="*/ 5857576 w 12192000"/>
              <a:gd name="connsiteY3" fmla="*/ 2499619 h 6858000"/>
              <a:gd name="connsiteX4" fmla="*/ 5854328 w 12192000"/>
              <a:gd name="connsiteY4" fmla="*/ 2518740 h 6858000"/>
              <a:gd name="connsiteX5" fmla="*/ 6070351 w 12192000"/>
              <a:gd name="connsiteY5" fmla="*/ 2591134 h 6858000"/>
              <a:gd name="connsiteX6" fmla="*/ 6051040 w 12192000"/>
              <a:gd name="connsiteY6" fmla="*/ 2602290 h 6858000"/>
              <a:gd name="connsiteX7" fmla="*/ 5936261 w 12192000"/>
              <a:gd name="connsiteY7" fmla="*/ 2574288 h 6858000"/>
              <a:gd name="connsiteX8" fmla="*/ 5913160 w 12192000"/>
              <a:gd name="connsiteY8" fmla="*/ 2581573 h 6858000"/>
              <a:gd name="connsiteX9" fmla="*/ 5924531 w 12192000"/>
              <a:gd name="connsiteY9" fmla="*/ 2615492 h 6858000"/>
              <a:gd name="connsiteX10" fmla="*/ 5974341 w 12192000"/>
              <a:gd name="connsiteY10" fmla="*/ 2628696 h 6858000"/>
              <a:gd name="connsiteX11" fmla="*/ 6051944 w 12192000"/>
              <a:gd name="connsiteY11" fmla="*/ 2708377 h 6858000"/>
              <a:gd name="connsiteX12" fmla="*/ 5934457 w 12192000"/>
              <a:gd name="connsiteY12" fmla="*/ 2698814 h 6858000"/>
              <a:gd name="connsiteX13" fmla="*/ 5913702 w 12192000"/>
              <a:gd name="connsiteY13" fmla="*/ 2718165 h 6858000"/>
              <a:gd name="connsiteX14" fmla="*/ 5905761 w 12192000"/>
              <a:gd name="connsiteY14" fmla="*/ 2743207 h 6858000"/>
              <a:gd name="connsiteX15" fmla="*/ 5860282 w 12192000"/>
              <a:gd name="connsiteY15" fmla="*/ 2763923 h 6858000"/>
              <a:gd name="connsiteX16" fmla="*/ 5931750 w 12192000"/>
              <a:gd name="connsiteY16" fmla="*/ 2787144 h 6858000"/>
              <a:gd name="connsiteX17" fmla="*/ 5855409 w 12192000"/>
              <a:gd name="connsiteY17" fmla="*/ 2787144 h 6858000"/>
              <a:gd name="connsiteX18" fmla="*/ 5767701 w 12192000"/>
              <a:gd name="connsiteY18" fmla="*/ 2771209 h 6858000"/>
              <a:gd name="connsiteX19" fmla="*/ 5674216 w 12192000"/>
              <a:gd name="connsiteY19" fmla="*/ 2776216 h 6858000"/>
              <a:gd name="connsiteX20" fmla="*/ 5487249 w 12192000"/>
              <a:gd name="connsiteY20" fmla="*/ 2746850 h 6858000"/>
              <a:gd name="connsiteX21" fmla="*/ 5398276 w 12192000"/>
              <a:gd name="connsiteY21" fmla="*/ 2748898 h 6858000"/>
              <a:gd name="connsiteX22" fmla="*/ 5892947 w 12192000"/>
              <a:gd name="connsiteY22" fmla="*/ 2946502 h 6858000"/>
              <a:gd name="connsiteX23" fmla="*/ 5867682 w 12192000"/>
              <a:gd name="connsiteY23" fmla="*/ 2989983 h 6858000"/>
              <a:gd name="connsiteX24" fmla="*/ 5971273 w 12192000"/>
              <a:gd name="connsiteY24" fmla="*/ 3037335 h 6858000"/>
              <a:gd name="connsiteX25" fmla="*/ 5996719 w 12192000"/>
              <a:gd name="connsiteY25" fmla="*/ 3084231 h 6858000"/>
              <a:gd name="connsiteX26" fmla="*/ 5964776 w 12192000"/>
              <a:gd name="connsiteY26" fmla="*/ 3080134 h 6858000"/>
              <a:gd name="connsiteX27" fmla="*/ 5937344 w 12192000"/>
              <a:gd name="connsiteY27" fmla="*/ 3089012 h 6858000"/>
              <a:gd name="connsiteX28" fmla="*/ 5948713 w 12192000"/>
              <a:gd name="connsiteY28" fmla="*/ 3148657 h 6858000"/>
              <a:gd name="connsiteX29" fmla="*/ 6095075 w 12192000"/>
              <a:gd name="connsiteY29" fmla="*/ 3225605 h 6858000"/>
              <a:gd name="connsiteX30" fmla="*/ 6108249 w 12192000"/>
              <a:gd name="connsiteY30" fmla="*/ 3250646 h 6858000"/>
              <a:gd name="connsiteX31" fmla="*/ 6090744 w 12192000"/>
              <a:gd name="connsiteY31" fmla="*/ 3268403 h 6858000"/>
              <a:gd name="connsiteX32" fmla="*/ 6043461 w 12192000"/>
              <a:gd name="connsiteY32" fmla="*/ 3277509 h 6858000"/>
              <a:gd name="connsiteX33" fmla="*/ 6109692 w 12192000"/>
              <a:gd name="connsiteY33" fmla="*/ 3362879 h 6858000"/>
              <a:gd name="connsiteX34" fmla="*/ 6133877 w 12192000"/>
              <a:gd name="connsiteY34" fmla="*/ 3386554 h 6858000"/>
              <a:gd name="connsiteX35" fmla="*/ 6175205 w 12192000"/>
              <a:gd name="connsiteY35" fmla="*/ 3423208 h 6858000"/>
              <a:gd name="connsiteX36" fmla="*/ 6175926 w 12192000"/>
              <a:gd name="connsiteY36" fmla="*/ 3434363 h 6858000"/>
              <a:gd name="connsiteX37" fmla="*/ 6119620 w 12192000"/>
              <a:gd name="connsiteY37" fmla="*/ 3473747 h 6858000"/>
              <a:gd name="connsiteX38" fmla="*/ 6018015 w 12192000"/>
              <a:gd name="connsiteY38" fmla="*/ 3463046 h 6858000"/>
              <a:gd name="connsiteX39" fmla="*/ 6168166 w 12192000"/>
              <a:gd name="connsiteY39" fmla="*/ 3521781 h 6858000"/>
              <a:gd name="connsiteX40" fmla="*/ 5682157 w 12192000"/>
              <a:gd name="connsiteY40" fmla="*/ 3381775 h 6858000"/>
              <a:gd name="connsiteX41" fmla="*/ 5713198 w 12192000"/>
              <a:gd name="connsiteY41" fmla="*/ 3418426 h 6858000"/>
              <a:gd name="connsiteX42" fmla="*/ 5883202 w 12192000"/>
              <a:gd name="connsiteY42" fmla="*/ 3514950 h 6858000"/>
              <a:gd name="connsiteX43" fmla="*/ 5931387 w 12192000"/>
              <a:gd name="connsiteY43" fmla="*/ 3575508 h 6858000"/>
              <a:gd name="connsiteX44" fmla="*/ 5981919 w 12192000"/>
              <a:gd name="connsiteY44" fmla="*/ 3608971 h 6858000"/>
              <a:gd name="connsiteX45" fmla="*/ 6052845 w 12192000"/>
              <a:gd name="connsiteY45" fmla="*/ 3608290 h 6858000"/>
              <a:gd name="connsiteX46" fmla="*/ 6103196 w 12192000"/>
              <a:gd name="connsiteY46" fmla="*/ 3659739 h 6858000"/>
              <a:gd name="connsiteX47" fmla="*/ 6050680 w 12192000"/>
              <a:gd name="connsiteY47" fmla="*/ 3670666 h 6858000"/>
              <a:gd name="connsiteX48" fmla="*/ 5989139 w 12192000"/>
              <a:gd name="connsiteY48" fmla="*/ 3662243 h 6858000"/>
              <a:gd name="connsiteX49" fmla="*/ 5856311 w 12192000"/>
              <a:gd name="connsiteY49" fmla="*/ 3664973 h 6858000"/>
              <a:gd name="connsiteX50" fmla="*/ 5780153 w 12192000"/>
              <a:gd name="connsiteY50" fmla="*/ 3674991 h 6858000"/>
              <a:gd name="connsiteX51" fmla="*/ 5605096 w 12192000"/>
              <a:gd name="connsiteY51" fmla="*/ 3657917 h 6858000"/>
              <a:gd name="connsiteX52" fmla="*/ 5615384 w 12192000"/>
              <a:gd name="connsiteY52" fmla="*/ 3701627 h 6858000"/>
              <a:gd name="connsiteX53" fmla="*/ 5608886 w 12192000"/>
              <a:gd name="connsiteY53" fmla="*/ 3739645 h 6858000"/>
              <a:gd name="connsiteX54" fmla="*/ 5606359 w 12192000"/>
              <a:gd name="connsiteY54" fmla="*/ 3822284 h 6858000"/>
              <a:gd name="connsiteX55" fmla="*/ 5607984 w 12192000"/>
              <a:gd name="connsiteY55" fmla="*/ 3835716 h 6858000"/>
              <a:gd name="connsiteX56" fmla="*/ 5568822 w 12192000"/>
              <a:gd name="connsiteY56" fmla="*/ 3844366 h 6858000"/>
              <a:gd name="connsiteX57" fmla="*/ 5802171 w 12192000"/>
              <a:gd name="connsiteY57" fmla="*/ 4016244 h 6858000"/>
              <a:gd name="connsiteX58" fmla="*/ 5646244 w 12192000"/>
              <a:gd name="connsiteY58" fmla="*/ 3972534 h 6858000"/>
              <a:gd name="connsiteX59" fmla="*/ 5625129 w 12192000"/>
              <a:gd name="connsiteY59" fmla="*/ 4044701 h 6858000"/>
              <a:gd name="connsiteX60" fmla="*/ 5698400 w 12192000"/>
              <a:gd name="connsiteY60" fmla="*/ 4108899 h 6858000"/>
              <a:gd name="connsiteX61" fmla="*/ 5725470 w 12192000"/>
              <a:gd name="connsiteY61" fmla="*/ 4235930 h 6858000"/>
              <a:gd name="connsiteX62" fmla="*/ 5712295 w 12192000"/>
              <a:gd name="connsiteY62" fmla="*/ 4352032 h 6858000"/>
              <a:gd name="connsiteX63" fmla="*/ 5680894 w 12192000"/>
              <a:gd name="connsiteY63" fmla="*/ 4388911 h 6858000"/>
              <a:gd name="connsiteX64" fmla="*/ 5635415 w 12192000"/>
              <a:gd name="connsiteY64" fmla="*/ 4455158 h 6858000"/>
              <a:gd name="connsiteX65" fmla="*/ 5607263 w 12192000"/>
              <a:gd name="connsiteY65" fmla="*/ 4496136 h 6858000"/>
              <a:gd name="connsiteX66" fmla="*/ 5509446 w 12192000"/>
              <a:gd name="connsiteY66" fmla="*/ 4480201 h 6858000"/>
              <a:gd name="connsiteX67" fmla="*/ 5639928 w 12192000"/>
              <a:gd name="connsiteY67" fmla="*/ 4584239 h 6858000"/>
              <a:gd name="connsiteX68" fmla="*/ 5534171 w 12192000"/>
              <a:gd name="connsiteY68" fmla="*/ 4571262 h 6858000"/>
              <a:gd name="connsiteX69" fmla="*/ 5499701 w 12192000"/>
              <a:gd name="connsiteY69" fmla="*/ 4578547 h 6858000"/>
              <a:gd name="connsiteX70" fmla="*/ 5519373 w 12192000"/>
              <a:gd name="connsiteY70" fmla="*/ 4612239 h 6858000"/>
              <a:gd name="connsiteX71" fmla="*/ 5596974 w 12192000"/>
              <a:gd name="connsiteY71" fmla="*/ 4669379 h 6858000"/>
              <a:gd name="connsiteX72" fmla="*/ 5756873 w 12192000"/>
              <a:gd name="connsiteY72" fmla="*/ 4824185 h 6858000"/>
              <a:gd name="connsiteX73" fmla="*/ 5602028 w 12192000"/>
              <a:gd name="connsiteY73" fmla="*/ 4753158 h 6858000"/>
              <a:gd name="connsiteX74" fmla="*/ 5765173 w 12192000"/>
              <a:gd name="connsiteY74" fmla="*/ 4912286 h 6858000"/>
              <a:gd name="connsiteX75" fmla="*/ 5801450 w 12192000"/>
              <a:gd name="connsiteY75" fmla="*/ 4965101 h 6858000"/>
              <a:gd name="connsiteX76" fmla="*/ 5874721 w 12192000"/>
              <a:gd name="connsiteY76" fmla="*/ 5096229 h 6858000"/>
              <a:gd name="connsiteX77" fmla="*/ 5871110 w 12192000"/>
              <a:gd name="connsiteY77" fmla="*/ 5111026 h 6858000"/>
              <a:gd name="connsiteX78" fmla="*/ 5786469 w 12192000"/>
              <a:gd name="connsiteY78" fmla="*/ 5089855 h 6858000"/>
              <a:gd name="connsiteX79" fmla="*/ 5896196 w 12192000"/>
              <a:gd name="connsiteY79" fmla="*/ 5200041 h 6858000"/>
              <a:gd name="connsiteX80" fmla="*/ 6009534 w 12192000"/>
              <a:gd name="connsiteY80" fmla="*/ 5284725 h 6858000"/>
              <a:gd name="connsiteX81" fmla="*/ 5929042 w 12192000"/>
              <a:gd name="connsiteY81" fmla="*/ 5271751 h 6858000"/>
              <a:gd name="connsiteX82" fmla="*/ 5818413 w 12192000"/>
              <a:gd name="connsiteY82" fmla="*/ 5223260 h 6858000"/>
              <a:gd name="connsiteX83" fmla="*/ 5779973 w 12192000"/>
              <a:gd name="connsiteY83" fmla="*/ 5241473 h 6858000"/>
              <a:gd name="connsiteX84" fmla="*/ 5884826 w 12192000"/>
              <a:gd name="connsiteY84" fmla="*/ 5321606 h 6858000"/>
              <a:gd name="connsiteX85" fmla="*/ 5944924 w 12192000"/>
              <a:gd name="connsiteY85" fmla="*/ 5358715 h 6858000"/>
              <a:gd name="connsiteX86" fmla="*/ 5968926 w 12192000"/>
              <a:gd name="connsiteY86" fmla="*/ 5387170 h 6858000"/>
              <a:gd name="connsiteX87" fmla="*/ 6037505 w 12192000"/>
              <a:gd name="connsiteY87" fmla="*/ 5488704 h 6858000"/>
              <a:gd name="connsiteX88" fmla="*/ 6238910 w 12192000"/>
              <a:gd name="connsiteY88" fmla="*/ 5599571 h 6858000"/>
              <a:gd name="connsiteX89" fmla="*/ 6427321 w 12192000"/>
              <a:gd name="connsiteY89" fmla="*/ 5737302 h 6858000"/>
              <a:gd name="connsiteX90" fmla="*/ 6574408 w 12192000"/>
              <a:gd name="connsiteY90" fmla="*/ 5823126 h 6858000"/>
              <a:gd name="connsiteX91" fmla="*/ 6946177 w 12192000"/>
              <a:gd name="connsiteY91" fmla="*/ 5933538 h 6858000"/>
              <a:gd name="connsiteX92" fmla="*/ 8356197 w 12192000"/>
              <a:gd name="connsiteY92" fmla="*/ 5184561 h 6858000"/>
              <a:gd name="connsiteX93" fmla="*/ 8374063 w 12192000"/>
              <a:gd name="connsiteY93" fmla="*/ 5162249 h 6858000"/>
              <a:gd name="connsiteX94" fmla="*/ 8442461 w 12192000"/>
              <a:gd name="connsiteY94" fmla="*/ 5078246 h 6858000"/>
              <a:gd name="connsiteX95" fmla="*/ 8500574 w 12192000"/>
              <a:gd name="connsiteY95" fmla="*/ 5002664 h 6858000"/>
              <a:gd name="connsiteX96" fmla="*/ 8470255 w 12192000"/>
              <a:gd name="connsiteY96" fmla="*/ 4977167 h 6858000"/>
              <a:gd name="connsiteX97" fmla="*/ 8511222 w 12192000"/>
              <a:gd name="connsiteY97" fmla="*/ 4905001 h 6858000"/>
              <a:gd name="connsiteX98" fmla="*/ 8641522 w 12192000"/>
              <a:gd name="connsiteY98" fmla="*/ 4682584 h 6858000"/>
              <a:gd name="connsiteX99" fmla="*/ 8698730 w 12192000"/>
              <a:gd name="connsiteY99" fmla="*/ 4633640 h 6858000"/>
              <a:gd name="connsiteX100" fmla="*/ 8768393 w 12192000"/>
              <a:gd name="connsiteY100" fmla="*/ 4510479 h 6858000"/>
              <a:gd name="connsiteX101" fmla="*/ 8778319 w 12192000"/>
              <a:gd name="connsiteY101" fmla="*/ 4482024 h 6858000"/>
              <a:gd name="connsiteX102" fmla="*/ 8764062 w 12192000"/>
              <a:gd name="connsiteY102" fmla="*/ 4445824 h 6858000"/>
              <a:gd name="connsiteX103" fmla="*/ 8753414 w 12192000"/>
              <a:gd name="connsiteY103" fmla="*/ 4409400 h 6858000"/>
              <a:gd name="connsiteX104" fmla="*/ 8767310 w 12192000"/>
              <a:gd name="connsiteY104" fmla="*/ 4398700 h 6858000"/>
              <a:gd name="connsiteX105" fmla="*/ 8856643 w 12192000"/>
              <a:gd name="connsiteY105" fmla="*/ 4380261 h 6858000"/>
              <a:gd name="connsiteX106" fmla="*/ 8804848 w 12192000"/>
              <a:gd name="connsiteY106" fmla="*/ 4311055 h 6858000"/>
              <a:gd name="connsiteX107" fmla="*/ 8713530 w 12192000"/>
              <a:gd name="connsiteY107" fmla="*/ 4207927 h 6858000"/>
              <a:gd name="connsiteX108" fmla="*/ 8672022 w 12192000"/>
              <a:gd name="connsiteY108" fmla="*/ 4134623 h 6858000"/>
              <a:gd name="connsiteX109" fmla="*/ 8667148 w 12192000"/>
              <a:gd name="connsiteY109" fmla="*/ 4069059 h 6858000"/>
              <a:gd name="connsiteX110" fmla="*/ 8585575 w 12192000"/>
              <a:gd name="connsiteY110" fmla="*/ 4030359 h 6858000"/>
              <a:gd name="connsiteX111" fmla="*/ 8662275 w 12192000"/>
              <a:gd name="connsiteY111" fmla="*/ 3891717 h 6858000"/>
              <a:gd name="connsiteX112" fmla="*/ 8670037 w 12192000"/>
              <a:gd name="connsiteY112" fmla="*/ 3863033 h 6858000"/>
              <a:gd name="connsiteX113" fmla="*/ 8624017 w 12192000"/>
              <a:gd name="connsiteY113" fmla="*/ 3760362 h 6858000"/>
              <a:gd name="connsiteX114" fmla="*/ 8616436 w 12192000"/>
              <a:gd name="connsiteY114" fmla="*/ 3743970 h 6858000"/>
              <a:gd name="connsiteX115" fmla="*/ 8599473 w 12192000"/>
              <a:gd name="connsiteY115" fmla="*/ 3711188 h 6858000"/>
              <a:gd name="connsiteX116" fmla="*/ 8550745 w 12192000"/>
              <a:gd name="connsiteY116" fmla="*/ 3703220 h 6858000"/>
              <a:gd name="connsiteX117" fmla="*/ 8576010 w 12192000"/>
              <a:gd name="connsiteY117" fmla="*/ 3680000 h 6858000"/>
              <a:gd name="connsiteX118" fmla="*/ 8625100 w 12192000"/>
              <a:gd name="connsiteY118" fmla="*/ 3601459 h 6858000"/>
              <a:gd name="connsiteX119" fmla="*/ 8592433 w 12192000"/>
              <a:gd name="connsiteY119" fmla="*/ 3526333 h 6858000"/>
              <a:gd name="connsiteX120" fmla="*/ 8590269 w 12192000"/>
              <a:gd name="connsiteY120" fmla="*/ 3484900 h 6858000"/>
              <a:gd name="connsiteX121" fmla="*/ 8645312 w 12192000"/>
              <a:gd name="connsiteY121" fmla="*/ 3431858 h 6858000"/>
              <a:gd name="connsiteX122" fmla="*/ 8686820 w 12192000"/>
              <a:gd name="connsiteY122" fmla="*/ 3410914 h 6858000"/>
              <a:gd name="connsiteX123" fmla="*/ 8705950 w 12192000"/>
              <a:gd name="connsiteY123" fmla="*/ 3380864 h 6858000"/>
              <a:gd name="connsiteX124" fmla="*/ 8683391 w 12192000"/>
              <a:gd name="connsiteY124" fmla="*/ 3355822 h 6858000"/>
              <a:gd name="connsiteX125" fmla="*/ 8583229 w 12192000"/>
              <a:gd name="connsiteY125" fmla="*/ 3296177 h 6858000"/>
              <a:gd name="connsiteX126" fmla="*/ 8637190 w 12192000"/>
              <a:gd name="connsiteY126" fmla="*/ 3246320 h 6858000"/>
              <a:gd name="connsiteX127" fmla="*/ 8355114 w 12192000"/>
              <a:gd name="connsiteY127" fmla="*/ 3011154 h 6858000"/>
              <a:gd name="connsiteX128" fmla="*/ 8321004 w 12192000"/>
              <a:gd name="connsiteY128" fmla="*/ 2975186 h 6858000"/>
              <a:gd name="connsiteX129" fmla="*/ 8139993 w 12192000"/>
              <a:gd name="connsiteY129" fmla="*/ 2887993 h 6858000"/>
              <a:gd name="connsiteX130" fmla="*/ 7953747 w 12192000"/>
              <a:gd name="connsiteY130" fmla="*/ 2826301 h 6858000"/>
              <a:gd name="connsiteX131" fmla="*/ 8083145 w 12192000"/>
              <a:gd name="connsiteY131" fmla="*/ 2696083 h 6858000"/>
              <a:gd name="connsiteX132" fmla="*/ 7885529 w 12192000"/>
              <a:gd name="connsiteY132" fmla="*/ 2665804 h 6858000"/>
              <a:gd name="connsiteX133" fmla="*/ 7866219 w 12192000"/>
              <a:gd name="connsiteY133" fmla="*/ 2666715 h 6858000"/>
              <a:gd name="connsiteX134" fmla="*/ 7478205 w 12192000"/>
              <a:gd name="connsiteY134" fmla="*/ 2646681 h 6858000"/>
              <a:gd name="connsiteX135" fmla="*/ 6921993 w 12192000"/>
              <a:gd name="connsiteY135" fmla="*/ 2580207 h 6858000"/>
              <a:gd name="connsiteX136" fmla="*/ 6461612 w 12192000"/>
              <a:gd name="connsiteY136" fmla="*/ 2540368 h 6858000"/>
              <a:gd name="connsiteX137" fmla="*/ 5971453 w 12192000"/>
              <a:gd name="connsiteY137" fmla="*/ 2462965 h 6858000"/>
              <a:gd name="connsiteX138" fmla="*/ 5947992 w 12192000"/>
              <a:gd name="connsiteY138" fmla="*/ 2457985 h 6858000"/>
              <a:gd name="connsiteX139" fmla="*/ 0 w 12192000"/>
              <a:gd name="connsiteY139" fmla="*/ 0 h 6858000"/>
              <a:gd name="connsiteX140" fmla="*/ 8078332 w 12192000"/>
              <a:gd name="connsiteY140" fmla="*/ 0 h 6858000"/>
              <a:gd name="connsiteX141" fmla="*/ 8051806 w 12192000"/>
              <a:gd name="connsiteY141" fmla="*/ 19899 h 6858000"/>
              <a:gd name="connsiteX142" fmla="*/ 7919411 w 12192000"/>
              <a:gd name="connsiteY142" fmla="*/ 69998 h 6858000"/>
              <a:gd name="connsiteX143" fmla="*/ 7880558 w 12192000"/>
              <a:gd name="connsiteY143" fmla="*/ 103665 h 6858000"/>
              <a:gd name="connsiteX144" fmla="*/ 7913505 w 12192000"/>
              <a:gd name="connsiteY144" fmla="*/ 144066 h 6858000"/>
              <a:gd name="connsiteX145" fmla="*/ 7984993 w 12192000"/>
              <a:gd name="connsiteY145" fmla="*/ 172224 h 6858000"/>
              <a:gd name="connsiteX146" fmla="*/ 8079793 w 12192000"/>
              <a:gd name="connsiteY146" fmla="*/ 243535 h 6858000"/>
              <a:gd name="connsiteX147" fmla="*/ 8076065 w 12192000"/>
              <a:gd name="connsiteY147" fmla="*/ 299239 h 6858000"/>
              <a:gd name="connsiteX148" fmla="*/ 8019804 w 12192000"/>
              <a:gd name="connsiteY148" fmla="*/ 400240 h 6858000"/>
              <a:gd name="connsiteX149" fmla="*/ 8104349 w 12192000"/>
              <a:gd name="connsiteY149" fmla="*/ 505833 h 6858000"/>
              <a:gd name="connsiteX150" fmla="*/ 8147864 w 12192000"/>
              <a:gd name="connsiteY150" fmla="*/ 537052 h 6858000"/>
              <a:gd name="connsiteX151" fmla="*/ 8063941 w 12192000"/>
              <a:gd name="connsiteY151" fmla="*/ 547764 h 6858000"/>
              <a:gd name="connsiteX152" fmla="*/ 8034725 w 12192000"/>
              <a:gd name="connsiteY152" fmla="*/ 591836 h 6858000"/>
              <a:gd name="connsiteX153" fmla="*/ 8021669 w 12192000"/>
              <a:gd name="connsiteY153" fmla="*/ 613874 h 6858000"/>
              <a:gd name="connsiteX154" fmla="*/ 7942410 w 12192000"/>
              <a:gd name="connsiteY154" fmla="*/ 751909 h 6858000"/>
              <a:gd name="connsiteX155" fmla="*/ 7955778 w 12192000"/>
              <a:gd name="connsiteY155" fmla="*/ 790472 h 6858000"/>
              <a:gd name="connsiteX156" fmla="*/ 8087876 w 12192000"/>
              <a:gd name="connsiteY156" fmla="*/ 976867 h 6858000"/>
              <a:gd name="connsiteX157" fmla="*/ 7947386 w 12192000"/>
              <a:gd name="connsiteY157" fmla="*/ 1028897 h 6858000"/>
              <a:gd name="connsiteX158" fmla="*/ 7938992 w 12192000"/>
              <a:gd name="connsiteY158" fmla="*/ 1117042 h 6858000"/>
              <a:gd name="connsiteX159" fmla="*/ 7867503 w 12192000"/>
              <a:gd name="connsiteY159" fmla="*/ 1215596 h 6858000"/>
              <a:gd name="connsiteX160" fmla="*/ 7710229 w 12192000"/>
              <a:gd name="connsiteY160" fmla="*/ 1354244 h 6858000"/>
              <a:gd name="connsiteX161" fmla="*/ 7621024 w 12192000"/>
              <a:gd name="connsiteY161" fmla="*/ 1447286 h 6858000"/>
              <a:gd name="connsiteX162" fmla="*/ 7774880 w 12192000"/>
              <a:gd name="connsiteY162" fmla="*/ 1472076 h 6858000"/>
              <a:gd name="connsiteX163" fmla="*/ 7798812 w 12192000"/>
              <a:gd name="connsiteY163" fmla="*/ 1486462 h 6858000"/>
              <a:gd name="connsiteX164" fmla="*/ 7780474 w 12192000"/>
              <a:gd name="connsiteY164" fmla="*/ 1535432 h 6858000"/>
              <a:gd name="connsiteX165" fmla="*/ 7755919 w 12192000"/>
              <a:gd name="connsiteY165" fmla="*/ 1584099 h 6858000"/>
              <a:gd name="connsiteX166" fmla="*/ 7773014 w 12192000"/>
              <a:gd name="connsiteY166" fmla="*/ 1622355 h 6858000"/>
              <a:gd name="connsiteX167" fmla="*/ 7892993 w 12192000"/>
              <a:gd name="connsiteY167" fmla="*/ 1787937 h 6858000"/>
              <a:gd name="connsiteX168" fmla="*/ 7991521 w 12192000"/>
              <a:gd name="connsiteY168" fmla="*/ 1853739 h 6858000"/>
              <a:gd name="connsiteX169" fmla="*/ 8215932 w 12192000"/>
              <a:gd name="connsiteY169" fmla="*/ 2152764 h 6858000"/>
              <a:gd name="connsiteX170" fmla="*/ 8286489 w 12192000"/>
              <a:gd name="connsiteY170" fmla="*/ 2249786 h 6858000"/>
              <a:gd name="connsiteX171" fmla="*/ 8234270 w 12192000"/>
              <a:gd name="connsiteY171" fmla="*/ 2284064 h 6858000"/>
              <a:gd name="connsiteX172" fmla="*/ 8334357 w 12192000"/>
              <a:gd name="connsiteY172" fmla="*/ 2385679 h 6858000"/>
              <a:gd name="connsiteX173" fmla="*/ 8452157 w 12192000"/>
              <a:gd name="connsiteY173" fmla="*/ 2498616 h 6858000"/>
              <a:gd name="connsiteX174" fmla="*/ 8482927 w 12192000"/>
              <a:gd name="connsiteY174" fmla="*/ 2528612 h 6858000"/>
              <a:gd name="connsiteX175" fmla="*/ 10911361 w 12192000"/>
              <a:gd name="connsiteY175" fmla="*/ 3535561 h 6858000"/>
              <a:gd name="connsiteX176" fmla="*/ 11551649 w 12192000"/>
              <a:gd name="connsiteY176" fmla="*/ 3387120 h 6858000"/>
              <a:gd name="connsiteX177" fmla="*/ 11804971 w 12192000"/>
              <a:gd name="connsiteY177" fmla="*/ 3271735 h 6858000"/>
              <a:gd name="connsiteX178" fmla="*/ 12129465 w 12192000"/>
              <a:gd name="connsiteY178" fmla="*/ 3086565 h 6858000"/>
              <a:gd name="connsiteX179" fmla="*/ 12192000 w 12192000"/>
              <a:gd name="connsiteY179" fmla="*/ 3060706 h 6858000"/>
              <a:gd name="connsiteX180" fmla="*/ 12192000 w 12192000"/>
              <a:gd name="connsiteY180" fmla="*/ 3766004 h 6858000"/>
              <a:gd name="connsiteX181" fmla="*/ 12069511 w 12192000"/>
              <a:gd name="connsiteY181" fmla="*/ 3730912 h 6858000"/>
              <a:gd name="connsiteX182" fmla="*/ 11743305 w 12192000"/>
              <a:gd name="connsiteY182" fmla="*/ 3682401 h 6858000"/>
              <a:gd name="connsiteX183" fmla="*/ 11692833 w 12192000"/>
              <a:gd name="connsiteY183" fmla="*/ 3681484 h 6858000"/>
              <a:gd name="connsiteX184" fmla="*/ 9314871 w 12192000"/>
              <a:gd name="connsiteY184" fmla="*/ 4689350 h 6858000"/>
              <a:gd name="connsiteX185" fmla="*/ 9284101 w 12192000"/>
              <a:gd name="connsiteY185" fmla="*/ 4719346 h 6858000"/>
              <a:gd name="connsiteX186" fmla="*/ 9166300 w 12192000"/>
              <a:gd name="connsiteY186" fmla="*/ 4832283 h 6858000"/>
              <a:gd name="connsiteX187" fmla="*/ 9066214 w 12192000"/>
              <a:gd name="connsiteY187" fmla="*/ 4933898 h 6858000"/>
              <a:gd name="connsiteX188" fmla="*/ 9118433 w 12192000"/>
              <a:gd name="connsiteY188" fmla="*/ 4968176 h 6858000"/>
              <a:gd name="connsiteX189" fmla="*/ 9047876 w 12192000"/>
              <a:gd name="connsiteY189" fmla="*/ 5065198 h 6858000"/>
              <a:gd name="connsiteX190" fmla="*/ 8823465 w 12192000"/>
              <a:gd name="connsiteY190" fmla="*/ 5364223 h 6858000"/>
              <a:gd name="connsiteX191" fmla="*/ 8724937 w 12192000"/>
              <a:gd name="connsiteY191" fmla="*/ 5430025 h 6858000"/>
              <a:gd name="connsiteX192" fmla="*/ 8604958 w 12192000"/>
              <a:gd name="connsiteY192" fmla="*/ 5595607 h 6858000"/>
              <a:gd name="connsiteX193" fmla="*/ 8587863 w 12192000"/>
              <a:gd name="connsiteY193" fmla="*/ 5633863 h 6858000"/>
              <a:gd name="connsiteX194" fmla="*/ 8612418 w 12192000"/>
              <a:gd name="connsiteY194" fmla="*/ 5682530 h 6858000"/>
              <a:gd name="connsiteX195" fmla="*/ 8630756 w 12192000"/>
              <a:gd name="connsiteY195" fmla="*/ 5731500 h 6858000"/>
              <a:gd name="connsiteX196" fmla="*/ 8606823 w 12192000"/>
              <a:gd name="connsiteY196" fmla="*/ 5745886 h 6858000"/>
              <a:gd name="connsiteX197" fmla="*/ 8452968 w 12192000"/>
              <a:gd name="connsiteY197" fmla="*/ 5770676 h 6858000"/>
              <a:gd name="connsiteX198" fmla="*/ 8542173 w 12192000"/>
              <a:gd name="connsiteY198" fmla="*/ 5863718 h 6858000"/>
              <a:gd name="connsiteX199" fmla="*/ 8699447 w 12192000"/>
              <a:gd name="connsiteY199" fmla="*/ 6002366 h 6858000"/>
              <a:gd name="connsiteX200" fmla="*/ 8770936 w 12192000"/>
              <a:gd name="connsiteY200" fmla="*/ 6100920 h 6858000"/>
              <a:gd name="connsiteX201" fmla="*/ 8779329 w 12192000"/>
              <a:gd name="connsiteY201" fmla="*/ 6189065 h 6858000"/>
              <a:gd name="connsiteX202" fmla="*/ 8919820 w 12192000"/>
              <a:gd name="connsiteY202" fmla="*/ 6241095 h 6858000"/>
              <a:gd name="connsiteX203" fmla="*/ 8787721 w 12192000"/>
              <a:gd name="connsiteY203" fmla="*/ 6427490 h 6858000"/>
              <a:gd name="connsiteX204" fmla="*/ 8774354 w 12192000"/>
              <a:gd name="connsiteY204" fmla="*/ 6466053 h 6858000"/>
              <a:gd name="connsiteX205" fmla="*/ 8853613 w 12192000"/>
              <a:gd name="connsiteY205" fmla="*/ 6604088 h 6858000"/>
              <a:gd name="connsiteX206" fmla="*/ 8866669 w 12192000"/>
              <a:gd name="connsiteY206" fmla="*/ 6626125 h 6858000"/>
              <a:gd name="connsiteX207" fmla="*/ 8895884 w 12192000"/>
              <a:gd name="connsiteY207" fmla="*/ 6670198 h 6858000"/>
              <a:gd name="connsiteX208" fmla="*/ 8979808 w 12192000"/>
              <a:gd name="connsiteY208" fmla="*/ 6680910 h 6858000"/>
              <a:gd name="connsiteX209" fmla="*/ 8936293 w 12192000"/>
              <a:gd name="connsiteY209" fmla="*/ 6712128 h 6858000"/>
              <a:gd name="connsiteX210" fmla="*/ 8851748 w 12192000"/>
              <a:gd name="connsiteY210" fmla="*/ 6817721 h 6858000"/>
              <a:gd name="connsiteX211" fmla="*/ 8854326 w 12192000"/>
              <a:gd name="connsiteY211" fmla="*/ 6858000 h 6858000"/>
              <a:gd name="connsiteX212" fmla="*/ 0 w 12192000"/>
              <a:gd name="connsiteY2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2192000" h="6858000">
                <a:moveTo>
                  <a:pt x="5947992" y="2457985"/>
                </a:moveTo>
                <a:cubicBezTo>
                  <a:pt x="5940097" y="2457729"/>
                  <a:pt x="5932472" y="2460803"/>
                  <a:pt x="5926156" y="2472983"/>
                </a:cubicBezTo>
                <a:cubicBezTo>
                  <a:pt x="5959722" y="2505081"/>
                  <a:pt x="6002495" y="2493015"/>
                  <a:pt x="6047792" y="2529213"/>
                </a:cubicBezTo>
                <a:cubicBezTo>
                  <a:pt x="5974160" y="2517829"/>
                  <a:pt x="5915867" y="2508723"/>
                  <a:pt x="5857576" y="2499619"/>
                </a:cubicBezTo>
                <a:cubicBezTo>
                  <a:pt x="5856491" y="2505992"/>
                  <a:pt x="5855409" y="2512367"/>
                  <a:pt x="5854328" y="2518740"/>
                </a:cubicBezTo>
                <a:cubicBezTo>
                  <a:pt x="5928861" y="2532172"/>
                  <a:pt x="5997802" y="2566775"/>
                  <a:pt x="6070351" y="2591134"/>
                </a:cubicBezTo>
                <a:cubicBezTo>
                  <a:pt x="6063673" y="2606161"/>
                  <a:pt x="6056996" y="2603200"/>
                  <a:pt x="6051040" y="2602290"/>
                </a:cubicBezTo>
                <a:cubicBezTo>
                  <a:pt x="6012239" y="2596370"/>
                  <a:pt x="5973439" y="2590453"/>
                  <a:pt x="5936261" y="2574288"/>
                </a:cubicBezTo>
                <a:cubicBezTo>
                  <a:pt x="5927960" y="2570644"/>
                  <a:pt x="5917853" y="2570644"/>
                  <a:pt x="5913160" y="2581573"/>
                </a:cubicBezTo>
                <a:cubicBezTo>
                  <a:pt x="5906483" y="2597054"/>
                  <a:pt x="5916047" y="2607071"/>
                  <a:pt x="5924531" y="2615492"/>
                </a:cubicBezTo>
                <a:cubicBezTo>
                  <a:pt x="5939329" y="2630063"/>
                  <a:pt x="5957196" y="2625966"/>
                  <a:pt x="5974341" y="2628696"/>
                </a:cubicBezTo>
                <a:cubicBezTo>
                  <a:pt x="6019999" y="2635754"/>
                  <a:pt x="6041837" y="2657837"/>
                  <a:pt x="6051944" y="2708377"/>
                </a:cubicBezTo>
                <a:cubicBezTo>
                  <a:pt x="6011879" y="2687887"/>
                  <a:pt x="5973256" y="2713157"/>
                  <a:pt x="5934457" y="2698814"/>
                </a:cubicBezTo>
                <a:cubicBezTo>
                  <a:pt x="5924351" y="2695173"/>
                  <a:pt x="5908288" y="2700635"/>
                  <a:pt x="5913702" y="2718165"/>
                </a:cubicBezTo>
                <a:cubicBezTo>
                  <a:pt x="5918755" y="2734556"/>
                  <a:pt x="5935540" y="2746393"/>
                  <a:pt x="5905761" y="2743207"/>
                </a:cubicBezTo>
                <a:cubicBezTo>
                  <a:pt x="5884465" y="2740930"/>
                  <a:pt x="5842778" y="2759370"/>
                  <a:pt x="5860282" y="2763923"/>
                </a:cubicBezTo>
                <a:cubicBezTo>
                  <a:pt x="5882300" y="2769615"/>
                  <a:pt x="5903777" y="2777811"/>
                  <a:pt x="5931750" y="2787144"/>
                </a:cubicBezTo>
                <a:cubicBezTo>
                  <a:pt x="5900888" y="2802395"/>
                  <a:pt x="5878690" y="2799208"/>
                  <a:pt x="5855409" y="2787144"/>
                </a:cubicBezTo>
                <a:cubicBezTo>
                  <a:pt x="5827256" y="2772574"/>
                  <a:pt x="5790619" y="2754817"/>
                  <a:pt x="5767701" y="2771209"/>
                </a:cubicBezTo>
                <a:cubicBezTo>
                  <a:pt x="5733410" y="2795794"/>
                  <a:pt x="5704896" y="2780314"/>
                  <a:pt x="5674216" y="2776216"/>
                </a:cubicBezTo>
                <a:cubicBezTo>
                  <a:pt x="5611774" y="2767792"/>
                  <a:pt x="5549872" y="2753678"/>
                  <a:pt x="5487249" y="2746850"/>
                </a:cubicBezTo>
                <a:cubicBezTo>
                  <a:pt x="5462163" y="2744118"/>
                  <a:pt x="5435093" y="2731143"/>
                  <a:pt x="5398276" y="2748898"/>
                </a:cubicBezTo>
                <a:cubicBezTo>
                  <a:pt x="5565032" y="2839732"/>
                  <a:pt x="5744058" y="2834041"/>
                  <a:pt x="5892947" y="2946502"/>
                </a:cubicBezTo>
                <a:cubicBezTo>
                  <a:pt x="5886631" y="2957201"/>
                  <a:pt x="5854508" y="2987707"/>
                  <a:pt x="5867682" y="2989983"/>
                </a:cubicBezTo>
                <a:cubicBezTo>
                  <a:pt x="5904678" y="2996585"/>
                  <a:pt x="5937523" y="3018895"/>
                  <a:pt x="5971273" y="3037335"/>
                </a:cubicBezTo>
                <a:cubicBezTo>
                  <a:pt x="5985891" y="3045302"/>
                  <a:pt x="6003576" y="3055776"/>
                  <a:pt x="5996719" y="3084231"/>
                </a:cubicBezTo>
                <a:cubicBezTo>
                  <a:pt x="5984267" y="3092199"/>
                  <a:pt x="5975063" y="3081044"/>
                  <a:pt x="5964776" y="3080134"/>
                </a:cubicBezTo>
                <a:cubicBezTo>
                  <a:pt x="5954308" y="3079224"/>
                  <a:pt x="5930847" y="3085141"/>
                  <a:pt x="5937344" y="3089012"/>
                </a:cubicBezTo>
                <a:cubicBezTo>
                  <a:pt x="5966942" y="3106542"/>
                  <a:pt x="5913702" y="3148657"/>
                  <a:pt x="5948713" y="3148657"/>
                </a:cubicBezTo>
                <a:cubicBezTo>
                  <a:pt x="6007366" y="3148884"/>
                  <a:pt x="6038588" y="3223555"/>
                  <a:pt x="6095075" y="3225605"/>
                </a:cubicBezTo>
                <a:cubicBezTo>
                  <a:pt x="6104098" y="3225831"/>
                  <a:pt x="6108430" y="3239035"/>
                  <a:pt x="6108249" y="3250646"/>
                </a:cubicBezTo>
                <a:cubicBezTo>
                  <a:pt x="6108249" y="3264533"/>
                  <a:pt x="6099948" y="3267037"/>
                  <a:pt x="6090744" y="3268403"/>
                </a:cubicBezTo>
                <a:cubicBezTo>
                  <a:pt x="6076667" y="3270451"/>
                  <a:pt x="6062049" y="3250646"/>
                  <a:pt x="6043461" y="3277509"/>
                </a:cubicBezTo>
                <a:cubicBezTo>
                  <a:pt x="6076847" y="3293216"/>
                  <a:pt x="6110234" y="3308925"/>
                  <a:pt x="6109692" y="3362879"/>
                </a:cubicBezTo>
                <a:cubicBezTo>
                  <a:pt x="6109513" y="3377448"/>
                  <a:pt x="6123409" y="3382912"/>
                  <a:pt x="6133877" y="3386554"/>
                </a:cubicBezTo>
                <a:cubicBezTo>
                  <a:pt x="6151202" y="3392474"/>
                  <a:pt x="6165818" y="3402946"/>
                  <a:pt x="6175205" y="3423208"/>
                </a:cubicBezTo>
                <a:cubicBezTo>
                  <a:pt x="6175023" y="3427077"/>
                  <a:pt x="6174842" y="3431175"/>
                  <a:pt x="6175926" y="3434363"/>
                </a:cubicBezTo>
                <a:cubicBezTo>
                  <a:pt x="6172859" y="3483307"/>
                  <a:pt x="6147593" y="3481940"/>
                  <a:pt x="6119620" y="3473747"/>
                </a:cubicBezTo>
                <a:cubicBezTo>
                  <a:pt x="6086232" y="3463729"/>
                  <a:pt x="6053206" y="3445516"/>
                  <a:pt x="6018015" y="3463046"/>
                </a:cubicBezTo>
                <a:cubicBezTo>
                  <a:pt x="6067646" y="3486494"/>
                  <a:pt x="6121605" y="3488316"/>
                  <a:pt x="6168166" y="3521781"/>
                </a:cubicBezTo>
                <a:cubicBezTo>
                  <a:pt x="5997802" y="3527928"/>
                  <a:pt x="5847289" y="3422296"/>
                  <a:pt x="5682157" y="3381775"/>
                </a:cubicBezTo>
                <a:cubicBezTo>
                  <a:pt x="5687753" y="3408864"/>
                  <a:pt x="5701106" y="3414328"/>
                  <a:pt x="5713198" y="3418426"/>
                </a:cubicBezTo>
                <a:cubicBezTo>
                  <a:pt x="5774197" y="3438916"/>
                  <a:pt x="5827616" y="3479666"/>
                  <a:pt x="5883202" y="3514950"/>
                </a:cubicBezTo>
                <a:cubicBezTo>
                  <a:pt x="5906121" y="3529520"/>
                  <a:pt x="5922726" y="3544092"/>
                  <a:pt x="5931387" y="3575508"/>
                </a:cubicBezTo>
                <a:cubicBezTo>
                  <a:pt x="5939149" y="3603965"/>
                  <a:pt x="5954128" y="3617168"/>
                  <a:pt x="5981919" y="3608971"/>
                </a:cubicBezTo>
                <a:cubicBezTo>
                  <a:pt x="6004478" y="3602142"/>
                  <a:pt x="6029202" y="3605784"/>
                  <a:pt x="6052845" y="3608290"/>
                </a:cubicBezTo>
                <a:cubicBezTo>
                  <a:pt x="6080096" y="3611021"/>
                  <a:pt x="6110596" y="3643120"/>
                  <a:pt x="6103196" y="3659739"/>
                </a:cubicBezTo>
                <a:cubicBezTo>
                  <a:pt x="6090564" y="3687968"/>
                  <a:pt x="6069448" y="3673853"/>
                  <a:pt x="6050680" y="3670666"/>
                </a:cubicBezTo>
                <a:cubicBezTo>
                  <a:pt x="6029383" y="3666796"/>
                  <a:pt x="5989861" y="3658828"/>
                  <a:pt x="5989139" y="3662243"/>
                </a:cubicBezTo>
                <a:cubicBezTo>
                  <a:pt x="5975242" y="3733043"/>
                  <a:pt x="5877426" y="3671351"/>
                  <a:pt x="5856311" y="3664973"/>
                </a:cubicBezTo>
                <a:cubicBezTo>
                  <a:pt x="5829964" y="3657007"/>
                  <a:pt x="5805239" y="3671577"/>
                  <a:pt x="5780153" y="3674991"/>
                </a:cubicBezTo>
                <a:cubicBezTo>
                  <a:pt x="5757776" y="3678178"/>
                  <a:pt x="5631264" y="3687968"/>
                  <a:pt x="5605096" y="3657917"/>
                </a:cubicBezTo>
                <a:cubicBezTo>
                  <a:pt x="5601487" y="3681365"/>
                  <a:pt x="5609066" y="3690927"/>
                  <a:pt x="5615384" y="3701627"/>
                </a:cubicBezTo>
                <a:cubicBezTo>
                  <a:pt x="5624226" y="3716879"/>
                  <a:pt x="5625670" y="3727579"/>
                  <a:pt x="5608886" y="3739645"/>
                </a:cubicBezTo>
                <a:cubicBezTo>
                  <a:pt x="5561061" y="3774249"/>
                  <a:pt x="5561784" y="3775386"/>
                  <a:pt x="5606359" y="3822284"/>
                </a:cubicBezTo>
                <a:cubicBezTo>
                  <a:pt x="5608526" y="3824332"/>
                  <a:pt x="5607622" y="3831162"/>
                  <a:pt x="5607984" y="3835716"/>
                </a:cubicBezTo>
                <a:cubicBezTo>
                  <a:pt x="5596254" y="3843000"/>
                  <a:pt x="5582537" y="3824787"/>
                  <a:pt x="5568822" y="3844366"/>
                </a:cubicBezTo>
                <a:cubicBezTo>
                  <a:pt x="5628557" y="3930418"/>
                  <a:pt x="5719696" y="3951589"/>
                  <a:pt x="5802171" y="4016244"/>
                </a:cubicBezTo>
                <a:cubicBezTo>
                  <a:pt x="5735397" y="4037643"/>
                  <a:pt x="5695332" y="3962973"/>
                  <a:pt x="5646244" y="3972534"/>
                </a:cubicBezTo>
                <a:cubicBezTo>
                  <a:pt x="5621699" y="3995983"/>
                  <a:pt x="5694611" y="4033546"/>
                  <a:pt x="5625129" y="4044701"/>
                </a:cubicBezTo>
                <a:cubicBezTo>
                  <a:pt x="5655268" y="4065189"/>
                  <a:pt x="5677646" y="4085221"/>
                  <a:pt x="5698400" y="4108899"/>
                </a:cubicBezTo>
                <a:cubicBezTo>
                  <a:pt x="5735397" y="4151242"/>
                  <a:pt x="5742615" y="4179015"/>
                  <a:pt x="5725470" y="4235930"/>
                </a:cubicBezTo>
                <a:cubicBezTo>
                  <a:pt x="5714280" y="4273265"/>
                  <a:pt x="5697858" y="4307641"/>
                  <a:pt x="5712295" y="4352032"/>
                </a:cubicBezTo>
                <a:cubicBezTo>
                  <a:pt x="5722402" y="4382538"/>
                  <a:pt x="5718431" y="4402571"/>
                  <a:pt x="5680894" y="4388911"/>
                </a:cubicBezTo>
                <a:cubicBezTo>
                  <a:pt x="5640469" y="4374341"/>
                  <a:pt x="5625311" y="4401660"/>
                  <a:pt x="5635415" y="4455158"/>
                </a:cubicBezTo>
                <a:cubicBezTo>
                  <a:pt x="5641912" y="4489535"/>
                  <a:pt x="5635053" y="4500006"/>
                  <a:pt x="5607263" y="4496136"/>
                </a:cubicBezTo>
                <a:cubicBezTo>
                  <a:pt x="5576581" y="4491811"/>
                  <a:pt x="5547347" y="4469272"/>
                  <a:pt x="5509446" y="4480201"/>
                </a:cubicBezTo>
                <a:cubicBezTo>
                  <a:pt x="5539765" y="4542578"/>
                  <a:pt x="5604556" y="4524821"/>
                  <a:pt x="5639928" y="4584239"/>
                </a:cubicBezTo>
                <a:cubicBezTo>
                  <a:pt x="5597697" y="4584465"/>
                  <a:pt x="5565392" y="4584239"/>
                  <a:pt x="5534171" y="4571262"/>
                </a:cubicBezTo>
                <a:cubicBezTo>
                  <a:pt x="5521177" y="4566025"/>
                  <a:pt x="5506919" y="4560563"/>
                  <a:pt x="5499701" y="4578547"/>
                </a:cubicBezTo>
                <a:cubicBezTo>
                  <a:pt x="5491219" y="4600174"/>
                  <a:pt x="5508725" y="4608370"/>
                  <a:pt x="5519373" y="4612239"/>
                </a:cubicBezTo>
                <a:cubicBezTo>
                  <a:pt x="5549331" y="4623167"/>
                  <a:pt x="5572251" y="4649119"/>
                  <a:pt x="5596974" y="4669379"/>
                </a:cubicBezTo>
                <a:cubicBezTo>
                  <a:pt x="5651296" y="4713773"/>
                  <a:pt x="5710854" y="4750880"/>
                  <a:pt x="5756873" y="4824185"/>
                </a:cubicBezTo>
                <a:cubicBezTo>
                  <a:pt x="5698941" y="4805517"/>
                  <a:pt x="5655808" y="4762036"/>
                  <a:pt x="5602028" y="4753158"/>
                </a:cubicBezTo>
                <a:cubicBezTo>
                  <a:pt x="5648590" y="4819860"/>
                  <a:pt x="5708506" y="4863796"/>
                  <a:pt x="5765173" y="4912286"/>
                </a:cubicBezTo>
                <a:cubicBezTo>
                  <a:pt x="5781416" y="4925946"/>
                  <a:pt x="5797839" y="4935280"/>
                  <a:pt x="5801450" y="4965101"/>
                </a:cubicBezTo>
                <a:cubicBezTo>
                  <a:pt x="5808487" y="5022926"/>
                  <a:pt x="5829602" y="5070733"/>
                  <a:pt x="5874721" y="5096229"/>
                </a:cubicBezTo>
                <a:cubicBezTo>
                  <a:pt x="5875080" y="5096458"/>
                  <a:pt x="5872555" y="5105110"/>
                  <a:pt x="5871110" y="5111026"/>
                </a:cubicBezTo>
                <a:cubicBezTo>
                  <a:pt x="5843499" y="5112849"/>
                  <a:pt x="5821663" y="5078700"/>
                  <a:pt x="5786469" y="5089855"/>
                </a:cubicBezTo>
                <a:cubicBezTo>
                  <a:pt x="5820218" y="5136296"/>
                  <a:pt x="5848372" y="5177958"/>
                  <a:pt x="5896196" y="5200041"/>
                </a:cubicBezTo>
                <a:cubicBezTo>
                  <a:pt x="5934457" y="5217568"/>
                  <a:pt x="5981739" y="5227813"/>
                  <a:pt x="6009534" y="5284725"/>
                </a:cubicBezTo>
                <a:cubicBezTo>
                  <a:pt x="5977228" y="5295882"/>
                  <a:pt x="5953224" y="5281769"/>
                  <a:pt x="5929042" y="5271751"/>
                </a:cubicBezTo>
                <a:cubicBezTo>
                  <a:pt x="5892045" y="5256270"/>
                  <a:pt x="5855409" y="5238742"/>
                  <a:pt x="5818413" y="5223260"/>
                </a:cubicBezTo>
                <a:cubicBezTo>
                  <a:pt x="5804336" y="5217341"/>
                  <a:pt x="5788996" y="5213242"/>
                  <a:pt x="5779973" y="5241473"/>
                </a:cubicBezTo>
                <a:cubicBezTo>
                  <a:pt x="5827077" y="5247392"/>
                  <a:pt x="5855230" y="5285637"/>
                  <a:pt x="5884826" y="5321606"/>
                </a:cubicBezTo>
                <a:cubicBezTo>
                  <a:pt x="5901430" y="5341868"/>
                  <a:pt x="5914966" y="5368959"/>
                  <a:pt x="5944924" y="5358715"/>
                </a:cubicBezTo>
                <a:cubicBezTo>
                  <a:pt x="5960626" y="5353252"/>
                  <a:pt x="5970550" y="5368502"/>
                  <a:pt x="5968926" y="5387170"/>
                </a:cubicBezTo>
                <a:cubicBezTo>
                  <a:pt x="5962971" y="5452963"/>
                  <a:pt x="5999606" y="5475955"/>
                  <a:pt x="6037505" y="5488704"/>
                </a:cubicBezTo>
                <a:cubicBezTo>
                  <a:pt x="6109333" y="5512608"/>
                  <a:pt x="6169069" y="5568837"/>
                  <a:pt x="6238910" y="5599571"/>
                </a:cubicBezTo>
                <a:cubicBezTo>
                  <a:pt x="6306768" y="5629394"/>
                  <a:pt x="6359285" y="5700193"/>
                  <a:pt x="6427321" y="5737302"/>
                </a:cubicBezTo>
                <a:cubicBezTo>
                  <a:pt x="6476592" y="5764165"/>
                  <a:pt x="6523694" y="5798767"/>
                  <a:pt x="6574408" y="5823126"/>
                </a:cubicBezTo>
                <a:cubicBezTo>
                  <a:pt x="6694419" y="5880723"/>
                  <a:pt x="6816779" y="5926936"/>
                  <a:pt x="6946177" y="5933538"/>
                </a:cubicBezTo>
                <a:cubicBezTo>
                  <a:pt x="7053016" y="5938775"/>
                  <a:pt x="7979734" y="5933767"/>
                  <a:pt x="8356197" y="5184561"/>
                </a:cubicBezTo>
                <a:cubicBezTo>
                  <a:pt x="8363416" y="5180917"/>
                  <a:pt x="8371536" y="5171356"/>
                  <a:pt x="8374063" y="5162249"/>
                </a:cubicBezTo>
                <a:cubicBezTo>
                  <a:pt x="8386155" y="5119678"/>
                  <a:pt x="8415752" y="5101238"/>
                  <a:pt x="8442461" y="5078246"/>
                </a:cubicBezTo>
                <a:cubicBezTo>
                  <a:pt x="8465923" y="5057984"/>
                  <a:pt x="8490829" y="5036813"/>
                  <a:pt x="8500574" y="5002664"/>
                </a:cubicBezTo>
                <a:cubicBezTo>
                  <a:pt x="8513388" y="4957134"/>
                  <a:pt x="8476933" y="4994469"/>
                  <a:pt x="8470255" y="4977167"/>
                </a:cubicBezTo>
                <a:cubicBezTo>
                  <a:pt x="8484151" y="4953492"/>
                  <a:pt x="8505628" y="4931864"/>
                  <a:pt x="8511222" y="4905001"/>
                </a:cubicBezTo>
                <a:cubicBezTo>
                  <a:pt x="8531614" y="4808021"/>
                  <a:pt x="8575650" y="4737448"/>
                  <a:pt x="8641522" y="4682584"/>
                </a:cubicBezTo>
                <a:cubicBezTo>
                  <a:pt x="8660471" y="4666876"/>
                  <a:pt x="8672923" y="4638191"/>
                  <a:pt x="8698730" y="4633640"/>
                </a:cubicBezTo>
                <a:cubicBezTo>
                  <a:pt x="8756120" y="4623622"/>
                  <a:pt x="8738073" y="4545310"/>
                  <a:pt x="8768393" y="4510479"/>
                </a:cubicBezTo>
                <a:cubicBezTo>
                  <a:pt x="8774168" y="4503875"/>
                  <a:pt x="8779401" y="4490901"/>
                  <a:pt x="8778319" y="4482024"/>
                </a:cubicBezTo>
                <a:cubicBezTo>
                  <a:pt x="8776696" y="4469272"/>
                  <a:pt x="8769837" y="4457207"/>
                  <a:pt x="8764062" y="4445824"/>
                </a:cubicBezTo>
                <a:cubicBezTo>
                  <a:pt x="8758106" y="4434442"/>
                  <a:pt x="8749083" y="4424425"/>
                  <a:pt x="8753414" y="4409400"/>
                </a:cubicBezTo>
                <a:cubicBezTo>
                  <a:pt x="8755217" y="4403254"/>
                  <a:pt x="8753956" y="4381855"/>
                  <a:pt x="8767310" y="4398700"/>
                </a:cubicBezTo>
                <a:cubicBezTo>
                  <a:pt x="8803945" y="4444915"/>
                  <a:pt x="8825242" y="4401206"/>
                  <a:pt x="8856643" y="4380261"/>
                </a:cubicBezTo>
                <a:cubicBezTo>
                  <a:pt x="8831377" y="4358633"/>
                  <a:pt x="8808638" y="4343381"/>
                  <a:pt x="8804848" y="4311055"/>
                </a:cubicBezTo>
                <a:cubicBezTo>
                  <a:pt x="8797088" y="4244352"/>
                  <a:pt x="8763883" y="4213847"/>
                  <a:pt x="8713530" y="4207927"/>
                </a:cubicBezTo>
                <a:cubicBezTo>
                  <a:pt x="8732118" y="4143502"/>
                  <a:pt x="8732118" y="4143502"/>
                  <a:pt x="8672022" y="4134623"/>
                </a:cubicBezTo>
                <a:cubicBezTo>
                  <a:pt x="8695122" y="4093646"/>
                  <a:pt x="8695122" y="4083174"/>
                  <a:pt x="8667148" y="4069059"/>
                </a:cubicBezTo>
                <a:cubicBezTo>
                  <a:pt x="8640258" y="4055627"/>
                  <a:pt x="8610481" y="4051074"/>
                  <a:pt x="8585575" y="4030359"/>
                </a:cubicBezTo>
                <a:cubicBezTo>
                  <a:pt x="8608496" y="3977998"/>
                  <a:pt x="8614992" y="3917215"/>
                  <a:pt x="8662275" y="3891717"/>
                </a:cubicBezTo>
                <a:cubicBezTo>
                  <a:pt x="8669675" y="3887847"/>
                  <a:pt x="8674728" y="3872139"/>
                  <a:pt x="8670037" y="3863033"/>
                </a:cubicBezTo>
                <a:cubicBezTo>
                  <a:pt x="8652891" y="3830024"/>
                  <a:pt x="8677435" y="3767419"/>
                  <a:pt x="8624017" y="3760362"/>
                </a:cubicBezTo>
                <a:cubicBezTo>
                  <a:pt x="8617338" y="3759679"/>
                  <a:pt x="8611202" y="3752848"/>
                  <a:pt x="8616436" y="3743970"/>
                </a:cubicBezTo>
                <a:cubicBezTo>
                  <a:pt x="8634484" y="3713010"/>
                  <a:pt x="8612646" y="3715058"/>
                  <a:pt x="8599473" y="3711188"/>
                </a:cubicBezTo>
                <a:cubicBezTo>
                  <a:pt x="8583590" y="3706409"/>
                  <a:pt x="8565543" y="3720067"/>
                  <a:pt x="8550745" y="3703220"/>
                </a:cubicBezTo>
                <a:cubicBezTo>
                  <a:pt x="8554174" y="3685463"/>
                  <a:pt x="8566987" y="3685690"/>
                  <a:pt x="8576010" y="3680000"/>
                </a:cubicBezTo>
                <a:cubicBezTo>
                  <a:pt x="8602359" y="3663608"/>
                  <a:pt x="8623836" y="3644031"/>
                  <a:pt x="8625100" y="3601459"/>
                </a:cubicBezTo>
                <a:cubicBezTo>
                  <a:pt x="8626001" y="3567084"/>
                  <a:pt x="8628889" y="3536807"/>
                  <a:pt x="8592433" y="3526333"/>
                </a:cubicBezTo>
                <a:cubicBezTo>
                  <a:pt x="8577274" y="3522007"/>
                  <a:pt x="8581606" y="3497194"/>
                  <a:pt x="8590269" y="3484900"/>
                </a:cubicBezTo>
                <a:cubicBezTo>
                  <a:pt x="8605789" y="3463046"/>
                  <a:pt x="8618601" y="3433907"/>
                  <a:pt x="8645312" y="3431858"/>
                </a:cubicBezTo>
                <a:cubicBezTo>
                  <a:pt x="8661554" y="3430493"/>
                  <a:pt x="8674007" y="3421385"/>
                  <a:pt x="8686820" y="3410914"/>
                </a:cubicBezTo>
                <a:cubicBezTo>
                  <a:pt x="8696024" y="3403399"/>
                  <a:pt x="8707033" y="3397026"/>
                  <a:pt x="8705950" y="3380864"/>
                </a:cubicBezTo>
                <a:cubicBezTo>
                  <a:pt x="8704867" y="3365383"/>
                  <a:pt x="8694220" y="3359009"/>
                  <a:pt x="8683391" y="3355822"/>
                </a:cubicBezTo>
                <a:cubicBezTo>
                  <a:pt x="8647296" y="3345578"/>
                  <a:pt x="8613369" y="3330552"/>
                  <a:pt x="8583229" y="3296177"/>
                </a:cubicBezTo>
                <a:cubicBezTo>
                  <a:pt x="8603262" y="3277964"/>
                  <a:pt x="8622392" y="3264761"/>
                  <a:pt x="8637190" y="3246320"/>
                </a:cubicBezTo>
                <a:cubicBezTo>
                  <a:pt x="8672923" y="3201702"/>
                  <a:pt x="8370273" y="3061239"/>
                  <a:pt x="8355114" y="3011154"/>
                </a:cubicBezTo>
                <a:cubicBezTo>
                  <a:pt x="8350422" y="2995674"/>
                  <a:pt x="8334361" y="2979739"/>
                  <a:pt x="8321004" y="2975186"/>
                </a:cubicBezTo>
                <a:cubicBezTo>
                  <a:pt x="8258382" y="2953786"/>
                  <a:pt x="8204061" y="2905750"/>
                  <a:pt x="8139993" y="2887993"/>
                </a:cubicBezTo>
                <a:cubicBezTo>
                  <a:pt x="8079535" y="2871148"/>
                  <a:pt x="8019980" y="2848609"/>
                  <a:pt x="7953747" y="2826301"/>
                </a:cubicBezTo>
                <a:cubicBezTo>
                  <a:pt x="7994353" y="2770297"/>
                  <a:pt x="8066361" y="2776900"/>
                  <a:pt x="8083145" y="2696083"/>
                </a:cubicBezTo>
                <a:cubicBezTo>
                  <a:pt x="8017633" y="2675138"/>
                  <a:pt x="7948695" y="2699043"/>
                  <a:pt x="7885529" y="2665804"/>
                </a:cubicBezTo>
                <a:cubicBezTo>
                  <a:pt x="7880115" y="2662846"/>
                  <a:pt x="7872715" y="2665804"/>
                  <a:pt x="7866219" y="2666715"/>
                </a:cubicBezTo>
                <a:cubicBezTo>
                  <a:pt x="7736099" y="2684472"/>
                  <a:pt x="7606520" y="2668993"/>
                  <a:pt x="7478205" y="2646681"/>
                </a:cubicBezTo>
                <a:cubicBezTo>
                  <a:pt x="7293403" y="2614811"/>
                  <a:pt x="7107878" y="2594550"/>
                  <a:pt x="6921993" y="2580207"/>
                </a:cubicBezTo>
                <a:cubicBezTo>
                  <a:pt x="6768412" y="2568368"/>
                  <a:pt x="6614471" y="2563133"/>
                  <a:pt x="6461612" y="2540368"/>
                </a:cubicBezTo>
                <a:cubicBezTo>
                  <a:pt x="6298106" y="2516010"/>
                  <a:pt x="6134780" y="2488463"/>
                  <a:pt x="5971453" y="2462965"/>
                </a:cubicBezTo>
                <a:cubicBezTo>
                  <a:pt x="5964054" y="2461826"/>
                  <a:pt x="5955887" y="2458241"/>
                  <a:pt x="5947992" y="2457985"/>
                </a:cubicBezTo>
                <a:close/>
                <a:moveTo>
                  <a:pt x="0" y="0"/>
                </a:moveTo>
                <a:lnTo>
                  <a:pt x="8078332" y="0"/>
                </a:lnTo>
                <a:lnTo>
                  <a:pt x="8051806" y="19899"/>
                </a:lnTo>
                <a:cubicBezTo>
                  <a:pt x="8010559" y="45723"/>
                  <a:pt x="7966035" y="59669"/>
                  <a:pt x="7919411" y="69998"/>
                </a:cubicBezTo>
                <a:cubicBezTo>
                  <a:pt x="7900760" y="74283"/>
                  <a:pt x="7882423" y="82852"/>
                  <a:pt x="7880558" y="103665"/>
                </a:cubicBezTo>
                <a:cubicBezTo>
                  <a:pt x="7878694" y="125395"/>
                  <a:pt x="7897654" y="133963"/>
                  <a:pt x="7913505" y="144066"/>
                </a:cubicBezTo>
                <a:cubicBezTo>
                  <a:pt x="7935573" y="158143"/>
                  <a:pt x="7957019" y="170388"/>
                  <a:pt x="7984993" y="172224"/>
                </a:cubicBezTo>
                <a:cubicBezTo>
                  <a:pt x="8030996" y="174978"/>
                  <a:pt x="8053062" y="214154"/>
                  <a:pt x="8079793" y="243535"/>
                </a:cubicBezTo>
                <a:cubicBezTo>
                  <a:pt x="8094711" y="260064"/>
                  <a:pt x="8102173" y="293423"/>
                  <a:pt x="8076065" y="299239"/>
                </a:cubicBezTo>
                <a:cubicBezTo>
                  <a:pt x="8013279" y="313320"/>
                  <a:pt x="8018253" y="354025"/>
                  <a:pt x="8019804" y="400240"/>
                </a:cubicBezTo>
                <a:cubicBezTo>
                  <a:pt x="8021980" y="457476"/>
                  <a:pt x="8058970" y="483796"/>
                  <a:pt x="8104349" y="505833"/>
                </a:cubicBezTo>
                <a:cubicBezTo>
                  <a:pt x="8119890" y="513484"/>
                  <a:pt x="8141956" y="513178"/>
                  <a:pt x="8147864" y="537052"/>
                </a:cubicBezTo>
                <a:cubicBezTo>
                  <a:pt x="8122377" y="559700"/>
                  <a:pt x="8091295" y="541338"/>
                  <a:pt x="8063941" y="547764"/>
                </a:cubicBezTo>
                <a:cubicBezTo>
                  <a:pt x="8041252" y="552966"/>
                  <a:pt x="8003642" y="550213"/>
                  <a:pt x="8034725" y="591836"/>
                </a:cubicBezTo>
                <a:cubicBezTo>
                  <a:pt x="8043740" y="603773"/>
                  <a:pt x="8033171" y="612956"/>
                  <a:pt x="8021669" y="613874"/>
                </a:cubicBezTo>
                <a:cubicBezTo>
                  <a:pt x="7929668" y="623362"/>
                  <a:pt x="7971939" y="707531"/>
                  <a:pt x="7942410" y="751909"/>
                </a:cubicBezTo>
                <a:cubicBezTo>
                  <a:pt x="7934331" y="764151"/>
                  <a:pt x="7943034" y="785269"/>
                  <a:pt x="7955778" y="790472"/>
                </a:cubicBezTo>
                <a:cubicBezTo>
                  <a:pt x="8037212" y="824753"/>
                  <a:pt x="8048401" y="906472"/>
                  <a:pt x="8087876" y="976867"/>
                </a:cubicBezTo>
                <a:cubicBezTo>
                  <a:pt x="8044981" y="1004717"/>
                  <a:pt x="7993697" y="1010838"/>
                  <a:pt x="7947386" y="1028897"/>
                </a:cubicBezTo>
                <a:cubicBezTo>
                  <a:pt x="7899207" y="1047873"/>
                  <a:pt x="7899207" y="1061952"/>
                  <a:pt x="7938992" y="1117042"/>
                </a:cubicBezTo>
                <a:cubicBezTo>
                  <a:pt x="7835489" y="1128980"/>
                  <a:pt x="7835489" y="1128980"/>
                  <a:pt x="7867503" y="1215596"/>
                </a:cubicBezTo>
                <a:cubicBezTo>
                  <a:pt x="7780782" y="1223554"/>
                  <a:pt x="7723594" y="1264566"/>
                  <a:pt x="7710229" y="1354244"/>
                </a:cubicBezTo>
                <a:cubicBezTo>
                  <a:pt x="7703701" y="1397704"/>
                  <a:pt x="7664539" y="1418209"/>
                  <a:pt x="7621024" y="1447286"/>
                </a:cubicBezTo>
                <a:cubicBezTo>
                  <a:pt x="7675106" y="1475446"/>
                  <a:pt x="7711784" y="1534209"/>
                  <a:pt x="7774880" y="1472076"/>
                </a:cubicBezTo>
                <a:cubicBezTo>
                  <a:pt x="7797879" y="1449429"/>
                  <a:pt x="7795707" y="1478199"/>
                  <a:pt x="7798812" y="1486462"/>
                </a:cubicBezTo>
                <a:cubicBezTo>
                  <a:pt x="7806271" y="1506661"/>
                  <a:pt x="7790732" y="1520130"/>
                  <a:pt x="7780474" y="1535432"/>
                </a:cubicBezTo>
                <a:cubicBezTo>
                  <a:pt x="7770528" y="1550736"/>
                  <a:pt x="7758715" y="1566956"/>
                  <a:pt x="7755919" y="1584099"/>
                </a:cubicBezTo>
                <a:cubicBezTo>
                  <a:pt x="7754055" y="1596034"/>
                  <a:pt x="7763068" y="1613478"/>
                  <a:pt x="7773014" y="1622355"/>
                </a:cubicBezTo>
                <a:cubicBezTo>
                  <a:pt x="7825233" y="1669183"/>
                  <a:pt x="7794151" y="1774469"/>
                  <a:pt x="7892993" y="1787937"/>
                </a:cubicBezTo>
                <a:cubicBezTo>
                  <a:pt x="7937439" y="1794056"/>
                  <a:pt x="7958885" y="1832621"/>
                  <a:pt x="7991521" y="1853739"/>
                </a:cubicBezTo>
                <a:cubicBezTo>
                  <a:pt x="8104970" y="1927500"/>
                  <a:pt x="8180811" y="2022380"/>
                  <a:pt x="8215932" y="2152764"/>
                </a:cubicBezTo>
                <a:cubicBezTo>
                  <a:pt x="8225567" y="2188879"/>
                  <a:pt x="8262556" y="2217957"/>
                  <a:pt x="8286489" y="2249786"/>
                </a:cubicBezTo>
                <a:cubicBezTo>
                  <a:pt x="8274987" y="2273047"/>
                  <a:pt x="8212203" y="2222852"/>
                  <a:pt x="8234270" y="2284064"/>
                </a:cubicBezTo>
                <a:cubicBezTo>
                  <a:pt x="8251054" y="2329975"/>
                  <a:pt x="8293949" y="2358439"/>
                  <a:pt x="8334357" y="2385679"/>
                </a:cubicBezTo>
                <a:cubicBezTo>
                  <a:pt x="8380357" y="2416591"/>
                  <a:pt x="8431331" y="2441382"/>
                  <a:pt x="8452157" y="2498616"/>
                </a:cubicBezTo>
                <a:cubicBezTo>
                  <a:pt x="8456509" y="2510859"/>
                  <a:pt x="8470494" y="2523714"/>
                  <a:pt x="8482927" y="2528612"/>
                </a:cubicBezTo>
                <a:cubicBezTo>
                  <a:pt x="9131298" y="3535869"/>
                  <a:pt x="10727356" y="3542602"/>
                  <a:pt x="10911361" y="3535561"/>
                </a:cubicBezTo>
                <a:cubicBezTo>
                  <a:pt x="11134219" y="3526686"/>
                  <a:pt x="11344956" y="3464554"/>
                  <a:pt x="11551649" y="3387120"/>
                </a:cubicBezTo>
                <a:cubicBezTo>
                  <a:pt x="11638991" y="3354371"/>
                  <a:pt x="11720114" y="3307851"/>
                  <a:pt x="11804971" y="3271735"/>
                </a:cubicBezTo>
                <a:cubicBezTo>
                  <a:pt x="11922148" y="3221845"/>
                  <a:pt x="12012596" y="3126660"/>
                  <a:pt x="12129465" y="3086565"/>
                </a:cubicBezTo>
                <a:lnTo>
                  <a:pt x="12192000" y="3060706"/>
                </a:lnTo>
                <a:lnTo>
                  <a:pt x="12192000" y="3766004"/>
                </a:lnTo>
                <a:lnTo>
                  <a:pt x="12069511" y="3730912"/>
                </a:lnTo>
                <a:cubicBezTo>
                  <a:pt x="11963133" y="3704591"/>
                  <a:pt x="11854734" y="3686839"/>
                  <a:pt x="11743305" y="3682401"/>
                </a:cubicBezTo>
                <a:cubicBezTo>
                  <a:pt x="11731805" y="3681961"/>
                  <a:pt x="11714789" y="3681575"/>
                  <a:pt x="11692833" y="3681484"/>
                </a:cubicBezTo>
                <a:cubicBezTo>
                  <a:pt x="11363495" y="3680110"/>
                  <a:pt x="9922719" y="3745047"/>
                  <a:pt x="9314871" y="4689350"/>
                </a:cubicBezTo>
                <a:cubicBezTo>
                  <a:pt x="9302438" y="4694248"/>
                  <a:pt x="9288453" y="4707103"/>
                  <a:pt x="9284101" y="4719346"/>
                </a:cubicBezTo>
                <a:cubicBezTo>
                  <a:pt x="9263275" y="4776580"/>
                  <a:pt x="9212301" y="4801371"/>
                  <a:pt x="9166300" y="4832283"/>
                </a:cubicBezTo>
                <a:cubicBezTo>
                  <a:pt x="9125893" y="4859523"/>
                  <a:pt x="9082998" y="4887987"/>
                  <a:pt x="9066214" y="4933898"/>
                </a:cubicBezTo>
                <a:cubicBezTo>
                  <a:pt x="9044146" y="4995110"/>
                  <a:pt x="9106931" y="4944915"/>
                  <a:pt x="9118433" y="4968176"/>
                </a:cubicBezTo>
                <a:cubicBezTo>
                  <a:pt x="9094500" y="5000005"/>
                  <a:pt x="9057511" y="5029083"/>
                  <a:pt x="9047876" y="5065198"/>
                </a:cubicBezTo>
                <a:cubicBezTo>
                  <a:pt x="9012755" y="5195582"/>
                  <a:pt x="8936914" y="5290462"/>
                  <a:pt x="8823465" y="5364223"/>
                </a:cubicBezTo>
                <a:cubicBezTo>
                  <a:pt x="8790828" y="5385341"/>
                  <a:pt x="8769383" y="5423906"/>
                  <a:pt x="8724937" y="5430025"/>
                </a:cubicBezTo>
                <a:cubicBezTo>
                  <a:pt x="8626095" y="5443493"/>
                  <a:pt x="8657177" y="5548779"/>
                  <a:pt x="8604958" y="5595607"/>
                </a:cubicBezTo>
                <a:cubicBezTo>
                  <a:pt x="8595012" y="5604484"/>
                  <a:pt x="8585999" y="5621928"/>
                  <a:pt x="8587863" y="5633863"/>
                </a:cubicBezTo>
                <a:cubicBezTo>
                  <a:pt x="8590659" y="5651006"/>
                  <a:pt x="8602472" y="5667226"/>
                  <a:pt x="8612418" y="5682530"/>
                </a:cubicBezTo>
                <a:cubicBezTo>
                  <a:pt x="8622675" y="5697832"/>
                  <a:pt x="8638215" y="5711301"/>
                  <a:pt x="8630756" y="5731500"/>
                </a:cubicBezTo>
                <a:cubicBezTo>
                  <a:pt x="8627651" y="5739763"/>
                  <a:pt x="8629823" y="5768533"/>
                  <a:pt x="8606823" y="5745886"/>
                </a:cubicBezTo>
                <a:cubicBezTo>
                  <a:pt x="8543727" y="5683753"/>
                  <a:pt x="8507049" y="5742516"/>
                  <a:pt x="8452968" y="5770676"/>
                </a:cubicBezTo>
                <a:cubicBezTo>
                  <a:pt x="8496482" y="5799753"/>
                  <a:pt x="8535645" y="5820258"/>
                  <a:pt x="8542173" y="5863718"/>
                </a:cubicBezTo>
                <a:cubicBezTo>
                  <a:pt x="8555538" y="5953396"/>
                  <a:pt x="8612726" y="5994408"/>
                  <a:pt x="8699447" y="6002366"/>
                </a:cubicBezTo>
                <a:cubicBezTo>
                  <a:pt x="8667433" y="6088982"/>
                  <a:pt x="8667433" y="6088982"/>
                  <a:pt x="8770936" y="6100920"/>
                </a:cubicBezTo>
                <a:cubicBezTo>
                  <a:pt x="8731151" y="6156010"/>
                  <a:pt x="8731151" y="6170089"/>
                  <a:pt x="8779329" y="6189065"/>
                </a:cubicBezTo>
                <a:cubicBezTo>
                  <a:pt x="8825641" y="6207124"/>
                  <a:pt x="8876925" y="6213245"/>
                  <a:pt x="8919820" y="6241095"/>
                </a:cubicBezTo>
                <a:cubicBezTo>
                  <a:pt x="8880345" y="6311490"/>
                  <a:pt x="8869155" y="6393209"/>
                  <a:pt x="8787721" y="6427490"/>
                </a:cubicBezTo>
                <a:cubicBezTo>
                  <a:pt x="8774978" y="6432693"/>
                  <a:pt x="8766275" y="6453811"/>
                  <a:pt x="8774354" y="6466053"/>
                </a:cubicBezTo>
                <a:cubicBezTo>
                  <a:pt x="8803883" y="6510431"/>
                  <a:pt x="8761612" y="6594600"/>
                  <a:pt x="8853613" y="6604088"/>
                </a:cubicBezTo>
                <a:cubicBezTo>
                  <a:pt x="8865115" y="6605005"/>
                  <a:pt x="8875684" y="6614189"/>
                  <a:pt x="8866669" y="6626125"/>
                </a:cubicBezTo>
                <a:cubicBezTo>
                  <a:pt x="8835586" y="6667749"/>
                  <a:pt x="8873196" y="6664996"/>
                  <a:pt x="8895884" y="6670198"/>
                </a:cubicBezTo>
                <a:cubicBezTo>
                  <a:pt x="8923238" y="6676624"/>
                  <a:pt x="8954320" y="6658261"/>
                  <a:pt x="8979808" y="6680910"/>
                </a:cubicBezTo>
                <a:cubicBezTo>
                  <a:pt x="8973900" y="6704783"/>
                  <a:pt x="8951834" y="6704478"/>
                  <a:pt x="8936293" y="6712128"/>
                </a:cubicBezTo>
                <a:cubicBezTo>
                  <a:pt x="8890913" y="6734166"/>
                  <a:pt x="8853924" y="6760486"/>
                  <a:pt x="8851748" y="6817721"/>
                </a:cubicBezTo>
                <a:lnTo>
                  <a:pt x="8854326"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304A8B1D-F91C-1B4D-55F1-96295A2BEDBC}"/>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b="1" i="0">
                <a:solidFill>
                  <a:schemeClr val="tx1"/>
                </a:solidFill>
                <a:effectLst/>
                <a:latin typeface="+mj-lt"/>
                <a:cs typeface="+mj-cs"/>
              </a:rPr>
              <a:t>Feature Engineering</a:t>
            </a:r>
            <a:br>
              <a:rPr lang="en-US" b="1" i="0">
                <a:solidFill>
                  <a:schemeClr val="tx1"/>
                </a:solidFill>
                <a:effectLst/>
                <a:latin typeface="+mj-lt"/>
                <a:cs typeface="+mj-cs"/>
              </a:rPr>
            </a:br>
            <a:endParaRPr lang="en-US">
              <a:solidFill>
                <a:schemeClr val="tx1"/>
              </a:solidFill>
              <a:latin typeface="+mj-lt"/>
              <a:cs typeface="+mj-cs"/>
            </a:endParaRPr>
          </a:p>
        </p:txBody>
      </p:sp>
      <p:sp>
        <p:nvSpPr>
          <p:cNvPr id="7" name="Text Placeholder 6">
            <a:extLst>
              <a:ext uri="{FF2B5EF4-FFF2-40B4-BE49-F238E27FC236}">
                <a16:creationId xmlns:a16="http://schemas.microsoft.com/office/drawing/2014/main" id="{BC4CECE4-D05D-9051-1496-AB1113233C9B}"/>
              </a:ext>
            </a:extLst>
          </p:cNvPr>
          <p:cNvSpPr>
            <a:spLocks noGrp="1"/>
          </p:cNvSpPr>
          <p:nvPr>
            <p:ph type="body" idx="24"/>
          </p:nvPr>
        </p:nvSpPr>
        <p:spPr>
          <a:xfrm>
            <a:off x="971368" y="2711395"/>
            <a:ext cx="4114801" cy="3508430"/>
          </a:xfrm>
        </p:spPr>
        <p:txBody>
          <a:bodyPr vert="horz" lIns="91440" tIns="45720" rIns="91440" bIns="45720" rtlCol="0">
            <a:normAutofit/>
          </a:bodyPr>
          <a:lstStyle/>
          <a:p>
            <a:r>
              <a:rPr lang="en-US" sz="1600" b="0" dirty="0">
                <a:solidFill>
                  <a:schemeClr val="tx1"/>
                </a:solidFill>
                <a:ea typeface="+mn-ea"/>
                <a:cs typeface="+mn-cs"/>
              </a:rPr>
              <a:t>Feature engineering played a pivotal role in enhancing the predictive capabilities of our models. The following feature engineering techniques were employed:</a:t>
            </a:r>
          </a:p>
          <a:p>
            <a:pPr marL="342900" indent="-228600">
              <a:buFont typeface="Arial" panose="020B0604020202020204" pitchFamily="34" charset="0"/>
              <a:buChar char="•"/>
            </a:pPr>
            <a:r>
              <a:rPr lang="en-US" sz="1600" dirty="0">
                <a:solidFill>
                  <a:schemeClr val="tx1"/>
                </a:solidFill>
                <a:ea typeface="+mn-ea"/>
                <a:cs typeface="+mn-cs"/>
              </a:rPr>
              <a:t>Deriving BMI: </a:t>
            </a:r>
            <a:r>
              <a:rPr lang="en-US" sz="1600" b="0" dirty="0">
                <a:solidFill>
                  <a:schemeClr val="tx1"/>
                </a:solidFill>
                <a:ea typeface="+mn-ea"/>
                <a:cs typeface="+mn-cs"/>
              </a:rPr>
              <a:t>Body Mass Index (BMI) was calculated using the formula BMI = weight / (height)^2, providing a standardized measure of body composition.</a:t>
            </a:r>
          </a:p>
          <a:p>
            <a:pPr marL="342900" indent="-228600">
              <a:buFont typeface="Arial" panose="020B0604020202020204" pitchFamily="34" charset="0"/>
              <a:buChar char="•"/>
            </a:pPr>
            <a:r>
              <a:rPr lang="en-US" sz="1600" dirty="0">
                <a:solidFill>
                  <a:schemeClr val="tx1"/>
                </a:solidFill>
                <a:ea typeface="+mn-ea"/>
                <a:cs typeface="+mn-cs"/>
              </a:rPr>
              <a:t>One-Hot Encoding: </a:t>
            </a:r>
            <a:r>
              <a:rPr lang="en-US" sz="1600" b="0" dirty="0">
                <a:solidFill>
                  <a:schemeClr val="tx1"/>
                </a:solidFill>
                <a:ea typeface="+mn-ea"/>
                <a:cs typeface="+mn-cs"/>
              </a:rPr>
              <a:t>Categorical variables such as cholesterol and glucose levels were one-hot encoded to represent them as binary vectors, facilitating their incorporation into machine learning models.</a:t>
            </a:r>
          </a:p>
        </p:txBody>
      </p:sp>
      <p:pic>
        <p:nvPicPr>
          <p:cNvPr id="5" name="Google Shape;237;p23" descr="A screenshot of a computer&#10;&#10;Description automatically generated">
            <a:extLst>
              <a:ext uri="{FF2B5EF4-FFF2-40B4-BE49-F238E27FC236}">
                <a16:creationId xmlns:a16="http://schemas.microsoft.com/office/drawing/2014/main" id="{F5689E61-D88A-04FF-C2C0-636AB618D369}"/>
              </a:ext>
            </a:extLst>
          </p:cNvPr>
          <p:cNvPicPr preferRelativeResize="0"/>
          <p:nvPr/>
        </p:nvPicPr>
        <p:blipFill rotWithShape="1">
          <a:blip r:embed="rId2"/>
          <a:srcRect l="64266" t="25933" r="24174" b="45443"/>
          <a:stretch/>
        </p:blipFill>
        <p:spPr>
          <a:xfrm>
            <a:off x="9483608" y="371719"/>
            <a:ext cx="1736941" cy="2419247"/>
          </a:xfrm>
          <a:prstGeom prst="rect">
            <a:avLst/>
          </a:prstGeom>
          <a:noFill/>
        </p:spPr>
      </p:pic>
      <p:pic>
        <p:nvPicPr>
          <p:cNvPr id="8" name="Google Shape;239;p23" descr="A screenshot of a computer&#10;&#10;Description automatically generated">
            <a:extLst>
              <a:ext uri="{FF2B5EF4-FFF2-40B4-BE49-F238E27FC236}">
                <a16:creationId xmlns:a16="http://schemas.microsoft.com/office/drawing/2014/main" id="{7B1548EE-23CB-21F9-65B1-E6D05373DBCF}"/>
              </a:ext>
            </a:extLst>
          </p:cNvPr>
          <p:cNvPicPr preferRelativeResize="0"/>
          <p:nvPr/>
        </p:nvPicPr>
        <p:blipFill rotWithShape="1">
          <a:blip r:embed="rId3"/>
          <a:srcRect l="51827" t="43548" r="43761" b="32597"/>
          <a:stretch/>
        </p:blipFill>
        <p:spPr>
          <a:xfrm>
            <a:off x="6924121" y="3192458"/>
            <a:ext cx="715159" cy="2175048"/>
          </a:xfrm>
          <a:prstGeom prst="rect">
            <a:avLst/>
          </a:prstGeom>
          <a:noFill/>
        </p:spPr>
      </p:pic>
      <p:pic>
        <p:nvPicPr>
          <p:cNvPr id="4" name="Picture 3">
            <a:extLst>
              <a:ext uri="{FF2B5EF4-FFF2-40B4-BE49-F238E27FC236}">
                <a16:creationId xmlns:a16="http://schemas.microsoft.com/office/drawing/2014/main" id="{D4B96689-6619-E45F-3A27-2633F7CC5EC4}"/>
              </a:ext>
            </a:extLst>
          </p:cNvPr>
          <p:cNvPicPr>
            <a:picLocks noChangeAspect="1"/>
          </p:cNvPicPr>
          <p:nvPr/>
        </p:nvPicPr>
        <p:blipFill>
          <a:blip r:embed="rId4"/>
          <a:stretch>
            <a:fillRect/>
          </a:stretch>
        </p:blipFill>
        <p:spPr>
          <a:xfrm>
            <a:off x="9601200" y="5090669"/>
            <a:ext cx="2142700" cy="760658"/>
          </a:xfrm>
          <a:prstGeom prst="rect">
            <a:avLst/>
          </a:prstGeom>
        </p:spPr>
      </p:pic>
    </p:spTree>
    <p:extLst>
      <p:ext uri="{BB962C8B-B14F-4D97-AF65-F5344CB8AC3E}">
        <p14:creationId xmlns:p14="http://schemas.microsoft.com/office/powerpoint/2010/main" val="151017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4DA0083-C3B8-96AD-08BD-0D54D6F81E1D}"/>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b="1">
                <a:solidFill>
                  <a:schemeClr val="tx1"/>
                </a:solidFill>
                <a:latin typeface="+mj-lt"/>
                <a:cs typeface="+mj-cs"/>
              </a:rPr>
              <a:t>Feature Selection</a:t>
            </a:r>
          </a:p>
        </p:txBody>
      </p:sp>
      <p:sp>
        <p:nvSpPr>
          <p:cNvPr id="8" name="Text Placeholder 7">
            <a:extLst>
              <a:ext uri="{FF2B5EF4-FFF2-40B4-BE49-F238E27FC236}">
                <a16:creationId xmlns:a16="http://schemas.microsoft.com/office/drawing/2014/main" id="{5A4DD460-E531-F91D-6041-961699549BE1}"/>
              </a:ext>
            </a:extLst>
          </p:cNvPr>
          <p:cNvSpPr>
            <a:spLocks noGrp="1"/>
          </p:cNvSpPr>
          <p:nvPr>
            <p:ph type="body" sz="half" idx="25"/>
          </p:nvPr>
        </p:nvSpPr>
        <p:spPr>
          <a:xfrm>
            <a:off x="1246824" y="2623381"/>
            <a:ext cx="4772974" cy="3553581"/>
          </a:xfrm>
        </p:spPr>
        <p:txBody>
          <a:bodyPr vert="horz" lIns="91440" tIns="45720" rIns="91440" bIns="45720" rtlCol="0">
            <a:normAutofit/>
          </a:bodyPr>
          <a:lstStyle/>
          <a:p>
            <a:pPr marL="285750" indent="-228600">
              <a:buFont typeface="Arial" panose="020B0604020202020204" pitchFamily="34" charset="0"/>
              <a:buChar char="•"/>
            </a:pPr>
            <a:r>
              <a:rPr lang="en-US" sz="2000" b="1">
                <a:solidFill>
                  <a:schemeClr val="tx1"/>
                </a:solidFill>
                <a:latin typeface="+mn-lt"/>
                <a:ea typeface="+mn-ea"/>
                <a:cs typeface="+mn-cs"/>
              </a:rPr>
              <a:t>Spearman Correlation: </a:t>
            </a:r>
            <a:r>
              <a:rPr lang="en-US" sz="2000">
                <a:solidFill>
                  <a:schemeClr val="tx1"/>
                </a:solidFill>
                <a:latin typeface="+mn-lt"/>
                <a:ea typeface="+mn-ea"/>
                <a:cs typeface="+mn-cs"/>
              </a:rPr>
              <a:t>Calculating the Spearman correlation coefficient to assess the strength and direction of monotonic relationships between variables, particularly their correlations with the target variable.</a:t>
            </a:r>
          </a:p>
          <a:p>
            <a:pPr marL="285750" indent="-228600">
              <a:buFont typeface="Arial" panose="020B0604020202020204" pitchFamily="34" charset="0"/>
              <a:buChar char="•"/>
            </a:pPr>
            <a:r>
              <a:rPr lang="en-US" sz="2000">
                <a:solidFill>
                  <a:schemeClr val="tx1"/>
                </a:solidFill>
                <a:latin typeface="+mn-lt"/>
                <a:ea typeface="+mn-ea"/>
                <a:cs typeface="+mn-cs"/>
              </a:rPr>
              <a:t>Selecting relevant features based on their correlation with the target variable (‘y_train’), ensuring that the model is trained on the most informative variables for predicting cardiovascular disease.</a:t>
            </a:r>
          </a:p>
        </p:txBody>
      </p:sp>
      <p:pic>
        <p:nvPicPr>
          <p:cNvPr id="11" name="Google Shape;252;p25" descr="A colorful chart with different colored squares&#10;&#10;Description automatically generated with medium confidence">
            <a:extLst>
              <a:ext uri="{FF2B5EF4-FFF2-40B4-BE49-F238E27FC236}">
                <a16:creationId xmlns:a16="http://schemas.microsoft.com/office/drawing/2014/main" id="{A774FADF-10B9-1E1C-F3CE-9EE87322ACCE}"/>
              </a:ext>
            </a:extLst>
          </p:cNvPr>
          <p:cNvPicPr preferRelativeResize="0"/>
          <p:nvPr/>
        </p:nvPicPr>
        <p:blipFill rotWithShape="1">
          <a:blip r:embed="rId2"/>
          <a:stretch/>
        </p:blipFill>
        <p:spPr>
          <a:xfrm>
            <a:off x="6784154" y="1846729"/>
            <a:ext cx="4367939" cy="3388659"/>
          </a:xfrm>
          <a:prstGeom prst="rect">
            <a:avLst/>
          </a:prstGeom>
          <a:noFill/>
        </p:spPr>
      </p:pic>
      <p:pic>
        <p:nvPicPr>
          <p:cNvPr id="10" name="Picture 9">
            <a:extLst>
              <a:ext uri="{FF2B5EF4-FFF2-40B4-BE49-F238E27FC236}">
                <a16:creationId xmlns:a16="http://schemas.microsoft.com/office/drawing/2014/main" id="{A8EC4FF8-0713-A59C-327A-8067D3E3439C}"/>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687671" y="1622613"/>
            <a:ext cx="4589929" cy="3807214"/>
          </a:xfrm>
          <a:prstGeom prst="rect">
            <a:avLst/>
          </a:prstGeom>
        </p:spPr>
      </p:pic>
    </p:spTree>
    <p:extLst>
      <p:ext uri="{BB962C8B-B14F-4D97-AF65-F5344CB8AC3E}">
        <p14:creationId xmlns:p14="http://schemas.microsoft.com/office/powerpoint/2010/main" val="286685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4F8EDA75-41E5-91C9-B831-DC126F19CE8A}"/>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Gantt chart</a:t>
            </a:r>
          </a:p>
        </p:txBody>
      </p:sp>
      <p:pic>
        <p:nvPicPr>
          <p:cNvPr id="4" name="Picture 3">
            <a:extLst>
              <a:ext uri="{FF2B5EF4-FFF2-40B4-BE49-F238E27FC236}">
                <a16:creationId xmlns:a16="http://schemas.microsoft.com/office/drawing/2014/main" id="{41E0A03D-2F83-4E6A-D943-3F3EA64A4F31}"/>
              </a:ext>
            </a:extLst>
          </p:cNvPr>
          <p:cNvPicPr>
            <a:picLocks noChangeAspect="1"/>
          </p:cNvPicPr>
          <p:nvPr/>
        </p:nvPicPr>
        <p:blipFill>
          <a:blip r:embed="rId2"/>
          <a:stretch>
            <a:fillRect/>
          </a:stretch>
        </p:blipFill>
        <p:spPr>
          <a:xfrm>
            <a:off x="1727200" y="2072640"/>
            <a:ext cx="8575040" cy="4128135"/>
          </a:xfrm>
          <a:prstGeom prst="rect">
            <a:avLst/>
          </a:prstGeom>
        </p:spPr>
      </p:pic>
      <p:sp>
        <p:nvSpPr>
          <p:cNvPr id="13" name="Freeform: Shape 1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95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3FF079-C6A1-9712-10CD-B76D48BC5D44}"/>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3400">
                <a:solidFill>
                  <a:schemeClr val="tx1"/>
                </a:solidFill>
                <a:latin typeface="+mj-lt"/>
                <a:cs typeface="+mj-cs"/>
              </a:rPr>
              <a:t>Modularizing</a:t>
            </a:r>
          </a:p>
        </p:txBody>
      </p:sp>
      <p:sp>
        <p:nvSpPr>
          <p:cNvPr id="35" name="Rectangle 34">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 Placeholder 7">
            <a:extLst>
              <a:ext uri="{FF2B5EF4-FFF2-40B4-BE49-F238E27FC236}">
                <a16:creationId xmlns:a16="http://schemas.microsoft.com/office/drawing/2014/main" id="{48F5EAC1-E387-69BB-841F-2059E49A023B}"/>
              </a:ext>
            </a:extLst>
          </p:cNvPr>
          <p:cNvSpPr>
            <a:spLocks noGrp="1"/>
          </p:cNvSpPr>
          <p:nvPr>
            <p:ph type="body" sz="half" idx="25"/>
          </p:nvPr>
        </p:nvSpPr>
        <p:spPr>
          <a:xfrm>
            <a:off x="438912" y="2514600"/>
            <a:ext cx="4837176" cy="3666744"/>
          </a:xfrm>
        </p:spPr>
        <p:txBody>
          <a:bodyPr vert="horz" lIns="91440" tIns="45720" rIns="91440" bIns="45720" rtlCol="0">
            <a:normAutofit/>
          </a:bodyPr>
          <a:lstStyle/>
          <a:p>
            <a:pPr marL="285750" indent="-228600">
              <a:buFont typeface="Arial" panose="020B0604020202020204" pitchFamily="34" charset="0"/>
              <a:buChar char="•"/>
            </a:pPr>
            <a:r>
              <a:rPr lang="en-US" sz="1800">
                <a:solidFill>
                  <a:schemeClr val="tx1"/>
                </a:solidFill>
                <a:latin typeface="+mn-lt"/>
                <a:ea typeface="+mn-ea"/>
                <a:cs typeface="+mn-cs"/>
              </a:rPr>
              <a:t>Improved Readability and Maintainability</a:t>
            </a:r>
          </a:p>
          <a:p>
            <a:pPr marL="285750" indent="-228600">
              <a:buFont typeface="Arial" panose="020B0604020202020204" pitchFamily="34" charset="0"/>
              <a:buChar char="•"/>
            </a:pPr>
            <a:r>
              <a:rPr lang="en-US" sz="1800">
                <a:solidFill>
                  <a:schemeClr val="tx1"/>
                </a:solidFill>
                <a:latin typeface="+mn-lt"/>
                <a:ea typeface="+mn-ea"/>
                <a:cs typeface="+mn-cs"/>
              </a:rPr>
              <a:t>Code Reusability</a:t>
            </a:r>
          </a:p>
          <a:p>
            <a:pPr marL="285750" indent="-228600">
              <a:buFont typeface="Arial" panose="020B0604020202020204" pitchFamily="34" charset="0"/>
              <a:buChar char="•"/>
            </a:pPr>
            <a:r>
              <a:rPr lang="en-US" sz="1800">
                <a:solidFill>
                  <a:schemeClr val="tx1"/>
                </a:solidFill>
                <a:latin typeface="+mn-lt"/>
                <a:ea typeface="+mn-ea"/>
                <a:cs typeface="+mn-cs"/>
              </a:rPr>
              <a:t>Enhanced Collaboration</a:t>
            </a:r>
          </a:p>
          <a:p>
            <a:pPr marL="285750" indent="-228600">
              <a:buFont typeface="Arial" panose="020B0604020202020204" pitchFamily="34" charset="0"/>
              <a:buChar char="•"/>
            </a:pPr>
            <a:r>
              <a:rPr lang="en-US" sz="1800">
                <a:solidFill>
                  <a:schemeClr val="tx1"/>
                </a:solidFill>
                <a:latin typeface="+mn-lt"/>
                <a:ea typeface="+mn-ea"/>
                <a:cs typeface="+mn-cs"/>
              </a:rPr>
              <a:t>Scalability and Flexibility</a:t>
            </a:r>
          </a:p>
        </p:txBody>
      </p:sp>
      <p:pic>
        <p:nvPicPr>
          <p:cNvPr id="6" name="Picture 5">
            <a:extLst>
              <a:ext uri="{FF2B5EF4-FFF2-40B4-BE49-F238E27FC236}">
                <a16:creationId xmlns:a16="http://schemas.microsoft.com/office/drawing/2014/main" id="{C6DE1227-1586-B685-BDA8-9E47CC4E6FA0}"/>
              </a:ext>
            </a:extLst>
          </p:cNvPr>
          <p:cNvPicPr>
            <a:picLocks noChangeAspect="1"/>
          </p:cNvPicPr>
          <p:nvPr/>
        </p:nvPicPr>
        <p:blipFill>
          <a:blip r:embed="rId2"/>
          <a:stretch>
            <a:fillRect/>
          </a:stretch>
        </p:blipFill>
        <p:spPr>
          <a:xfrm>
            <a:off x="7054418" y="583207"/>
            <a:ext cx="1527403" cy="2112264"/>
          </a:xfrm>
          <a:prstGeom prst="rect">
            <a:avLst/>
          </a:prstGeom>
        </p:spPr>
      </p:pic>
      <p:pic>
        <p:nvPicPr>
          <p:cNvPr id="4" name="Picture 3">
            <a:extLst>
              <a:ext uri="{FF2B5EF4-FFF2-40B4-BE49-F238E27FC236}">
                <a16:creationId xmlns:a16="http://schemas.microsoft.com/office/drawing/2014/main" id="{624BC5B1-F5D4-244E-4156-D54AF5961B2E}"/>
              </a:ext>
            </a:extLst>
          </p:cNvPr>
          <p:cNvPicPr>
            <a:picLocks noChangeAspect="1"/>
          </p:cNvPicPr>
          <p:nvPr/>
        </p:nvPicPr>
        <p:blipFill>
          <a:blip r:embed="rId3"/>
          <a:stretch>
            <a:fillRect/>
          </a:stretch>
        </p:blipFill>
        <p:spPr>
          <a:xfrm>
            <a:off x="9606795" y="583207"/>
            <a:ext cx="1869353" cy="2112264"/>
          </a:xfrm>
          <a:prstGeom prst="rect">
            <a:avLst/>
          </a:prstGeom>
        </p:spPr>
      </p:pic>
      <p:pic>
        <p:nvPicPr>
          <p:cNvPr id="11" name="Picture 10">
            <a:extLst>
              <a:ext uri="{FF2B5EF4-FFF2-40B4-BE49-F238E27FC236}">
                <a16:creationId xmlns:a16="http://schemas.microsoft.com/office/drawing/2014/main" id="{0BCD3881-CC1F-2001-DB7D-DFF54CD25F62}"/>
              </a:ext>
            </a:extLst>
          </p:cNvPr>
          <p:cNvPicPr>
            <a:picLocks noChangeAspect="1"/>
          </p:cNvPicPr>
          <p:nvPr/>
        </p:nvPicPr>
        <p:blipFill>
          <a:blip r:embed="rId4"/>
          <a:stretch>
            <a:fillRect/>
          </a:stretch>
        </p:blipFill>
        <p:spPr>
          <a:xfrm>
            <a:off x="6774367" y="2897934"/>
            <a:ext cx="4810857" cy="3283410"/>
          </a:xfrm>
          <a:prstGeom prst="rect">
            <a:avLst/>
          </a:prstGeom>
        </p:spPr>
      </p:pic>
    </p:spTree>
    <p:extLst>
      <p:ext uri="{BB962C8B-B14F-4D97-AF65-F5344CB8AC3E}">
        <p14:creationId xmlns:p14="http://schemas.microsoft.com/office/powerpoint/2010/main" val="2634777886"/>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C9B875B-0EB7-43EA-A350-4B7B197A715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0555344-4B02-4F81-85C1-E01A8E7E890F}">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1092</TotalTime>
  <Words>789</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__tiempos_b6f14e</vt:lpstr>
      <vt:lpstr>Arial</vt:lpstr>
      <vt:lpstr>Avenir Next LT Pro</vt:lpstr>
      <vt:lpstr>Calibri</vt:lpstr>
      <vt:lpstr>Posterama</vt:lpstr>
      <vt:lpstr>Roboto</vt:lpstr>
      <vt:lpstr>SplashVTI</vt:lpstr>
      <vt:lpstr>1_Office Theme</vt:lpstr>
      <vt:lpstr>Cardiovascular Disease Prediction</vt:lpstr>
      <vt:lpstr>Index</vt:lpstr>
      <vt:lpstr>Introduction-SCOPE AND OBJECTIVES</vt:lpstr>
      <vt:lpstr>Recap</vt:lpstr>
      <vt:lpstr>Exploratory Data Analysis (EDA)</vt:lpstr>
      <vt:lpstr>Feature Engineering </vt:lpstr>
      <vt:lpstr>Feature Selection</vt:lpstr>
      <vt:lpstr>Gantt chart</vt:lpstr>
      <vt:lpstr>Modularizing</vt:lpstr>
      <vt:lpstr>What are Machine Learning Models</vt:lpstr>
      <vt:lpstr>Models</vt:lpstr>
      <vt:lpstr>Models</vt:lpstr>
      <vt:lpstr>Models</vt:lpstr>
      <vt:lpstr>Model Evaluation</vt:lpstr>
      <vt:lpstr>Model Selection</vt:lpstr>
      <vt:lpstr>In next weeks…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dc:title>
  <dc:creator>Gaurav Singh3</dc:creator>
  <cp:lastModifiedBy>Gaurav Singh3</cp:lastModifiedBy>
  <cp:revision>9</cp:revision>
  <dcterms:created xsi:type="dcterms:W3CDTF">2024-03-20T16:52:26Z</dcterms:created>
  <dcterms:modified xsi:type="dcterms:W3CDTF">2024-03-23T05:41:26Z</dcterms:modified>
</cp:coreProperties>
</file>