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6"/>
  </p:notesMasterIdLst>
  <p:sldIdLst>
    <p:sldId id="256" r:id="rId2"/>
    <p:sldId id="259" r:id="rId3"/>
    <p:sldId id="288" r:id="rId4"/>
    <p:sldId id="257" r:id="rId5"/>
    <p:sldId id="258" r:id="rId6"/>
    <p:sldId id="260" r:id="rId7"/>
    <p:sldId id="286" r:id="rId8"/>
    <p:sldId id="262" r:id="rId9"/>
    <p:sldId id="263" r:id="rId10"/>
    <p:sldId id="264" r:id="rId11"/>
    <p:sldId id="261" r:id="rId12"/>
    <p:sldId id="265" r:id="rId13"/>
    <p:sldId id="267" r:id="rId14"/>
    <p:sldId id="268" r:id="rId15"/>
    <p:sldId id="266" r:id="rId16"/>
    <p:sldId id="272" r:id="rId17"/>
    <p:sldId id="269" r:id="rId18"/>
    <p:sldId id="273" r:id="rId19"/>
    <p:sldId id="287" r:id="rId20"/>
    <p:sldId id="270" r:id="rId21"/>
    <p:sldId id="271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4" r:id="rId30"/>
    <p:sldId id="282" r:id="rId31"/>
    <p:sldId id="283" r:id="rId32"/>
    <p:sldId id="289" r:id="rId33"/>
    <p:sldId id="281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5" autoAdjust="0"/>
    <p:restoredTop sz="86420" autoAdjust="0"/>
  </p:normalViewPr>
  <p:slideViewPr>
    <p:cSldViewPr snapToGrid="0">
      <p:cViewPr varScale="1">
        <p:scale>
          <a:sx n="83" d="100"/>
          <a:sy n="83" d="100"/>
        </p:scale>
        <p:origin x="126" y="444"/>
      </p:cViewPr>
      <p:guideLst/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Neo4J 1000 times faster than MySQL </a:t>
            </a:r>
          </a:p>
          <a:p>
            <a:r>
              <a:rPr lang="en-US" dirty="0" err="1" smtClean="0"/>
              <a:t>OrientDb</a:t>
            </a:r>
            <a:r>
              <a:rPr lang="en-US" dirty="0" smtClean="0"/>
              <a:t> benchmarks</a:t>
            </a:r>
          </a:p>
          <a:p>
            <a:r>
              <a:rPr lang="en-US" dirty="0" err="1" smtClean="0"/>
              <a:t>Giraph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9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11/20/2014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35534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6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03" y="4638414"/>
            <a:ext cx="7926743" cy="81935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203" y="440318"/>
            <a:ext cx="7926743" cy="41193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203" y="5527963"/>
            <a:ext cx="7926743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015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2" y="680795"/>
            <a:ext cx="8031374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659" y="3649133"/>
            <a:ext cx="77912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11/20/2014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35534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645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4"/>
          </p:nvPr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11/20/2014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35534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256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7267451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72663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355339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2"/>
          <p:cNvSpPr txBox="1">
            <a:spLocks/>
          </p:cNvSpPr>
          <p:nvPr userDrawn="1"/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86B75A-687E-405C-8A0B-8D00578BA2C3}" type="datetimeFigureOut">
              <a:rPr lang="en-US" smtClean="0"/>
              <a:pPr/>
              <a:t>11/20/2014</a:t>
            </a:fld>
            <a:endParaRPr lang="en-US" dirty="0"/>
          </a:p>
        </p:txBody>
      </p:sp>
      <p:sp>
        <p:nvSpPr>
          <p:cNvPr id="11" name="Slide Number Placeholder 4"/>
          <p:cNvSpPr txBox="1">
            <a:spLocks/>
          </p:cNvSpPr>
          <p:nvPr userDrawn="1"/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67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726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3722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11/20/2014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35534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20574" b="35997"/>
          <a:stretch/>
        </p:blipFill>
        <p:spPr>
          <a:xfrm>
            <a:off x="8039100" y="243465"/>
            <a:ext cx="75565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86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024125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97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13" y="745066"/>
            <a:ext cx="7910433" cy="2818749"/>
          </a:xfrm>
        </p:spPr>
        <p:txBody>
          <a:bodyPr anchor="b">
            <a:normAutofit/>
          </a:bodyPr>
          <a:lstStyle>
            <a:lvl1pPr algn="l"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513" y="3665172"/>
            <a:ext cx="7915443" cy="219636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3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11/20/2014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35534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28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7"/>
            <a:ext cx="3681846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6"/>
            <a:ext cx="4166755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11/20/2014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35534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8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4"/>
            <a:ext cx="4044453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44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1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0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55" y="277089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55" y="756516"/>
            <a:ext cx="3971991" cy="5472559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155" y="1877290"/>
            <a:ext cx="4114800" cy="4380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0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46801" b="35997"/>
          <a:stretch/>
        </p:blipFill>
        <p:spPr>
          <a:xfrm>
            <a:off x="8039100" y="243465"/>
            <a:ext cx="4149436" cy="6477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35534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30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68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NTF/org.openntf.domino" TargetMode="External"/><Relationship Id="rId2" Type="http://schemas.openxmlformats.org/officeDocument/2006/relationships/hyperlink" Target="http://www.tinkerpop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Graph revolution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change the way you think about NSFs and achieve Nirvana</a:t>
            </a:r>
          </a:p>
        </p:txBody>
      </p:sp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request</a:t>
            </a:r>
            <a:r>
              <a:rPr lang="en-US" baseline="0" dirty="0" smtClean="0"/>
              <a:t> is a vertex</a:t>
            </a:r>
          </a:p>
          <a:p>
            <a:r>
              <a:rPr lang="en-US" baseline="0" dirty="0" smtClean="0"/>
              <a:t>Each task is a vertex</a:t>
            </a:r>
          </a:p>
          <a:p>
            <a:r>
              <a:rPr lang="en-US" baseline="0" dirty="0" smtClean="0"/>
              <a:t>Each user is a vertex</a:t>
            </a:r>
          </a:p>
          <a:p>
            <a:r>
              <a:rPr lang="en-US" dirty="0" smtClean="0"/>
              <a:t>Request</a:t>
            </a:r>
            <a:r>
              <a:rPr lang="en-US" baseline="0" dirty="0" smtClean="0"/>
              <a:t> (v1) requires (e1) Submission (v2)</a:t>
            </a:r>
          </a:p>
          <a:p>
            <a:r>
              <a:rPr lang="en-US" baseline="0" dirty="0" smtClean="0"/>
              <a:t>User (v3) submits (e2) Submission (v2)</a:t>
            </a:r>
          </a:p>
          <a:p>
            <a:r>
              <a:rPr lang="en-US" baseline="0" dirty="0" smtClean="0"/>
              <a:t>Request (v1) requires (e3) Validation(v4)</a:t>
            </a:r>
          </a:p>
          <a:p>
            <a:r>
              <a:rPr lang="en-US" baseline="0" dirty="0" smtClean="0"/>
              <a:t>User (v3) assigns (e4) Validation(v4)</a:t>
            </a:r>
          </a:p>
          <a:p>
            <a:r>
              <a:rPr lang="en-US" baseline="0" dirty="0" smtClean="0"/>
              <a:t>Validation(v4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assignedTo</a:t>
            </a:r>
            <a:r>
              <a:rPr lang="en-US" baseline="0" dirty="0" smtClean="0"/>
              <a:t> (e5) User (v5)</a:t>
            </a:r>
          </a:p>
          <a:p>
            <a:r>
              <a:rPr lang="en-US" baseline="0" dirty="0" smtClean="0"/>
              <a:t>User (v5) approves (e6) Validation(v4)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</a:t>
            </a:r>
            <a:r>
              <a:rPr lang="en-US" dirty="0" err="1" smtClean="0"/>
              <a:t>nsf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</a:p>
          <a:p>
            <a:r>
              <a:rPr lang="en-US" dirty="0" smtClean="0"/>
              <a:t>Item/Value</a:t>
            </a:r>
            <a:r>
              <a:rPr lang="en-US" baseline="0" dirty="0" smtClean="0"/>
              <a:t> pairs</a:t>
            </a:r>
          </a:p>
          <a:p>
            <a:r>
              <a:rPr lang="en-US" baseline="0" dirty="0" smtClean="0"/>
              <a:t>Extraordinarily bad indexes</a:t>
            </a:r>
          </a:p>
        </p:txBody>
      </p:sp>
    </p:spTree>
    <p:extLst>
      <p:ext uri="{BB962C8B-B14F-4D97-AF65-F5344CB8AC3E}">
        <p14:creationId xmlns:p14="http://schemas.microsoft.com/office/powerpoint/2010/main" val="208248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baseline="0" dirty="0" smtClean="0"/>
              <a:t> -&gt; NSF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Elements</a:t>
            </a:r>
          </a:p>
          <a:p>
            <a:pPr marL="0" indent="0">
              <a:buNone/>
            </a:pPr>
            <a:r>
              <a:rPr lang="en-US" dirty="0" smtClean="0"/>
              <a:t>Key/Value</a:t>
            </a:r>
            <a:r>
              <a:rPr lang="en-US" baseline="0" dirty="0" smtClean="0"/>
              <a:t> pairs</a:t>
            </a:r>
          </a:p>
          <a:p>
            <a:pPr marL="0" indent="0">
              <a:buNone/>
            </a:pPr>
            <a:r>
              <a:rPr lang="en-US" baseline="0" dirty="0" smtClean="0"/>
              <a:t>Index-free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Documents</a:t>
            </a:r>
          </a:p>
          <a:p>
            <a:pPr marL="0" indent="0">
              <a:buNone/>
            </a:pPr>
            <a:r>
              <a:rPr lang="en-US" dirty="0" smtClean="0"/>
              <a:t>Item/Value pairs</a:t>
            </a:r>
          </a:p>
          <a:p>
            <a:pPr marL="0" indent="0">
              <a:buNone/>
            </a:pPr>
            <a:r>
              <a:rPr lang="en-US" dirty="0" smtClean="0"/>
              <a:t>Terrible indexing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6698" y="5437087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Match made in heaven?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TiNkerpop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JDBC for Graphs</a:t>
            </a:r>
          </a:p>
          <a:p>
            <a:r>
              <a:rPr lang="en-US" dirty="0" err="1" smtClean="0"/>
              <a:t>tinkerpop.blueprints</a:t>
            </a:r>
            <a:r>
              <a:rPr lang="en-US" dirty="0" smtClean="0"/>
              <a:t> defines structural rules</a:t>
            </a:r>
          </a:p>
          <a:p>
            <a:r>
              <a:rPr lang="en-US" dirty="0" smtClean="0"/>
              <a:t>Graphs,</a:t>
            </a:r>
            <a:r>
              <a:rPr lang="en-US" baseline="0" dirty="0" smtClean="0"/>
              <a:t> Vertex, Edge, Transactions</a:t>
            </a:r>
          </a:p>
          <a:p>
            <a:r>
              <a:rPr lang="en-US" dirty="0" smtClean="0"/>
              <a:t>Implementation limited to version 2.6 because 3 requires Java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Openntf</a:t>
            </a:r>
            <a:r>
              <a:rPr lang="en-US" dirty="0" smtClean="0"/>
              <a:t> domino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r>
              <a:rPr lang="en-US" baseline="0" dirty="0" smtClean="0"/>
              <a:t> with keys</a:t>
            </a:r>
            <a:r>
              <a:rPr lang="en-US" dirty="0" smtClean="0"/>
              <a:t> (</a:t>
            </a:r>
            <a:r>
              <a:rPr lang="en-US" dirty="0" err="1" smtClean="0"/>
              <a:t>Serializable</a:t>
            </a:r>
            <a:r>
              <a:rPr lang="en-US" dirty="0" smtClean="0"/>
              <a:t> -&gt; MD5 -&gt; UNID)</a:t>
            </a:r>
            <a:endParaRPr lang="en-US" baseline="0" dirty="0" smtClean="0"/>
          </a:p>
          <a:p>
            <a:r>
              <a:rPr lang="en-US" dirty="0"/>
              <a:t>Auto-type coercion</a:t>
            </a:r>
          </a:p>
          <a:p>
            <a:r>
              <a:rPr lang="en-US" baseline="0" dirty="0" smtClean="0"/>
              <a:t>Document implements Map&lt;String, Object&gt;</a:t>
            </a:r>
          </a:p>
          <a:p>
            <a:r>
              <a:rPr lang="en-US" dirty="0"/>
              <a:t>	</a:t>
            </a:r>
            <a:r>
              <a:rPr lang="en-US" dirty="0" smtClean="0"/>
              <a:t>includes </a:t>
            </a:r>
            <a:r>
              <a:rPr lang="en-US" dirty="0" err="1" smtClean="0"/>
              <a:t>Document.get</a:t>
            </a:r>
            <a:r>
              <a:rPr lang="en-US" dirty="0" smtClean="0"/>
              <a:t>(“</a:t>
            </a:r>
            <a:r>
              <a:rPr lang="en-US" dirty="0" err="1" smtClean="0"/>
              <a:t>fName</a:t>
            </a:r>
            <a:r>
              <a:rPr lang="en-US" dirty="0" smtClean="0"/>
              <a:t> + </a:t>
            </a:r>
            <a:r>
              <a:rPr lang="en-US" dirty="0" err="1" smtClean="0"/>
              <a:t>lName</a:t>
            </a:r>
            <a:r>
              <a:rPr lang="en-US" dirty="0" smtClean="0"/>
              <a:t>”)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441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1.0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</a:t>
            </a:r>
            <a:r>
              <a:rPr lang="en-US" dirty="0" smtClean="0"/>
              <a:t>single </a:t>
            </a:r>
            <a:r>
              <a:rPr lang="en-US" baseline="0" dirty="0" smtClean="0"/>
              <a:t>NSF</a:t>
            </a:r>
          </a:p>
          <a:p>
            <a:r>
              <a:rPr lang="en-US" baseline="0" dirty="0" smtClean="0"/>
              <a:t>Each Vertex is a Document</a:t>
            </a:r>
          </a:p>
          <a:p>
            <a:r>
              <a:rPr lang="en-US" baseline="0" dirty="0" smtClean="0"/>
              <a:t>Each Edge is a Document</a:t>
            </a:r>
          </a:p>
          <a:p>
            <a:r>
              <a:rPr lang="en-US" baseline="0" dirty="0" smtClean="0"/>
              <a:t>Each Vertex has an IN Edge id (</a:t>
            </a:r>
            <a:r>
              <a:rPr lang="en-US" baseline="0" dirty="0" err="1" smtClean="0"/>
              <a:t>unid</a:t>
            </a:r>
            <a:r>
              <a:rPr lang="en-US" baseline="0" dirty="0" smtClean="0"/>
              <a:t>) list</a:t>
            </a:r>
          </a:p>
          <a:p>
            <a:r>
              <a:rPr lang="en-US" baseline="0" dirty="0" smtClean="0"/>
              <a:t>Each Vertex has an OUT Edge id (</a:t>
            </a:r>
            <a:r>
              <a:rPr lang="en-US" baseline="0" dirty="0" err="1" smtClean="0"/>
              <a:t>unid</a:t>
            </a:r>
            <a:r>
              <a:rPr lang="en-US" baseline="0" dirty="0" smtClean="0"/>
              <a:t>) list</a:t>
            </a:r>
          </a:p>
          <a:p>
            <a:r>
              <a:rPr lang="en-US" baseline="0" dirty="0" smtClean="0"/>
              <a:t>Each Edge has IN id (</a:t>
            </a:r>
            <a:r>
              <a:rPr lang="en-US" baseline="0" dirty="0" err="1" smtClean="0"/>
              <a:t>unid</a:t>
            </a:r>
            <a:r>
              <a:rPr lang="en-US" baseline="0" dirty="0" smtClean="0"/>
              <a:t>) and OUT id</a:t>
            </a:r>
          </a:p>
          <a:p>
            <a:r>
              <a:rPr lang="en-US" baseline="0" dirty="0" smtClean="0"/>
              <a:t>Each Edge has label property</a:t>
            </a:r>
          </a:p>
          <a:p>
            <a:r>
              <a:rPr lang="en-US" baseline="0" dirty="0" err="1" smtClean="0"/>
              <a:t>Vertex.forAll</a:t>
            </a:r>
            <a:r>
              <a:rPr lang="en-US" baseline="0" dirty="0" smtClean="0"/>
              <a:t>(IN).</a:t>
            </a:r>
            <a:r>
              <a:rPr lang="en-US" baseline="0" dirty="0" err="1" smtClean="0"/>
              <a:t>getLabel</a:t>
            </a:r>
            <a:r>
              <a:rPr lang="en-US" baseline="0" dirty="0" smtClean="0"/>
              <a:t>(“knows”).</a:t>
            </a:r>
            <a:r>
              <a:rPr lang="en-US" baseline="0" dirty="0" err="1" smtClean="0"/>
              <a:t>getVertex</a:t>
            </a:r>
            <a:r>
              <a:rPr lang="en-US" baseline="0" dirty="0" smtClean="0"/>
              <a:t>(OUT)</a:t>
            </a:r>
          </a:p>
        </p:txBody>
      </p:sp>
    </p:spTree>
    <p:extLst>
      <p:ext uri="{BB962C8B-B14F-4D97-AF65-F5344CB8AC3E}">
        <p14:creationId xmlns:p14="http://schemas.microsoft.com/office/powerpoint/2010/main" val="35654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</a:t>
            </a:r>
            <a:r>
              <a:rPr lang="en-US" baseline="0" dirty="0" smtClean="0"/>
              <a:t> 1.1 (May</a:t>
            </a:r>
            <a:r>
              <a:rPr lang="en-US" dirty="0" smtClean="0"/>
              <a:t> 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Almost all requests for Edges based on label</a:t>
            </a:r>
          </a:p>
          <a:p>
            <a:r>
              <a:rPr lang="en-US" baseline="0" dirty="0" smtClean="0"/>
              <a:t>Vertex has an Edge id list for each label</a:t>
            </a:r>
          </a:p>
          <a:p>
            <a:r>
              <a:rPr lang="en-US" baseline="0" dirty="0" err="1" smtClean="0"/>
              <a:t>Vertex.forAll</a:t>
            </a:r>
            <a:r>
              <a:rPr lang="en-US" baseline="0" dirty="0" smtClean="0"/>
              <a:t>(IN, “knows”).</a:t>
            </a:r>
            <a:r>
              <a:rPr lang="en-US" baseline="0" dirty="0" err="1" smtClean="0"/>
              <a:t>getVertex</a:t>
            </a:r>
            <a:r>
              <a:rPr lang="en-US" baseline="0" dirty="0" smtClean="0"/>
              <a:t>(OUT)</a:t>
            </a:r>
          </a:p>
          <a:p>
            <a:r>
              <a:rPr lang="en-US" baseline="0" dirty="0" smtClean="0"/>
              <a:t>Dramatic performance gains (20x)</a:t>
            </a:r>
          </a:p>
        </p:txBody>
      </p:sp>
    </p:spTree>
    <p:extLst>
      <p:ext uri="{BB962C8B-B14F-4D97-AF65-F5344CB8AC3E}">
        <p14:creationId xmlns:p14="http://schemas.microsoft.com/office/powerpoint/2010/main" val="3346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1.2 (June 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Vertexes need models</a:t>
            </a:r>
          </a:p>
          <a:p>
            <a:r>
              <a:rPr lang="en-US" baseline="0" dirty="0" smtClean="0"/>
              <a:t>get/</a:t>
            </a:r>
            <a:r>
              <a:rPr lang="en-US" baseline="0" dirty="0" err="1" smtClean="0"/>
              <a:t>setProperty</a:t>
            </a:r>
            <a:r>
              <a:rPr lang="en-US" baseline="0" dirty="0" smtClean="0"/>
              <a:t> just too open-ended</a:t>
            </a:r>
          </a:p>
        </p:txBody>
      </p:sp>
    </p:spTree>
    <p:extLst>
      <p:ext uri="{BB962C8B-B14F-4D97-AF65-F5344CB8AC3E}">
        <p14:creationId xmlns:p14="http://schemas.microsoft.com/office/powerpoint/2010/main" val="42908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Hundreds of thousands of vertexes</a:t>
            </a:r>
          </a:p>
          <a:p>
            <a:r>
              <a:rPr lang="en-US" baseline="0" dirty="0" smtClean="0"/>
              <a:t>Millions of edges</a:t>
            </a:r>
          </a:p>
          <a:p>
            <a:r>
              <a:rPr lang="en-US" baseline="0" dirty="0" smtClean="0"/>
              <a:t>NO SWEAT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question…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each Vertex is a Document, why can’t every Document be a Vertex?</a:t>
            </a:r>
          </a:p>
        </p:txBody>
      </p:sp>
    </p:spTree>
    <p:extLst>
      <p:ext uri="{BB962C8B-B14F-4D97-AF65-F5344CB8AC3E}">
        <p14:creationId xmlns:p14="http://schemas.microsoft.com/office/powerpoint/2010/main" val="14414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you more productive</a:t>
            </a:r>
          </a:p>
          <a:p>
            <a:r>
              <a:rPr lang="en-US" dirty="0" smtClean="0"/>
              <a:t>Solve all your problems</a:t>
            </a:r>
          </a:p>
          <a:p>
            <a:r>
              <a:rPr lang="en-US" dirty="0" smtClean="0"/>
              <a:t>Blow your 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dream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850824"/>
          </a:xfrm>
        </p:spPr>
        <p:txBody>
          <a:bodyPr>
            <a:normAutofit/>
          </a:bodyPr>
          <a:lstStyle/>
          <a:p>
            <a:r>
              <a:rPr lang="en-US" dirty="0" smtClean="0"/>
              <a:t>Tens of millions of enterprise documents.</a:t>
            </a:r>
          </a:p>
          <a:p>
            <a:r>
              <a:rPr lang="en-US" dirty="0" smtClean="0"/>
              <a:t>Decades of accumulated knowledge. </a:t>
            </a:r>
            <a:endParaRPr lang="en-US" dirty="0"/>
          </a:p>
          <a:p>
            <a:r>
              <a:rPr lang="en-US" dirty="0" smtClean="0"/>
              <a:t>One big warehouse.</a:t>
            </a:r>
          </a:p>
          <a:p>
            <a:endParaRPr lang="en-US" baseline="0" dirty="0"/>
          </a:p>
          <a:p>
            <a:r>
              <a:rPr lang="en-US" dirty="0" smtClean="0"/>
              <a:t>No migration required.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51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Vertexes need models;</a:t>
            </a:r>
            <a:r>
              <a:rPr lang="en-US" baseline="0" dirty="0" smtClean="0"/>
              <a:t> m</a:t>
            </a:r>
            <a:r>
              <a:rPr lang="en-US" dirty="0" smtClean="0"/>
              <a:t>odels are hard.</a:t>
            </a:r>
          </a:p>
          <a:p>
            <a:r>
              <a:rPr lang="en-US" dirty="0" smtClean="0"/>
              <a:t>Graph</a:t>
            </a:r>
            <a:r>
              <a:rPr lang="en-US" baseline="0" dirty="0" smtClean="0"/>
              <a:t> must consume many</a:t>
            </a:r>
            <a:r>
              <a:rPr lang="en-US" dirty="0" smtClean="0"/>
              <a:t> NSFs</a:t>
            </a:r>
            <a:endParaRPr lang="en-US" baseline="0" dirty="0" smtClean="0"/>
          </a:p>
          <a:p>
            <a:r>
              <a:rPr lang="en-US" baseline="0" dirty="0" err="1" smtClean="0"/>
              <a:t>UniversalID</a:t>
            </a:r>
            <a:r>
              <a:rPr lang="en-US" baseline="0" dirty="0" smtClean="0"/>
              <a:t> not enough; need </a:t>
            </a:r>
            <a:r>
              <a:rPr lang="en-US" baseline="0" dirty="0" err="1" smtClean="0"/>
              <a:t>MetaversalID</a:t>
            </a:r>
            <a:endParaRPr lang="en-US" baseline="0" dirty="0" smtClean="0"/>
          </a:p>
          <a:p>
            <a:r>
              <a:rPr lang="en-US" dirty="0" smtClean="0"/>
              <a:t>Can’t modify some</a:t>
            </a:r>
            <a:r>
              <a:rPr lang="en-US" baseline="0" dirty="0" smtClean="0"/>
              <a:t> Vertexes</a:t>
            </a:r>
          </a:p>
        </p:txBody>
      </p:sp>
    </p:spTree>
    <p:extLst>
      <p:ext uri="{BB962C8B-B14F-4D97-AF65-F5344CB8AC3E}">
        <p14:creationId xmlns:p14="http://schemas.microsoft.com/office/powerpoint/2010/main" val="4521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Tinkerpop.frames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50"/>
            <a:ext cx="8025247" cy="927082"/>
          </a:xfrm>
        </p:spPr>
        <p:txBody>
          <a:bodyPr/>
          <a:lstStyle/>
          <a:p>
            <a:r>
              <a:rPr lang="en-US" dirty="0" smtClean="0"/>
              <a:t>Java models</a:t>
            </a:r>
            <a:r>
              <a:rPr lang="en-US" baseline="0" dirty="0" smtClean="0"/>
              <a:t> for Graph data</a:t>
            </a:r>
          </a:p>
          <a:p>
            <a:r>
              <a:rPr lang="en-US" baseline="0" dirty="0" smtClean="0"/>
              <a:t>Interfaces &amp; annotations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699" y="2860432"/>
            <a:ext cx="81693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@</a:t>
            </a:r>
            <a:r>
              <a:rPr lang="en-US" sz="1600" dirty="0" err="1">
                <a:latin typeface="Consolas" panose="020B0609020204030204" pitchFamily="49" charset="0"/>
              </a:rPr>
              <a:t>TypeField</a:t>
            </a:r>
            <a:r>
              <a:rPr lang="en-US" sz="1600" dirty="0">
                <a:latin typeface="Consolas" panose="020B0609020204030204" pitchFamily="49" charset="0"/>
              </a:rPr>
              <a:t>("form")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@</a:t>
            </a:r>
            <a:r>
              <a:rPr lang="en-US" sz="1600" dirty="0" err="1">
                <a:latin typeface="Consolas" panose="020B0609020204030204" pitchFamily="49" charset="0"/>
              </a:rPr>
              <a:t>TypeValue</a:t>
            </a:r>
            <a:r>
              <a:rPr lang="en-US" sz="1600" dirty="0">
                <a:latin typeface="Consolas" panose="020B0609020204030204" pitchFamily="49" charset="0"/>
              </a:rPr>
              <a:t>("Person")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public interface User extends </a:t>
            </a:r>
            <a:r>
              <a:rPr lang="en-US" sz="1600" dirty="0" err="1" smtClean="0">
                <a:latin typeface="Consolas" panose="020B0609020204030204" pitchFamily="49" charset="0"/>
              </a:rPr>
              <a:t>VertexFrame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@</a:t>
            </a:r>
            <a:r>
              <a:rPr lang="en-US" sz="1600" dirty="0" err="1">
                <a:latin typeface="Consolas" panose="020B0609020204030204" pitchFamily="49" charset="0"/>
              </a:rPr>
              <a:t>TypedProperty</a:t>
            </a:r>
            <a:r>
              <a:rPr lang="en-US" sz="1600" dirty="0">
                <a:latin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</a:rPr>
              <a:t>FirstName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public String </a:t>
            </a:r>
            <a:r>
              <a:rPr lang="en-US" sz="1600" dirty="0" err="1">
                <a:latin typeface="Consolas" panose="020B0609020204030204" pitchFamily="49" charset="0"/>
              </a:rPr>
              <a:t>getFirstName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@</a:t>
            </a:r>
            <a:r>
              <a:rPr lang="en-US" sz="1600" dirty="0" err="1">
                <a:latin typeface="Consolas" panose="020B0609020204030204" pitchFamily="49" charset="0"/>
              </a:rPr>
              <a:t>TypedProperty</a:t>
            </a:r>
            <a:r>
              <a:rPr lang="en-US" sz="1600" dirty="0">
                <a:latin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</a:rPr>
              <a:t>FirstName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public void </a:t>
            </a:r>
            <a:r>
              <a:rPr lang="en-US" sz="1600" dirty="0" err="1">
                <a:latin typeface="Consolas" panose="020B0609020204030204" pitchFamily="49" charset="0"/>
              </a:rPr>
              <a:t>setFirstName</a:t>
            </a:r>
            <a:r>
              <a:rPr lang="en-US" sz="1600" dirty="0"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</a:rPr>
              <a:t>firstName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@</a:t>
            </a:r>
            <a:r>
              <a:rPr lang="en-US" sz="1600" dirty="0" err="1">
                <a:latin typeface="Consolas" panose="020B0609020204030204" pitchFamily="49" charset="0"/>
              </a:rPr>
              <a:t>IncidenceUnique</a:t>
            </a:r>
            <a:r>
              <a:rPr lang="en-US" sz="1600" dirty="0">
                <a:latin typeface="Consolas" panose="020B0609020204030204" pitchFamily="49" charset="0"/>
              </a:rPr>
              <a:t>(label = </a:t>
            </a:r>
            <a:r>
              <a:rPr lang="en-US" sz="1600" dirty="0" smtClean="0">
                <a:latin typeface="Consolas" panose="020B0609020204030204" pitchFamily="49" charset="0"/>
              </a:rPr>
              <a:t>“likes”)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>
                <a:latin typeface="Consolas" panose="020B0609020204030204" pitchFamily="49" charset="0"/>
              </a:rPr>
              <a:t>public </a:t>
            </a:r>
            <a:r>
              <a:rPr lang="en-US" sz="1600" dirty="0" err="1" smtClean="0">
                <a:latin typeface="Consolas" panose="020B0609020204030204" pitchFamily="49" charset="0"/>
              </a:rPr>
              <a:t>Iterable</a:t>
            </a:r>
            <a:r>
              <a:rPr lang="en-US" sz="1600" dirty="0" smtClean="0">
                <a:latin typeface="Consolas" panose="020B0609020204030204" pitchFamily="49" charset="0"/>
              </a:rPr>
              <a:t>&lt;Edge&gt; </a:t>
            </a:r>
            <a:r>
              <a:rPr lang="en-US" sz="1600" dirty="0" err="1">
                <a:latin typeface="Consolas" panose="020B0609020204030204" pitchFamily="49" charset="0"/>
              </a:rPr>
              <a:t>getLikes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>
                <a:latin typeface="Consolas" panose="020B0609020204030204" pitchFamily="49" charset="0"/>
              </a:rPr>
              <a:t>@</a:t>
            </a:r>
            <a:r>
              <a:rPr lang="en-US" sz="1600" dirty="0" err="1">
                <a:latin typeface="Consolas" panose="020B0609020204030204" pitchFamily="49" charset="0"/>
              </a:rPr>
              <a:t>IncidenceUnique</a:t>
            </a:r>
            <a:r>
              <a:rPr lang="en-US" sz="1600" dirty="0">
                <a:latin typeface="Consolas" panose="020B0609020204030204" pitchFamily="49" charset="0"/>
              </a:rPr>
              <a:t>(label = </a:t>
            </a:r>
            <a:r>
              <a:rPr lang="en-US" sz="1600" dirty="0" smtClean="0">
                <a:latin typeface="Consolas" panose="020B0609020204030204" pitchFamily="49" charset="0"/>
              </a:rPr>
              <a:t>“likes”)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>
                <a:latin typeface="Consolas" panose="020B0609020204030204" pitchFamily="49" charset="0"/>
              </a:rPr>
              <a:t>public Edge </a:t>
            </a:r>
            <a:r>
              <a:rPr lang="en-US" sz="1600" dirty="0" err="1" smtClean="0">
                <a:latin typeface="Consolas" panose="020B0609020204030204" pitchFamily="49" charset="0"/>
              </a:rPr>
              <a:t>addLikes</a:t>
            </a:r>
            <a:r>
              <a:rPr lang="en-US" sz="1600" dirty="0" smtClean="0">
                <a:latin typeface="Consolas" panose="020B0609020204030204" pitchFamily="49" charset="0"/>
              </a:rPr>
              <a:t>(Vertex vertex);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7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graph can have many </a:t>
            </a:r>
            <a:r>
              <a:rPr lang="en-US" dirty="0" err="1" smtClean="0"/>
              <a:t>ElementStores</a:t>
            </a:r>
            <a:r>
              <a:rPr lang="en-US" dirty="0" smtClean="0"/>
              <a:t> (NSFs)</a:t>
            </a:r>
          </a:p>
          <a:p>
            <a:r>
              <a:rPr lang="en-US" dirty="0" smtClean="0"/>
              <a:t>Element</a:t>
            </a:r>
            <a:r>
              <a:rPr lang="en-US" baseline="0" dirty="0" smtClean="0"/>
              <a:t> stores based on Frame interfaces</a:t>
            </a:r>
          </a:p>
          <a:p>
            <a:r>
              <a:rPr lang="en-US" baseline="0" dirty="0" smtClean="0"/>
              <a:t>Stores respect ACLs and can cross servers</a:t>
            </a:r>
          </a:p>
          <a:p>
            <a:r>
              <a:rPr lang="en-US" dirty="0" smtClean="0"/>
              <a:t>Can store vertexes and/or</a:t>
            </a:r>
            <a:r>
              <a:rPr lang="en-US" baseline="0" dirty="0" smtClean="0"/>
              <a:t> edges</a:t>
            </a:r>
          </a:p>
        </p:txBody>
      </p:sp>
    </p:spTree>
    <p:extLst>
      <p:ext uri="{BB962C8B-B14F-4D97-AF65-F5344CB8AC3E}">
        <p14:creationId xmlns:p14="http://schemas.microsoft.com/office/powerpoint/2010/main" val="20016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Metaversalids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ReplicaID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UniversalID</a:t>
            </a:r>
            <a:endParaRPr lang="en-US" baseline="0" dirty="0" smtClean="0"/>
          </a:p>
          <a:p>
            <a:r>
              <a:rPr lang="en-US" baseline="0" dirty="0" smtClean="0"/>
              <a:t>16 char hex + 32 char hex = bulky</a:t>
            </a:r>
          </a:p>
          <a:p>
            <a:r>
              <a:rPr lang="en-US" baseline="0" dirty="0" smtClean="0"/>
              <a:t>16 char hex = 64-bit number AKA long</a:t>
            </a:r>
          </a:p>
          <a:p>
            <a:r>
              <a:rPr lang="en-US" dirty="0" smtClean="0"/>
              <a:t>long[3] can hold same information</a:t>
            </a:r>
          </a:p>
          <a:p>
            <a:r>
              <a:rPr lang="en-US" dirty="0" err="1" smtClean="0"/>
              <a:t>NoteCoordinate</a:t>
            </a:r>
            <a:r>
              <a:rPr lang="en-US" dirty="0" smtClean="0"/>
              <a:t> 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Stores as byte[24]</a:t>
            </a:r>
          </a:p>
        </p:txBody>
      </p:sp>
    </p:spTree>
    <p:extLst>
      <p:ext uri="{BB962C8B-B14F-4D97-AF65-F5344CB8AC3E}">
        <p14:creationId xmlns:p14="http://schemas.microsoft.com/office/powerpoint/2010/main" val="22572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Metaversalid</a:t>
            </a:r>
            <a:r>
              <a:rPr lang="en-US" baseline="0" dirty="0" smtClean="0"/>
              <a:t>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NoteList</a:t>
            </a:r>
            <a:r>
              <a:rPr lang="en-US" dirty="0" smtClean="0"/>
              <a:t> is fast List&lt;</a:t>
            </a:r>
            <a:r>
              <a:rPr lang="en-US" dirty="0" err="1" smtClean="0"/>
              <a:t>NoteCoordinate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Stores as byte[size*24]</a:t>
            </a:r>
          </a:p>
          <a:p>
            <a:r>
              <a:rPr lang="en-US" dirty="0" err="1" smtClean="0"/>
              <a:t>Document.writeBinary</a:t>
            </a:r>
            <a:r>
              <a:rPr lang="en-US" dirty="0" smtClean="0"/>
              <a:t>(“</a:t>
            </a:r>
            <a:r>
              <a:rPr lang="en-US" dirty="0" err="1" smtClean="0"/>
              <a:t>knowsList</a:t>
            </a:r>
            <a:r>
              <a:rPr lang="en-US" dirty="0" smtClean="0"/>
              <a:t>”, </a:t>
            </a:r>
            <a:r>
              <a:rPr lang="en-US" dirty="0" err="1" smtClean="0"/>
              <a:t>NoteList.toBytes</a:t>
            </a:r>
            <a:r>
              <a:rPr lang="en-US" dirty="0" smtClean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08716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</a:t>
            </a:r>
            <a:r>
              <a:rPr lang="en-US" baseline="0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r>
              <a:rPr lang="en-US" baseline="0" dirty="0" smtClean="0"/>
              <a:t> Vertexes obviously should be NAB</a:t>
            </a:r>
          </a:p>
          <a:p>
            <a:r>
              <a:rPr lang="en-US" baseline="0" dirty="0" smtClean="0"/>
              <a:t>Every User comment, rating or workflow would result in change to Person doc</a:t>
            </a:r>
          </a:p>
          <a:p>
            <a:r>
              <a:rPr lang="en-US" baseline="0" dirty="0" smtClean="0"/>
              <a:t>Result: admins Hulk out</a:t>
            </a:r>
          </a:p>
        </p:txBody>
      </p:sp>
    </p:spTree>
    <p:extLst>
      <p:ext uri="{BB962C8B-B14F-4D97-AF65-F5344CB8AC3E}">
        <p14:creationId xmlns:p14="http://schemas.microsoft.com/office/powerpoint/2010/main" val="10466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ProxyVertexes</a:t>
            </a:r>
            <a:r>
              <a:rPr lang="en-US" dirty="0" smtClean="0"/>
              <a:t> store</a:t>
            </a:r>
            <a:r>
              <a:rPr lang="en-US" baseline="0" dirty="0" smtClean="0"/>
              <a:t> Graph data in separate Document</a:t>
            </a:r>
          </a:p>
          <a:p>
            <a:r>
              <a:rPr lang="en-US" baseline="0" dirty="0" smtClean="0"/>
              <a:t>Real Document properties are read/write against original doc</a:t>
            </a:r>
          </a:p>
          <a:p>
            <a:r>
              <a:rPr lang="en-US" baseline="0" dirty="0" smtClean="0"/>
              <a:t>Proxy NSF defined per </a:t>
            </a:r>
            <a:r>
              <a:rPr lang="en-US" baseline="0" dirty="0" err="1" smtClean="0"/>
              <a:t>ElementStore</a:t>
            </a:r>
            <a:r>
              <a:rPr lang="en-US" baseline="0" dirty="0" smtClean="0"/>
              <a:t> NSF</a:t>
            </a:r>
          </a:p>
        </p:txBody>
      </p:sp>
    </p:spTree>
    <p:extLst>
      <p:ext uri="{BB962C8B-B14F-4D97-AF65-F5344CB8AC3E}">
        <p14:creationId xmlns:p14="http://schemas.microsoft.com/office/powerpoint/2010/main" val="125049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Likes</a:t>
            </a:r>
          </a:p>
          <a:p>
            <a:r>
              <a:rPr lang="en-US" dirty="0" smtClean="0"/>
              <a:t>Ratings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Workflow</a:t>
            </a:r>
          </a:p>
          <a:p>
            <a:r>
              <a:rPr lang="en-US" smtClean="0"/>
              <a:t>Star Wars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6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381513" y="3665172"/>
            <a:ext cx="7910433" cy="2504134"/>
          </a:xfrm>
        </p:spPr>
        <p:txBody>
          <a:bodyPr>
            <a:normAutofit/>
          </a:bodyPr>
          <a:lstStyle/>
          <a:p>
            <a:r>
              <a:rPr lang="en-US" dirty="0" smtClean="0"/>
              <a:t>Co-founder of OpenNTF.org</a:t>
            </a:r>
          </a:p>
          <a:p>
            <a:r>
              <a:rPr lang="en-US" baseline="0" dirty="0" smtClean="0"/>
              <a:t>Principal</a:t>
            </a:r>
            <a:r>
              <a:rPr lang="en-US" dirty="0" smtClean="0"/>
              <a:t> at Red Pill Development</a:t>
            </a:r>
          </a:p>
          <a:p>
            <a:r>
              <a:rPr lang="en-US" baseline="0" dirty="0" smtClean="0"/>
              <a:t>Champion,</a:t>
            </a:r>
            <a:r>
              <a:rPr lang="en-US" dirty="0" smtClean="0"/>
              <a:t> blogger, loudmouth,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Lead </a:t>
            </a:r>
            <a:r>
              <a:rPr lang="en-US" dirty="0" smtClean="0"/>
              <a:t>developer, </a:t>
            </a:r>
            <a:r>
              <a:rPr lang="en-US" dirty="0"/>
              <a:t>OpenNTF Domino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NUMBERS</a:t>
            </a:r>
            <a:r>
              <a:rPr lang="en-US" baseline="0" dirty="0" smtClean="0"/>
              <a:t>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 smtClean="0"/>
              <a:t>Thousands of small data silos</a:t>
            </a:r>
          </a:p>
          <a:p>
            <a:r>
              <a:rPr lang="en-US" strike="sngStrike" baseline="0" dirty="0" smtClean="0"/>
              <a:t>Hundreds of indexes in each</a:t>
            </a:r>
          </a:p>
          <a:p>
            <a:r>
              <a:rPr lang="en-US" strike="sngStrike" baseline="0" dirty="0" smtClean="0"/>
              <a:t>Thousands of documents in each</a:t>
            </a:r>
          </a:p>
          <a:p>
            <a:r>
              <a:rPr lang="en-US" dirty="0" smtClean="0"/>
              <a:t>Millions of vertexes across the enterprise</a:t>
            </a:r>
          </a:p>
          <a:p>
            <a:r>
              <a:rPr lang="en-US" baseline="0" dirty="0" smtClean="0"/>
              <a:t>No indexes needed</a:t>
            </a:r>
          </a:p>
        </p:txBody>
      </p:sp>
    </p:spTree>
    <p:extLst>
      <p:ext uri="{BB962C8B-B14F-4D97-AF65-F5344CB8AC3E}">
        <p14:creationId xmlns:p14="http://schemas.microsoft.com/office/powerpoint/2010/main" val="39744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LOGIC</a:t>
            </a:r>
            <a:r>
              <a:rPr lang="en-US" baseline="0" dirty="0" smtClean="0"/>
              <a:t>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 smtClean="0"/>
              <a:t>Data schemas are in UI</a:t>
            </a:r>
          </a:p>
          <a:p>
            <a:r>
              <a:rPr lang="en-US" strike="sngStrike" dirty="0" smtClean="0"/>
              <a:t>Serialization options are limited</a:t>
            </a:r>
          </a:p>
          <a:p>
            <a:r>
              <a:rPr lang="en-US" strike="sngStrike" dirty="0" smtClean="0"/>
              <a:t>Relationships</a:t>
            </a:r>
            <a:r>
              <a:rPr lang="en-US" strike="sngStrike" baseline="0" dirty="0" smtClean="0"/>
              <a:t> are a lot of work</a:t>
            </a:r>
          </a:p>
          <a:p>
            <a:r>
              <a:rPr lang="en-US" dirty="0" smtClean="0"/>
              <a:t>Schemas are defined with Java interfaces</a:t>
            </a:r>
          </a:p>
          <a:p>
            <a:r>
              <a:rPr lang="en-US" baseline="0" dirty="0" smtClean="0"/>
              <a:t>Anything can be written to any key/value</a:t>
            </a:r>
            <a:r>
              <a:rPr lang="en-US" dirty="0" smtClean="0"/>
              <a:t> pair</a:t>
            </a:r>
          </a:p>
          <a:p>
            <a:r>
              <a:rPr lang="en-US" baseline="0" dirty="0" smtClean="0"/>
              <a:t>Relationships</a:t>
            </a:r>
            <a:r>
              <a:rPr lang="en-US" dirty="0" smtClean="0"/>
              <a:t> are trivial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58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Alternative serialization</a:t>
            </a:r>
            <a:r>
              <a:rPr lang="en-US" dirty="0" smtClean="0"/>
              <a:t> strategies?</a:t>
            </a:r>
          </a:p>
          <a:p>
            <a:r>
              <a:rPr lang="en-US" baseline="0" dirty="0" smtClean="0"/>
              <a:t>Multi-threaded</a:t>
            </a:r>
            <a:r>
              <a:rPr lang="en-US" dirty="0" smtClean="0"/>
              <a:t> write-backs?</a:t>
            </a:r>
          </a:p>
          <a:p>
            <a:r>
              <a:rPr lang="en-US" dirty="0" smtClean="0"/>
              <a:t>Querying &amp; search enhancements?</a:t>
            </a:r>
          </a:p>
          <a:p>
            <a:r>
              <a:rPr lang="en-US" dirty="0" err="1" smtClean="0"/>
              <a:t>RxJava</a:t>
            </a:r>
            <a:r>
              <a:rPr lang="en-US" dirty="0" smtClean="0"/>
              <a:t> integration?</a:t>
            </a:r>
            <a:endParaRPr lang="en-US" dirty="0"/>
          </a:p>
          <a:p>
            <a:r>
              <a:rPr lang="en-US" dirty="0" smtClean="0"/>
              <a:t>Index support?</a:t>
            </a:r>
          </a:p>
          <a:p>
            <a:r>
              <a:rPr lang="en-US" baseline="0" dirty="0" smtClean="0"/>
              <a:t>Automated model</a:t>
            </a:r>
            <a:r>
              <a:rPr lang="en-US" dirty="0" smtClean="0"/>
              <a:t> discovery?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959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you more productive?</a:t>
            </a:r>
          </a:p>
          <a:p>
            <a:r>
              <a:rPr lang="en-US" dirty="0" smtClean="0"/>
              <a:t>Solve all your problems?</a:t>
            </a:r>
          </a:p>
          <a:p>
            <a:r>
              <a:rPr lang="en-US" dirty="0" smtClean="0"/>
              <a:t>Blow your mind?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>
                <a:hlinkClick r:id="rId2"/>
              </a:rPr>
              <a:t>http://www.tinkerpop.com</a:t>
            </a:r>
            <a:endParaRPr lang="en-US" baseline="0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github.com/OpenNTF/org.openntf.domino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78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NUMBERS</a:t>
            </a:r>
            <a:r>
              <a:rPr lang="en-US" baseline="0" dirty="0" smtClean="0"/>
              <a:t>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Thousands</a:t>
            </a:r>
            <a:r>
              <a:rPr lang="en-US" baseline="0" dirty="0" smtClean="0"/>
              <a:t> of small data </a:t>
            </a:r>
            <a:r>
              <a:rPr lang="en-US" baseline="0" dirty="0" smtClean="0"/>
              <a:t>silos (NSFs)</a:t>
            </a:r>
            <a:endParaRPr lang="en-US" baseline="0" dirty="0" smtClean="0"/>
          </a:p>
          <a:p>
            <a:r>
              <a:rPr lang="en-US" baseline="0" dirty="0" smtClean="0"/>
              <a:t>Hundreds of indexes in each</a:t>
            </a:r>
          </a:p>
          <a:p>
            <a:r>
              <a:rPr lang="en-US" baseline="0" dirty="0" smtClean="0"/>
              <a:t>Thousands of documents in each</a:t>
            </a:r>
          </a:p>
        </p:txBody>
      </p:sp>
    </p:spTree>
    <p:extLst>
      <p:ext uri="{BB962C8B-B14F-4D97-AF65-F5344CB8AC3E}">
        <p14:creationId xmlns:p14="http://schemas.microsoft.com/office/powerpoint/2010/main" val="16862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LOGIC</a:t>
            </a:r>
            <a:r>
              <a:rPr lang="en-US" baseline="0" dirty="0" smtClean="0"/>
              <a:t>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schemas are in UI</a:t>
            </a:r>
          </a:p>
          <a:p>
            <a:r>
              <a:rPr lang="en-US" dirty="0" smtClean="0"/>
              <a:t>Serialization options are limited</a:t>
            </a:r>
          </a:p>
          <a:p>
            <a:r>
              <a:rPr lang="en-US" dirty="0" smtClean="0"/>
              <a:t>Relationships</a:t>
            </a:r>
            <a:r>
              <a:rPr lang="en-US" baseline="0" dirty="0" smtClean="0"/>
              <a:t> are a lot of work</a:t>
            </a:r>
          </a:p>
        </p:txBody>
      </p:sp>
    </p:spTree>
    <p:extLst>
      <p:ext uri="{BB962C8B-B14F-4D97-AF65-F5344CB8AC3E}">
        <p14:creationId xmlns:p14="http://schemas.microsoft.com/office/powerpoint/2010/main" val="4335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a graph?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(vertexes</a:t>
            </a:r>
            <a:r>
              <a:rPr lang="en-US" baseline="0" dirty="0" smtClean="0"/>
              <a:t> </a:t>
            </a:r>
            <a:r>
              <a:rPr lang="en-US" dirty="0" smtClean="0"/>
              <a:t>and edges)</a:t>
            </a:r>
          </a:p>
          <a:p>
            <a:r>
              <a:rPr lang="en-US" dirty="0" smtClean="0"/>
              <a:t>Key/Value</a:t>
            </a:r>
            <a:r>
              <a:rPr lang="en-US" baseline="0" dirty="0" smtClean="0"/>
              <a:t> pairs</a:t>
            </a:r>
          </a:p>
          <a:p>
            <a:r>
              <a:rPr lang="en-US" baseline="0" dirty="0" smtClean="0"/>
              <a:t>Index-free adjacency</a:t>
            </a:r>
          </a:p>
        </p:txBody>
      </p:sp>
    </p:spTree>
    <p:extLst>
      <p:ext uri="{BB962C8B-B14F-4D97-AF65-F5344CB8AC3E}">
        <p14:creationId xmlns:p14="http://schemas.microsoft.com/office/powerpoint/2010/main" val="2546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WhY</a:t>
            </a:r>
            <a:r>
              <a:rPr lang="en-US" baseline="0" dirty="0" smtClean="0"/>
              <a:t> is a graph?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Scalability</a:t>
            </a:r>
            <a:endParaRPr lang="en-US" baseline="0" dirty="0" smtClean="0"/>
          </a:p>
          <a:p>
            <a:r>
              <a:rPr lang="en-US" dirty="0" smtClean="0"/>
              <a:t>Intuitive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722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person is a vertex</a:t>
            </a:r>
          </a:p>
          <a:p>
            <a:r>
              <a:rPr lang="en-US" dirty="0" smtClean="0"/>
              <a:t>Each</a:t>
            </a:r>
            <a:r>
              <a:rPr lang="en-US" baseline="0" dirty="0" smtClean="0"/>
              <a:t> relationship is an edge</a:t>
            </a:r>
            <a:endParaRPr lang="en-US" dirty="0" smtClean="0"/>
          </a:p>
          <a:p>
            <a:r>
              <a:rPr lang="en-US" dirty="0" smtClean="0"/>
              <a:t>Nathan (v1) knows (</a:t>
            </a:r>
            <a:r>
              <a:rPr lang="en-US" baseline="0" dirty="0" smtClean="0"/>
              <a:t>e1) Christian(v1)</a:t>
            </a:r>
          </a:p>
        </p:txBody>
      </p:sp>
    </p:spTree>
    <p:extLst>
      <p:ext uri="{BB962C8B-B14F-4D97-AF65-F5344CB8AC3E}">
        <p14:creationId xmlns:p14="http://schemas.microsoft.com/office/powerpoint/2010/main" val="41376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movie is a vertex</a:t>
            </a:r>
          </a:p>
          <a:p>
            <a:r>
              <a:rPr lang="en-US" dirty="0" smtClean="0"/>
              <a:t>Each</a:t>
            </a:r>
            <a:r>
              <a:rPr lang="en-US" baseline="0" dirty="0" smtClean="0"/>
              <a:t> crew member is vertex</a:t>
            </a:r>
          </a:p>
          <a:p>
            <a:r>
              <a:rPr lang="en-US" baseline="0" dirty="0" smtClean="0"/>
              <a:t>Each character is a vertex</a:t>
            </a:r>
          </a:p>
          <a:p>
            <a:r>
              <a:rPr lang="en-US" baseline="0" dirty="0" smtClean="0"/>
              <a:t>The Matrix (v1) stars (e1) Keanu (v2)</a:t>
            </a:r>
          </a:p>
          <a:p>
            <a:r>
              <a:rPr lang="en-US" baseline="0" dirty="0" smtClean="0"/>
              <a:t>Keanu (v2) portrays (e2) Neo (v3)</a:t>
            </a:r>
          </a:p>
          <a:p>
            <a:r>
              <a:rPr lang="en-US" baseline="0" dirty="0" smtClean="0"/>
              <a:t>Neo (v3) </a:t>
            </a:r>
            <a:r>
              <a:rPr lang="en-US" baseline="0" dirty="0" err="1" smtClean="0"/>
              <a:t>appearsIn</a:t>
            </a:r>
            <a:r>
              <a:rPr lang="en-US" baseline="0" dirty="0" smtClean="0"/>
              <a:t> (e3) The Matrix (v1)</a:t>
            </a:r>
          </a:p>
        </p:txBody>
      </p:sp>
    </p:spTree>
    <p:extLst>
      <p:ext uri="{BB962C8B-B14F-4D97-AF65-F5344CB8AC3E}">
        <p14:creationId xmlns:p14="http://schemas.microsoft.com/office/powerpoint/2010/main" val="2324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2731</TotalTime>
  <Words>858</Words>
  <Application>Microsoft Office PowerPoint</Application>
  <PresentationFormat>Widescreen</PresentationFormat>
  <Paragraphs>186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Century Gothic</vt:lpstr>
      <vt:lpstr>Consolas</vt:lpstr>
      <vt:lpstr>Vapor Trail</vt:lpstr>
      <vt:lpstr>The Graph revolution</vt:lpstr>
      <vt:lpstr>Mission</vt:lpstr>
      <vt:lpstr>Who Am I?</vt:lpstr>
      <vt:lpstr>The NUMBERS PROBLEM</vt:lpstr>
      <vt:lpstr>The LOGIC PROBLEM</vt:lpstr>
      <vt:lpstr>What is a graph?</vt:lpstr>
      <vt:lpstr>WhY is a graph?</vt:lpstr>
      <vt:lpstr>People graph</vt:lpstr>
      <vt:lpstr>Movie graph</vt:lpstr>
      <vt:lpstr>Workflow graph</vt:lpstr>
      <vt:lpstr>What is an nsf?</vt:lpstr>
      <vt:lpstr>Graph -&gt; NSF</vt:lpstr>
      <vt:lpstr>TiNkerpop API</vt:lpstr>
      <vt:lpstr>Openntf domino api</vt:lpstr>
      <vt:lpstr>Implementation 1.0</vt:lpstr>
      <vt:lpstr>Experience 1.1 (May 2013)</vt:lpstr>
      <vt:lpstr>Experience 1.2 (June 2013)</vt:lpstr>
      <vt:lpstr>results</vt:lpstr>
      <vt:lpstr>A question…</vt:lpstr>
      <vt:lpstr>The dream</vt:lpstr>
      <vt:lpstr>Implementation 2.0</vt:lpstr>
      <vt:lpstr>Tinkerpop.frames</vt:lpstr>
      <vt:lpstr>Graph sharding</vt:lpstr>
      <vt:lpstr>Metaversalids</vt:lpstr>
      <vt:lpstr>Metaversalid lists</vt:lpstr>
      <vt:lpstr>Modification problem</vt:lpstr>
      <vt:lpstr>Modification solution</vt:lpstr>
      <vt:lpstr>Examples</vt:lpstr>
      <vt:lpstr>demo</vt:lpstr>
      <vt:lpstr>The NUMBERS PROBLEM</vt:lpstr>
      <vt:lpstr>The LOGIC PROBLEM</vt:lpstr>
      <vt:lpstr>FUTURES</vt:lpstr>
      <vt:lpstr>Mission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Nathan Freeman</cp:lastModifiedBy>
  <cp:revision>46</cp:revision>
  <dcterms:created xsi:type="dcterms:W3CDTF">2014-11-15T14:24:57Z</dcterms:created>
  <dcterms:modified xsi:type="dcterms:W3CDTF">2014-11-20T13:36:18Z</dcterms:modified>
</cp:coreProperties>
</file>