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3" r:id="rId2"/>
    <p:sldId id="287" r:id="rId3"/>
    <p:sldId id="289" r:id="rId4"/>
    <p:sldId id="290" r:id="rId5"/>
    <p:sldId id="291" r:id="rId6"/>
    <p:sldId id="292" r:id="rId7"/>
    <p:sldId id="293" r:id="rId8"/>
    <p:sldId id="298" r:id="rId9"/>
    <p:sldId id="294" r:id="rId10"/>
    <p:sldId id="295" r:id="rId11"/>
    <p:sldId id="296" r:id="rId12"/>
    <p:sldId id="31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1" autoAdjust="0"/>
    <p:restoredTop sz="93548" autoAdjust="0"/>
  </p:normalViewPr>
  <p:slideViewPr>
    <p:cSldViewPr snapToGrid="0" snapToObjects="1">
      <p:cViewPr varScale="1">
        <p:scale>
          <a:sx n="134" d="100"/>
          <a:sy n="134" d="100"/>
        </p:scale>
        <p:origin x="-112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00" y="6211332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60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1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C91D2"/>
                </a:solidFill>
                <a:latin typeface="Helvetica Neue"/>
                <a:cs typeface="Helvetica Neue"/>
              </a:rPr>
              <a:t>Choose Cell Phone Contract: </a:t>
            </a:r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Fourth </a:t>
            </a:r>
            <a:r>
              <a:rPr lang="en-US" dirty="0">
                <a:solidFill>
                  <a:srgbClr val="0C91D2"/>
                </a:solidFill>
                <a:latin typeface="Helvetica Neue"/>
                <a:cs typeface="Helvetica Neue"/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90071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 of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are computer scientists obsessed with every crazy thing that can go wrong with a program?</a:t>
            </a:r>
          </a:p>
          <a:p>
            <a:pPr lvl="1"/>
            <a:r>
              <a:rPr lang="en-US" dirty="0"/>
              <a:t>We have a social responsibility to make software work properly</a:t>
            </a:r>
          </a:p>
          <a:p>
            <a:pPr lvl="1"/>
            <a:r>
              <a:rPr lang="en-US" dirty="0" smtClean="0"/>
              <a:t>We have a professional responsibility to make software work properly</a:t>
            </a:r>
          </a:p>
          <a:p>
            <a:pPr lvl="1"/>
            <a:r>
              <a:rPr lang="en-US" dirty="0" smtClean="0"/>
              <a:t>If our software doesn’t work correctly, our employers can (and eventually will) fire us</a:t>
            </a:r>
          </a:p>
        </p:txBody>
      </p:sp>
    </p:spTree>
    <p:extLst>
      <p:ext uri="{BB962C8B-B14F-4D97-AF65-F5344CB8AC3E}">
        <p14:creationId xmlns:p14="http://schemas.microsoft.com/office/powerpoint/2010/main" val="390712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Respect for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Isn’t it the user’s fault if they enter the wrong thing?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If we communicated our expectations perfectly</a:t>
            </a:r>
          </a:p>
          <a:p>
            <a:pPr lvl="2"/>
            <a:r>
              <a:rPr lang="en-US" dirty="0" smtClean="0"/>
              <a:t>And the user understood perfectly</a:t>
            </a:r>
          </a:p>
          <a:p>
            <a:pPr lvl="2"/>
            <a:r>
              <a:rPr lang="en-US" dirty="0" smtClean="0"/>
              <a:t>And the user’s fingers didn’t slip</a:t>
            </a:r>
          </a:p>
          <a:p>
            <a:r>
              <a:rPr lang="en-US" dirty="0" smtClean="0"/>
              <a:t>Frustrating users is unprofessional</a:t>
            </a:r>
          </a:p>
          <a:p>
            <a:pPr lvl="1"/>
            <a:r>
              <a:rPr lang="en-US" dirty="0" smtClean="0"/>
              <a:t>Users pay our salaries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5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7" y="1385284"/>
            <a:ext cx="6799467" cy="360857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3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Suppose you want to compare the cost of two cell phone plans with ATV Telecommunications</a:t>
            </a:r>
          </a:p>
          <a:p>
            <a:r>
              <a:rPr lang="en-US" dirty="0" smtClean="0"/>
              <a:t>Super Saver: $39.99 a month for 500 minutes</a:t>
            </a:r>
            <a:endParaRPr lang="en-US" dirty="0"/>
          </a:p>
          <a:p>
            <a:pPr lvl="1"/>
            <a:r>
              <a:rPr lang="en-US" dirty="0" smtClean="0"/>
              <a:t>Additional minutes cost 5 cents each</a:t>
            </a:r>
          </a:p>
          <a:p>
            <a:r>
              <a:rPr lang="en-US" dirty="0" smtClean="0"/>
              <a:t>Big Talker: $59.99 a month for 1000 minutes</a:t>
            </a:r>
          </a:p>
          <a:p>
            <a:pPr lvl="1"/>
            <a:r>
              <a:rPr lang="en-US" dirty="0" smtClean="0"/>
              <a:t>Additional minutes cost 3 cents each</a:t>
            </a:r>
          </a:p>
          <a:p>
            <a:r>
              <a:rPr lang="en-US" dirty="0"/>
              <a:t>W</a:t>
            </a:r>
            <a:r>
              <a:rPr lang="en-US" dirty="0" smtClean="0"/>
              <a:t>hich plan should you choose?</a:t>
            </a:r>
          </a:p>
        </p:txBody>
      </p:sp>
    </p:spTree>
    <p:extLst>
      <p:ext uri="{BB962C8B-B14F-4D97-AF65-F5344CB8AC3E}">
        <p14:creationId xmlns:p14="http://schemas.microsoft.com/office/powerpoint/2010/main" val="195611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 of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only talked 300 minutes, we’d pay less than the monthly cost</a:t>
            </a:r>
          </a:p>
          <a:p>
            <a:pPr lvl="1"/>
            <a:r>
              <a:rPr lang="en-US" dirty="0" smtClean="0"/>
              <a:t>Show it</a:t>
            </a:r>
          </a:p>
          <a:p>
            <a:r>
              <a:rPr lang="en-US" dirty="0" smtClean="0"/>
              <a:t>That is not how cell phone plans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9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If</a:t>
            </a:r>
            <a:r>
              <a:rPr lang="en-US" dirty="0" smtClean="0"/>
              <a:t> you talk less than the plan minutes, no additional charge</a:t>
            </a:r>
          </a:p>
          <a:p>
            <a:pPr lvl="1"/>
            <a:r>
              <a:rPr lang="en-US" dirty="0" smtClean="0"/>
              <a:t>And no credit either</a:t>
            </a:r>
          </a:p>
          <a:p>
            <a:r>
              <a:rPr lang="en-US" dirty="0" smtClean="0"/>
              <a:t>Notice “if” shows up naturally in the discussion</a:t>
            </a:r>
          </a:p>
          <a:p>
            <a:pPr lvl="1"/>
            <a:r>
              <a:rPr lang="en-US" dirty="0" smtClean="0"/>
              <a:t>This is a hint that a conditional statement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Previous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planMinutes</a:t>
            </a:r>
            <a:r>
              <a:rPr lang="en-US" dirty="0"/>
              <a:t> = 500;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talkMinutes</a:t>
            </a:r>
            <a:r>
              <a:rPr lang="en-US" dirty="0"/>
              <a:t> = 1200;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monthlyCostPennies</a:t>
            </a:r>
            <a:r>
              <a:rPr lang="en-US" dirty="0"/>
              <a:t> = 3999;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additionalMinutesPennies</a:t>
            </a:r>
            <a:r>
              <a:rPr lang="en-US" dirty="0"/>
              <a:t> = 5;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totalCostPennies</a:t>
            </a:r>
            <a:r>
              <a:rPr lang="en-US" dirty="0"/>
              <a:t>;</a:t>
            </a:r>
          </a:p>
          <a:p>
            <a:r>
              <a:rPr lang="en-US" dirty="0" err="1" smtClean="0"/>
              <a:t>totalCostPennies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monthlyCostPennies</a:t>
            </a:r>
            <a:r>
              <a:rPr lang="en-US" dirty="0"/>
              <a:t> + </a:t>
            </a:r>
            <a:r>
              <a:rPr lang="en-US" dirty="0" err="1"/>
              <a:t>additionalMinutesPennies</a:t>
            </a:r>
            <a:r>
              <a:rPr lang="en-US" dirty="0"/>
              <a:t> * (</a:t>
            </a:r>
            <a:r>
              <a:rPr lang="en-US" dirty="0" err="1"/>
              <a:t>talkMinutes</a:t>
            </a:r>
            <a:r>
              <a:rPr lang="en-US" dirty="0"/>
              <a:t> – </a:t>
            </a:r>
            <a:r>
              <a:rPr lang="en-US" dirty="0" err="1"/>
              <a:t>planMinutes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6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Conditional Statement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original formula is only correct when </a:t>
            </a:r>
            <a:r>
              <a:rPr lang="en-US" dirty="0" err="1" smtClean="0"/>
              <a:t>talkMinutes</a:t>
            </a:r>
            <a:r>
              <a:rPr lang="en-US" dirty="0" smtClean="0"/>
              <a:t> is more than </a:t>
            </a:r>
            <a:r>
              <a:rPr lang="en-US" dirty="0" err="1" smtClean="0"/>
              <a:t>planMinutes</a:t>
            </a:r>
            <a:endParaRPr lang="en-US" dirty="0" smtClean="0"/>
          </a:p>
          <a:p>
            <a:r>
              <a:rPr lang="en-US" dirty="0" smtClean="0"/>
              <a:t>Find more than one way to fix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Shortcoming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someone says they talk negative minutes?</a:t>
            </a:r>
          </a:p>
          <a:p>
            <a:r>
              <a:rPr lang="en-US" dirty="0" smtClean="0"/>
              <a:t>Fix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3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Shortcoming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haven’t made the decision for the user, just given a report of costs and let the user draw their own conclusion</a:t>
            </a:r>
          </a:p>
          <a:p>
            <a:r>
              <a:rPr lang="en-US" dirty="0" smtClean="0"/>
              <a:t>Fix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2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user enters illegal data twice?</a:t>
            </a:r>
          </a:p>
          <a:p>
            <a:r>
              <a:rPr lang="en-US" dirty="0" smtClean="0"/>
              <a:t>We could ask them to enter it a third time, and a fourth, but eventually, we’ll be stuck</a:t>
            </a:r>
          </a:p>
          <a:p>
            <a:pPr lvl="1"/>
            <a:r>
              <a:rPr lang="en-US" dirty="0" smtClean="0"/>
              <a:t>We’ll fix this in the next section</a:t>
            </a:r>
          </a:p>
          <a:p>
            <a:r>
              <a:rPr lang="en-US" dirty="0" smtClean="0"/>
              <a:t>What if the user enters something like a word instead of a number?</a:t>
            </a:r>
          </a:p>
          <a:p>
            <a:pPr lvl="1"/>
            <a:r>
              <a:rPr lang="en-US" dirty="0" smtClean="0"/>
              <a:t>Next semester</a:t>
            </a:r>
          </a:p>
        </p:txBody>
      </p:sp>
    </p:spTree>
    <p:extLst>
      <p:ext uri="{BB962C8B-B14F-4D97-AF65-F5344CB8AC3E}">
        <p14:creationId xmlns:p14="http://schemas.microsoft.com/office/powerpoint/2010/main" val="295357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393</Words>
  <Application>Microsoft Macintosh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Conditional Statements</vt:lpstr>
      <vt:lpstr>Problem Statement</vt:lpstr>
      <vt:lpstr>Shortcoming of Previous Work</vt:lpstr>
      <vt:lpstr>Conditional Statements</vt:lpstr>
      <vt:lpstr>Recall Previous Code</vt:lpstr>
      <vt:lpstr>Add Conditional Statement to Code</vt:lpstr>
      <vt:lpstr>Another Shortcoming</vt:lpstr>
      <vt:lpstr>Another Shortcoming</vt:lpstr>
      <vt:lpstr>Remaining Shortcomings</vt:lpstr>
      <vt:lpstr>Culture of Computer Science</vt:lpstr>
      <vt:lpstr>Respect for Users</vt:lpstr>
      <vt:lpstr>PowerPoint Presentation</vt:lpstr>
    </vt:vector>
  </TitlesOfParts>
  <Company>University of Oklahoma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51</cp:revision>
  <dcterms:created xsi:type="dcterms:W3CDTF">2013-11-05T19:37:50Z</dcterms:created>
  <dcterms:modified xsi:type="dcterms:W3CDTF">2014-06-12T19:47:47Z</dcterms:modified>
</cp:coreProperties>
</file>