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81" r:id="rId4"/>
    <p:sldId id="263" r:id="rId5"/>
    <p:sldId id="266" r:id="rId6"/>
    <p:sldId id="265" r:id="rId7"/>
    <p:sldId id="271" r:id="rId8"/>
    <p:sldId id="273" r:id="rId9"/>
    <p:sldId id="268" r:id="rId10"/>
    <p:sldId id="272" r:id="rId11"/>
    <p:sldId id="269" r:id="rId12"/>
    <p:sldId id="282" r:id="rId13"/>
    <p:sldId id="295" r:id="rId14"/>
    <p:sldId id="275" r:id="rId15"/>
    <p:sldId id="293" r:id="rId16"/>
    <p:sldId id="296" r:id="rId17"/>
    <p:sldId id="280" r:id="rId18"/>
    <p:sldId id="292" r:id="rId19"/>
    <p:sldId id="283" r:id="rId20"/>
    <p:sldId id="297" r:id="rId21"/>
    <p:sldId id="285" r:id="rId22"/>
    <p:sldId id="284" r:id="rId23"/>
    <p:sldId id="291" r:id="rId24"/>
    <p:sldId id="26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546" y="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ppyhopper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as a Contract: State and Behavior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err="1" smtClean="0">
                <a:solidFill>
                  <a:srgbClr val="0C91D2"/>
                </a:solidFill>
                <a:latin typeface="Helvetica Neue"/>
                <a:cs typeface="Helvetica Neue"/>
              </a:rPr>
              <a:t>Frogger</a:t>
            </a:r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: Iteration 1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Frog Class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Behavior:</a:t>
            </a:r>
          </a:p>
          <a:p>
            <a:pPr lvl="1"/>
            <a:r>
              <a:rPr lang="en-US" dirty="0"/>
              <a:t>Jump to same column in next or previous </a:t>
            </a:r>
            <a:r>
              <a:rPr lang="en-US" dirty="0" smtClean="0"/>
              <a:t>row</a:t>
            </a:r>
          </a:p>
          <a:p>
            <a:pPr lvl="2"/>
            <a:r>
              <a:rPr lang="en-US" dirty="0" err="1" smtClean="0"/>
              <a:t>moveUp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moveDown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Jump to the right or left within </a:t>
            </a:r>
            <a:r>
              <a:rPr lang="en-US" dirty="0" smtClean="0"/>
              <a:t>row</a:t>
            </a:r>
          </a:p>
          <a:p>
            <a:pPr lvl="2"/>
            <a:r>
              <a:rPr lang="en-US" dirty="0" err="1" smtClean="0"/>
              <a:t>moveLeft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moveRight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06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UML for Frog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9945" y="1095712"/>
            <a:ext cx="2560320" cy="2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Frog</a:t>
            </a:r>
          </a:p>
          <a:p>
            <a:r>
              <a:rPr lang="en-US" dirty="0"/>
              <a:t>row: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col: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u="sng" dirty="0"/>
              <a:t>SYMBOL: char</a:t>
            </a:r>
          </a:p>
          <a:p>
            <a:endParaRPr lang="en-US" u="sng" dirty="0" smtClean="0"/>
          </a:p>
          <a:p>
            <a:r>
              <a:rPr lang="en-US" dirty="0" smtClean="0"/>
              <a:t>Frog(row: </a:t>
            </a:r>
            <a:r>
              <a:rPr lang="en-US" dirty="0" err="1" smtClean="0"/>
              <a:t>int</a:t>
            </a:r>
            <a:r>
              <a:rPr lang="en-US" dirty="0" smtClean="0"/>
              <a:t>, col: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moveUp</a:t>
            </a:r>
            <a:r>
              <a:rPr lang="en-US" dirty="0" smtClean="0"/>
              <a:t>(): void</a:t>
            </a:r>
          </a:p>
          <a:p>
            <a:r>
              <a:rPr lang="en-US" dirty="0" err="1" smtClean="0"/>
              <a:t>moveDown</a:t>
            </a:r>
            <a:r>
              <a:rPr lang="en-US" dirty="0" smtClean="0"/>
              <a:t>(): void</a:t>
            </a:r>
          </a:p>
          <a:p>
            <a:r>
              <a:rPr lang="en-US" dirty="0" err="1" smtClean="0"/>
              <a:t>moveLeft</a:t>
            </a:r>
            <a:r>
              <a:rPr lang="en-US" dirty="0" smtClean="0"/>
              <a:t>(): void</a:t>
            </a:r>
          </a:p>
          <a:p>
            <a:r>
              <a:rPr lang="en-US" dirty="0" err="1" smtClean="0"/>
              <a:t>moveRight</a:t>
            </a:r>
            <a:r>
              <a:rPr lang="en-US" dirty="0" smtClean="0"/>
              <a:t>(): void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69945" y="1451847"/>
            <a:ext cx="256032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9945" y="2356621"/>
            <a:ext cx="25603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6503" y="1706152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1583" y="2914668"/>
            <a:ext cx="10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Frog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 new class in eclipse</a:t>
            </a:r>
          </a:p>
          <a:p>
            <a:r>
              <a:rPr lang="en-US" dirty="0" smtClean="0"/>
              <a:t>Data goes inside class, outside all methods</a:t>
            </a:r>
          </a:p>
          <a:p>
            <a:pPr lvl="1"/>
            <a:r>
              <a:rPr lang="en-US" dirty="0" smtClean="0"/>
              <a:t>Class data is static</a:t>
            </a:r>
          </a:p>
          <a:p>
            <a:pPr lvl="1"/>
            <a:r>
              <a:rPr lang="en-US" dirty="0" smtClean="0"/>
              <a:t>Instance data is not</a:t>
            </a:r>
          </a:p>
          <a:p>
            <a:r>
              <a:rPr lang="en-US" dirty="0"/>
              <a:t>C</a:t>
            </a:r>
            <a:r>
              <a:rPr lang="en-US" dirty="0" smtClean="0"/>
              <a:t>onstructor</a:t>
            </a:r>
          </a:p>
          <a:p>
            <a:r>
              <a:rPr lang="en-US" dirty="0" smtClean="0"/>
              <a:t>Instance methods (not static)</a:t>
            </a:r>
          </a:p>
        </p:txBody>
      </p:sp>
    </p:spTree>
    <p:extLst>
      <p:ext uri="{BB962C8B-B14F-4D97-AF65-F5344CB8AC3E}">
        <p14:creationId xmlns:p14="http://schemas.microsoft.com/office/powerpoint/2010/main" val="19975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Frog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put a main program in the Frog class</a:t>
            </a:r>
          </a:p>
          <a:p>
            <a:pPr lvl="1"/>
            <a:r>
              <a:rPr lang="en-US" dirty="0" smtClean="0"/>
              <a:t>This will not be our game, only for testing</a:t>
            </a:r>
          </a:p>
          <a:p>
            <a:pPr lvl="1"/>
            <a:r>
              <a:rPr lang="en-US" dirty="0" smtClean="0"/>
              <a:t>Move frog around </a:t>
            </a:r>
            <a:r>
              <a:rPr lang="en-US" dirty="0"/>
              <a:t> </a:t>
            </a:r>
            <a:r>
              <a:rPr lang="en-US" dirty="0" smtClean="0"/>
              <a:t>and s</a:t>
            </a:r>
            <a:r>
              <a:rPr lang="en-US" dirty="0" smtClean="0"/>
              <a:t>how </a:t>
            </a:r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Truck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(instance data)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osition on board</a:t>
            </a:r>
          </a:p>
          <a:p>
            <a:pPr lvl="1"/>
            <a:r>
              <a:rPr lang="en-US" dirty="0" smtClean="0"/>
              <a:t>Right or left moving</a:t>
            </a:r>
          </a:p>
          <a:p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Move()</a:t>
            </a:r>
          </a:p>
          <a:p>
            <a:pPr lvl="2"/>
            <a:r>
              <a:rPr lang="en-US" dirty="0" smtClean="0"/>
              <a:t>Wrap around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2514" y="1463040"/>
            <a:ext cx="3927107" cy="293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row: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leftCol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rightCol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isRight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symbol: char</a:t>
            </a:r>
          </a:p>
          <a:p>
            <a:endParaRPr lang="en-US" dirty="0" smtClean="0"/>
          </a:p>
          <a:p>
            <a:r>
              <a:rPr lang="en-US" dirty="0" smtClean="0"/>
              <a:t>Truck(row: </a:t>
            </a:r>
            <a:r>
              <a:rPr lang="en-US" dirty="0" err="1" smtClean="0"/>
              <a:t>int</a:t>
            </a:r>
            <a:r>
              <a:rPr lang="en-US" dirty="0" smtClean="0"/>
              <a:t>, col: </a:t>
            </a:r>
            <a:r>
              <a:rPr lang="en-US" dirty="0" err="1" smtClean="0"/>
              <a:t>int</a:t>
            </a:r>
            <a:r>
              <a:rPr lang="en-US" dirty="0" smtClean="0"/>
              <a:t>, right: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move(): void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72514" y="1867301"/>
            <a:ext cx="39271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72514" y="3493970"/>
            <a:ext cx="39271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Truck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Truck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main program in the Truck class</a:t>
            </a:r>
          </a:p>
          <a:p>
            <a:pPr lvl="1"/>
            <a:r>
              <a:rPr lang="en-US" dirty="0" smtClean="0"/>
              <a:t>Construct truck</a:t>
            </a:r>
          </a:p>
          <a:p>
            <a:pPr lvl="1"/>
            <a:r>
              <a:rPr lang="en-US" dirty="0" smtClean="0"/>
              <a:t>Move repeatedly</a:t>
            </a:r>
          </a:p>
          <a:p>
            <a:pPr lvl="1"/>
            <a:r>
              <a:rPr lang="en-US" dirty="0" smtClean="0"/>
              <a:t>Show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Show 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4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Frogger</a:t>
            </a:r>
            <a:r>
              <a:rPr lang="en-US" dirty="0" smtClean="0"/>
              <a:t>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only implement the frog and the vehicles on a small board </a:t>
            </a:r>
          </a:p>
          <a:p>
            <a:pPr lvl="1"/>
            <a:r>
              <a:rPr lang="en-US" dirty="0" smtClean="0"/>
              <a:t>30 characters wide</a:t>
            </a:r>
          </a:p>
          <a:p>
            <a:pPr lvl="1"/>
            <a:r>
              <a:rPr lang="en-US" dirty="0"/>
              <a:t>7</a:t>
            </a:r>
            <a:r>
              <a:rPr lang="en-US" dirty="0" smtClean="0"/>
              <a:t> rows tall </a:t>
            </a:r>
          </a:p>
          <a:p>
            <a:pPr lvl="2"/>
            <a:r>
              <a:rPr lang="en-US" dirty="0" smtClean="0"/>
              <a:t>5 Truck lanes</a:t>
            </a:r>
          </a:p>
          <a:p>
            <a:pPr lvl="2"/>
            <a:r>
              <a:rPr lang="en-US" dirty="0" smtClean="0"/>
              <a:t>Safety zone at top and </a:t>
            </a:r>
            <a:r>
              <a:rPr lang="en-US" dirty="0" smtClean="0"/>
              <a:t>bottom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8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 Grid?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output can’t backup </a:t>
            </a:r>
          </a:p>
          <a:p>
            <a:r>
              <a:rPr lang="en-US" dirty="0" smtClean="0"/>
              <a:t>Store a map of where everything is located</a:t>
            </a:r>
          </a:p>
        </p:txBody>
      </p:sp>
    </p:spTree>
    <p:extLst>
      <p:ext uri="{BB962C8B-B14F-4D97-AF65-F5344CB8AC3E}">
        <p14:creationId xmlns:p14="http://schemas.microsoft.com/office/powerpoint/2010/main" val="66930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Grid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Grid will be a rectangular group of </a:t>
            </a:r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Two dimensional array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 smtClean="0"/>
              <a:t>each step of time</a:t>
            </a:r>
          </a:p>
          <a:p>
            <a:pPr lvl="1"/>
            <a:r>
              <a:rPr lang="en-US" dirty="0" smtClean="0"/>
              <a:t>Clear the grid</a:t>
            </a:r>
          </a:p>
          <a:p>
            <a:pPr lvl="1"/>
            <a:r>
              <a:rPr lang="en-US" dirty="0" smtClean="0"/>
              <a:t>Put all objects in the grid</a:t>
            </a:r>
          </a:p>
          <a:p>
            <a:pPr lvl="1"/>
            <a:r>
              <a:rPr lang="en-US" dirty="0" smtClean="0"/>
              <a:t>Display the grid to the user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consider the design of some classes that we could use to implement the arcade game </a:t>
            </a:r>
            <a:r>
              <a:rPr lang="en-US" dirty="0" err="1" smtClean="0"/>
              <a:t>Frogger</a:t>
            </a:r>
            <a:endParaRPr lang="en-US" dirty="0" smtClean="0"/>
          </a:p>
          <a:p>
            <a:r>
              <a:rPr lang="en-US" dirty="0" smtClean="0"/>
              <a:t>Here is a free version of </a:t>
            </a:r>
            <a:r>
              <a:rPr lang="en-US" dirty="0" err="1"/>
              <a:t>F</a:t>
            </a:r>
            <a:r>
              <a:rPr lang="en-US" dirty="0" err="1" smtClean="0"/>
              <a:t>rogger</a:t>
            </a:r>
            <a:r>
              <a:rPr lang="en-US" dirty="0" smtClean="0"/>
              <a:t> to play if you are not familiar with the game:</a:t>
            </a:r>
          </a:p>
          <a:p>
            <a:pPr lvl="1"/>
            <a:r>
              <a:rPr lang="en-US" dirty="0">
                <a:hlinkClick r:id="rId2"/>
              </a:rPr>
              <a:t>http://www.happyhopper.org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Wikipedia also has a good description</a:t>
            </a:r>
          </a:p>
          <a:p>
            <a:pPr lvl="1"/>
            <a:r>
              <a:rPr lang="en-US" dirty="0"/>
              <a:t>http://en.wikipedia.org/wiki/Frogger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46559"/>
              </p:ext>
            </p:extLst>
          </p:nvPr>
        </p:nvGraphicFramePr>
        <p:xfrm>
          <a:off x="2893066" y="1874915"/>
          <a:ext cx="4345134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24189"/>
                <a:gridCol w="724189"/>
                <a:gridCol w="724189"/>
                <a:gridCol w="724189"/>
                <a:gridCol w="724189"/>
                <a:gridCol w="7241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745" y="2493940"/>
            <a:ext cx="20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are horizontal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2964" y="1136251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Columns are vertical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3934" y="1505583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0              1           2            3           4           5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3090" y="1874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3090" y="2244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3090" y="2613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3090" y="2973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3090" y="3396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745" y="3950451"/>
            <a:ext cx="301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Construction:</a:t>
            </a:r>
          </a:p>
          <a:p>
            <a:pPr marL="0" lvl="1"/>
            <a:r>
              <a:rPr lang="en-US" dirty="0" smtClean="0"/>
              <a:t>char </a:t>
            </a:r>
            <a:r>
              <a:rPr lang="en-US" dirty="0"/>
              <a:t>[][] grid = new </a:t>
            </a:r>
            <a:r>
              <a:rPr lang="en-US" dirty="0" smtClean="0"/>
              <a:t>char[5][6];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75456" y="3729115"/>
            <a:ext cx="276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two indices</a:t>
            </a:r>
          </a:p>
          <a:p>
            <a:pPr lvl="1"/>
            <a:r>
              <a:rPr lang="en-US" dirty="0"/>
              <a:t>Left index for row</a:t>
            </a:r>
          </a:p>
          <a:p>
            <a:pPr lvl="1"/>
            <a:r>
              <a:rPr lang="en-US" dirty="0"/>
              <a:t>Right index for </a:t>
            </a:r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27015" y="224424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[1][2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69439" y="298291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[3][4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Grid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3927" y="1135781"/>
            <a:ext cx="4398747" cy="303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grid: char[][]</a:t>
            </a:r>
          </a:p>
          <a:p>
            <a:r>
              <a:rPr lang="en-US" u="sng" dirty="0" smtClean="0"/>
              <a:t>ROWS: </a:t>
            </a:r>
            <a:r>
              <a:rPr lang="en-US" u="sng" dirty="0" err="1" smtClean="0"/>
              <a:t>int</a:t>
            </a:r>
            <a:endParaRPr lang="en-US" u="sng" dirty="0" smtClean="0"/>
          </a:p>
          <a:p>
            <a:r>
              <a:rPr lang="en-US" u="sng" dirty="0" smtClean="0"/>
              <a:t>COLS: </a:t>
            </a:r>
            <a:r>
              <a:rPr lang="en-US" u="sng" dirty="0" err="1" smtClean="0"/>
              <a:t>int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dirty="0" smtClean="0"/>
              <a:t>Grid()</a:t>
            </a:r>
          </a:p>
          <a:p>
            <a:r>
              <a:rPr lang="en-US" dirty="0" err="1" smtClean="0"/>
              <a:t>clearGrid</a:t>
            </a:r>
            <a:r>
              <a:rPr lang="en-US" dirty="0" smtClean="0"/>
              <a:t>(): void</a:t>
            </a:r>
          </a:p>
          <a:p>
            <a:r>
              <a:rPr lang="en-US" dirty="0" err="1" smtClean="0"/>
              <a:t>showGrid</a:t>
            </a:r>
            <a:r>
              <a:rPr lang="en-US" dirty="0" smtClean="0"/>
              <a:t>(): void</a:t>
            </a:r>
          </a:p>
          <a:p>
            <a:r>
              <a:rPr lang="en-US" dirty="0" err="1" smtClean="0"/>
              <a:t>setGrid</a:t>
            </a:r>
            <a:r>
              <a:rPr lang="en-US" dirty="0" smtClean="0"/>
              <a:t>(row: </a:t>
            </a:r>
            <a:r>
              <a:rPr lang="en-US" dirty="0" err="1" smtClean="0"/>
              <a:t>int</a:t>
            </a:r>
            <a:r>
              <a:rPr lang="en-US" dirty="0" smtClean="0"/>
              <a:t>, col: </a:t>
            </a:r>
            <a:r>
              <a:rPr lang="en-US" dirty="0" err="1" smtClean="0"/>
              <a:t>int</a:t>
            </a:r>
            <a:r>
              <a:rPr lang="en-US" dirty="0" smtClean="0"/>
              <a:t>, symbol: char): void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53927" y="1636295"/>
            <a:ext cx="43987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53927" y="2851416"/>
            <a:ext cx="43987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3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nested for loops for processing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&lt;ROWS;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 j=0; j&lt;COLS; ++j)</a:t>
            </a:r>
          </a:p>
          <a:p>
            <a:pPr lvl="2"/>
            <a:r>
              <a:rPr lang="en-US" dirty="0" smtClean="0"/>
              <a:t>grid[</a:t>
            </a:r>
            <a:r>
              <a:rPr lang="en-US" dirty="0" err="1" smtClean="0"/>
              <a:t>i</a:t>
            </a:r>
            <a:r>
              <a:rPr lang="en-US" dirty="0" smtClean="0"/>
              <a:t>][j] = ‘ ‘;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Having more classes makes programming easier</a:t>
            </a:r>
          </a:p>
          <a:p>
            <a:r>
              <a:rPr lang="en-US" dirty="0" smtClean="0"/>
              <a:t>Hard </a:t>
            </a:r>
            <a:r>
              <a:rPr lang="en-US" dirty="0" smtClean="0"/>
              <a:t>part is design</a:t>
            </a:r>
          </a:p>
          <a:p>
            <a:pPr lvl="1"/>
            <a:r>
              <a:rPr lang="en-US" dirty="0" smtClean="0"/>
              <a:t>Selecting classes</a:t>
            </a:r>
          </a:p>
          <a:p>
            <a:pPr lvl="1"/>
            <a:r>
              <a:rPr lang="en-US" dirty="0" smtClean="0"/>
              <a:t>Keeping classes as separate as possible</a:t>
            </a:r>
          </a:p>
          <a:p>
            <a:r>
              <a:rPr lang="en-US" dirty="0" smtClean="0"/>
              <a:t>When the design is good, implementation can be simple</a:t>
            </a:r>
          </a:p>
          <a:p>
            <a:pPr lvl="1"/>
            <a:r>
              <a:rPr lang="en-US" dirty="0" smtClean="0"/>
              <a:t>Learning good design is an important goal</a:t>
            </a:r>
          </a:p>
          <a:p>
            <a:r>
              <a:rPr lang="en-US" dirty="0" smtClean="0"/>
              <a:t>You can learn a lot of design from the API</a:t>
            </a:r>
          </a:p>
        </p:txBody>
      </p:sp>
    </p:spTree>
    <p:extLst>
      <p:ext uri="{BB962C8B-B14F-4D97-AF65-F5344CB8AC3E}">
        <p14:creationId xmlns:p14="http://schemas.microsoft.com/office/powerpoint/2010/main" val="29829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Frogger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Frogger</a:t>
            </a:r>
            <a:r>
              <a:rPr lang="en-US" dirty="0" smtClean="0"/>
              <a:t> game will be simple</a:t>
            </a:r>
          </a:p>
          <a:p>
            <a:pPr lvl="1"/>
            <a:r>
              <a:rPr lang="en-US" dirty="0" smtClean="0"/>
              <a:t>One frog</a:t>
            </a:r>
          </a:p>
          <a:p>
            <a:pPr lvl="1"/>
            <a:r>
              <a:rPr lang="en-US" dirty="0" smtClean="0"/>
              <a:t>One truck for each line (5)</a:t>
            </a:r>
          </a:p>
          <a:p>
            <a:pPr lvl="2"/>
            <a:r>
              <a:rPr lang="en-US" dirty="0" smtClean="0"/>
              <a:t>Wrap around when it hits edge of </a:t>
            </a:r>
            <a:r>
              <a:rPr lang="en-US" dirty="0" smtClean="0"/>
              <a:t>board</a:t>
            </a:r>
          </a:p>
          <a:p>
            <a:pPr lvl="1"/>
            <a:r>
              <a:rPr lang="en-US" dirty="0" smtClean="0"/>
              <a:t>A grid used to display </a:t>
            </a:r>
            <a:r>
              <a:rPr lang="en-US" dirty="0" err="1" smtClean="0"/>
              <a:t>frogger</a:t>
            </a:r>
            <a:r>
              <a:rPr lang="en-US" dirty="0" smtClean="0"/>
              <a:t> and the trucks on the console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74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Classes describe the state and behavior of objects</a:t>
            </a:r>
          </a:p>
          <a:p>
            <a:pPr lvl="1"/>
            <a:r>
              <a:rPr lang="en-US" dirty="0" smtClean="0"/>
              <a:t>Data are used to describe the state of objects</a:t>
            </a:r>
          </a:p>
          <a:p>
            <a:pPr lvl="1"/>
            <a:r>
              <a:rPr lang="en-US" dirty="0" smtClean="0"/>
              <a:t>Methods describe the behavior</a:t>
            </a:r>
          </a:p>
          <a:p>
            <a:pPr lvl="2"/>
            <a:r>
              <a:rPr lang="en-US" dirty="0" smtClean="0"/>
              <a:t>Determine which changes of state are permitted</a:t>
            </a:r>
          </a:p>
          <a:p>
            <a:r>
              <a:rPr lang="en-US" dirty="0" smtClean="0"/>
              <a:t>Important to have a personal prototype for </a:t>
            </a:r>
            <a:r>
              <a:rPr lang="en-US" dirty="0" smtClean="0"/>
              <a:t>subtle concepts like classes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, String, </a:t>
            </a:r>
            <a:r>
              <a:rPr lang="en-US" dirty="0" err="1" smtClean="0"/>
              <a:t>StringBuilder</a:t>
            </a:r>
            <a:r>
              <a:rPr lang="en-US" dirty="0" smtClean="0"/>
              <a:t> could be yours</a:t>
            </a:r>
          </a:p>
          <a:p>
            <a:pPr lvl="1"/>
            <a:r>
              <a:rPr lang="en-US" dirty="0" smtClean="0"/>
              <a:t>Maybe one of the classes we describe today will become your favorite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Frog Class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frog object needs the following data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State:</a:t>
            </a:r>
          </a:p>
          <a:p>
            <a:pPr lvl="1"/>
            <a:r>
              <a:rPr lang="en-US" dirty="0"/>
              <a:t>Position on the </a:t>
            </a:r>
            <a:r>
              <a:rPr lang="en-US" dirty="0" smtClean="0"/>
              <a:t>board</a:t>
            </a:r>
          </a:p>
          <a:p>
            <a:pPr lvl="1"/>
            <a:r>
              <a:rPr lang="en-US" dirty="0" smtClean="0"/>
              <a:t>Symbol to use on the board</a:t>
            </a:r>
          </a:p>
        </p:txBody>
      </p:sp>
    </p:spTree>
    <p:extLst>
      <p:ext uri="{BB962C8B-B14F-4D97-AF65-F5344CB8AC3E}">
        <p14:creationId xmlns:p14="http://schemas.microsoft.com/office/powerpoint/2010/main" val="31639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Unified Modeling Language</a:t>
            </a:r>
          </a:p>
          <a:p>
            <a:pPr lvl="1"/>
            <a:r>
              <a:rPr lang="en-US" dirty="0" smtClean="0"/>
              <a:t>Has 12 types of diagrams</a:t>
            </a:r>
          </a:p>
          <a:p>
            <a:pPr lvl="1"/>
            <a:r>
              <a:rPr lang="en-US" dirty="0" smtClean="0"/>
              <a:t>We will use class diagrams</a:t>
            </a:r>
          </a:p>
          <a:p>
            <a:r>
              <a:rPr lang="en-US" dirty="0" smtClean="0"/>
              <a:t>Describe classes (before implementation)</a:t>
            </a:r>
          </a:p>
          <a:p>
            <a:pPr lvl="1"/>
            <a:r>
              <a:rPr lang="en-US" dirty="0" smtClean="0"/>
              <a:t>Three sections in a diagram</a:t>
            </a:r>
          </a:p>
          <a:p>
            <a:pPr lvl="2"/>
            <a:r>
              <a:rPr lang="en-US" dirty="0" smtClean="0"/>
              <a:t>Class name</a:t>
            </a:r>
          </a:p>
          <a:p>
            <a:pPr lvl="2"/>
            <a:r>
              <a:rPr lang="en-US" dirty="0" smtClean="0"/>
              <a:t>Data: describes the state</a:t>
            </a:r>
          </a:p>
          <a:p>
            <a:pPr lvl="2"/>
            <a:r>
              <a:rPr lang="en-US" dirty="0" smtClean="0"/>
              <a:t>Methods: describes the behavior</a:t>
            </a:r>
          </a:p>
          <a:p>
            <a:r>
              <a:rPr lang="en-US" dirty="0" smtClean="0"/>
              <a:t>UML allows flexibility</a:t>
            </a:r>
          </a:p>
        </p:txBody>
      </p:sp>
    </p:spTree>
    <p:extLst>
      <p:ext uri="{BB962C8B-B14F-4D97-AF65-F5344CB8AC3E}">
        <p14:creationId xmlns:p14="http://schemas.microsoft.com/office/powerpoint/2010/main" val="288284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UML was designed to be a single modeling tool for all object-oriented languages</a:t>
            </a:r>
          </a:p>
          <a:p>
            <a:pPr lvl="1"/>
            <a:r>
              <a:rPr lang="en-US" dirty="0" smtClean="0"/>
              <a:t>Avoids using Java specific syntax</a:t>
            </a:r>
          </a:p>
          <a:p>
            <a:pPr lvl="1"/>
            <a:r>
              <a:rPr lang="en-US" dirty="0" smtClean="0"/>
              <a:t>Data: </a:t>
            </a:r>
          </a:p>
          <a:p>
            <a:pPr lvl="2"/>
            <a:r>
              <a:rPr lang="en-US" dirty="0" smtClean="0"/>
              <a:t>name: type</a:t>
            </a:r>
          </a:p>
          <a:p>
            <a:pPr lvl="1"/>
            <a:r>
              <a:rPr lang="en-US" dirty="0" smtClean="0"/>
              <a:t>Methods:</a:t>
            </a:r>
          </a:p>
          <a:p>
            <a:pPr lvl="2"/>
            <a:r>
              <a:rPr lang="en-US" dirty="0" smtClean="0"/>
              <a:t>name (param1: type, …) : return-type</a:t>
            </a:r>
          </a:p>
          <a:p>
            <a:r>
              <a:rPr lang="en-US" dirty="0" smtClean="0"/>
              <a:t>UML does not show constructors</a:t>
            </a:r>
          </a:p>
          <a:p>
            <a:pPr lvl="1"/>
            <a:r>
              <a:rPr lang="en-US" dirty="0" smtClean="0"/>
              <a:t>But I often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UML for Frog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8689" y="1872460"/>
            <a:ext cx="2232561" cy="1467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Frog</a:t>
            </a:r>
          </a:p>
          <a:p>
            <a:endParaRPr lang="en-US" dirty="0" smtClean="0"/>
          </a:p>
          <a:p>
            <a:r>
              <a:rPr lang="en-US" dirty="0" smtClean="0"/>
              <a:t>row: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col: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symbol: char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58690" y="2242685"/>
            <a:ext cx="223256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4325" y="242154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Class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things are shared among all frog objects</a:t>
            </a:r>
          </a:p>
          <a:p>
            <a:pPr lvl="1"/>
            <a:r>
              <a:rPr lang="en-US" dirty="0" smtClean="0"/>
              <a:t>Symbol</a:t>
            </a:r>
          </a:p>
          <a:p>
            <a:r>
              <a:rPr lang="en-US" dirty="0" smtClean="0"/>
              <a:t>Constants are class data</a:t>
            </a:r>
          </a:p>
          <a:p>
            <a:r>
              <a:rPr lang="en-US" dirty="0" smtClean="0"/>
              <a:t>UML: Class data is underlined</a:t>
            </a:r>
          </a:p>
          <a:p>
            <a:pPr lvl="1"/>
            <a:r>
              <a:rPr lang="en-US" dirty="0" smtClean="0"/>
              <a:t>No UML symbol for constants (all caps)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3922" y="1795459"/>
            <a:ext cx="2232561" cy="124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Frog</a:t>
            </a:r>
          </a:p>
          <a:p>
            <a:r>
              <a:rPr lang="en-US" dirty="0" smtClean="0"/>
              <a:t>row: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col: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u="sng" dirty="0" smtClean="0"/>
              <a:t>SYMBOL: char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33923" y="2165683"/>
            <a:ext cx="223256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781</Words>
  <Application>Microsoft Office PowerPoint</Application>
  <PresentationFormat>On-screen Show (16:9)</PresentationFormat>
  <Paragraphs>179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Classes as a Contract: State and Behavior</vt:lpstr>
      <vt:lpstr>Problem Statement</vt:lpstr>
      <vt:lpstr>Our Frogger</vt:lpstr>
      <vt:lpstr>Classes</vt:lpstr>
      <vt:lpstr>Frog Class State</vt:lpstr>
      <vt:lpstr>UML</vt:lpstr>
      <vt:lpstr>UML Rules</vt:lpstr>
      <vt:lpstr>First UML for Frog</vt:lpstr>
      <vt:lpstr>Recall Class Data</vt:lpstr>
      <vt:lpstr>Frog Class Behavior</vt:lpstr>
      <vt:lpstr>Complete UML for Frog</vt:lpstr>
      <vt:lpstr>Implement Frog</vt:lpstr>
      <vt:lpstr>Test the Frog Class</vt:lpstr>
      <vt:lpstr>Design Truck Class</vt:lpstr>
      <vt:lpstr>Implement Truck</vt:lpstr>
      <vt:lpstr>Test the Truck Class</vt:lpstr>
      <vt:lpstr>Our Frogger Board</vt:lpstr>
      <vt:lpstr>Why Do We Need a Grid?</vt:lpstr>
      <vt:lpstr>Design Grid Class</vt:lpstr>
      <vt:lpstr>Two Dimensional Array</vt:lpstr>
      <vt:lpstr>Design Grid Class</vt:lpstr>
      <vt:lpstr>Clear The Array</vt:lpstr>
      <vt:lpstr>Observations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61</cp:revision>
  <dcterms:created xsi:type="dcterms:W3CDTF">2013-11-05T19:37:50Z</dcterms:created>
  <dcterms:modified xsi:type="dcterms:W3CDTF">2014-03-29T04:06:23Z</dcterms:modified>
</cp:coreProperties>
</file>