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  <p:sldId id="261" r:id="rId3"/>
    <p:sldId id="265" r:id="rId4"/>
    <p:sldId id="270" r:id="rId5"/>
    <p:sldId id="276" r:id="rId6"/>
    <p:sldId id="277" r:id="rId7"/>
    <p:sldId id="278" r:id="rId8"/>
    <p:sldId id="264" r:id="rId9"/>
    <p:sldId id="267" r:id="rId10"/>
    <p:sldId id="268" r:id="rId11"/>
    <p:sldId id="269" r:id="rId12"/>
    <p:sldId id="273" r:id="rId13"/>
    <p:sldId id="271" r:id="rId14"/>
    <p:sldId id="272" r:id="rId15"/>
    <p:sldId id="274" r:id="rId16"/>
    <p:sldId id="275" r:id="rId17"/>
    <p:sldId id="279" r:id="rId18"/>
    <p:sldId id="280" r:id="rId19"/>
    <p:sldId id="262" r:id="rId20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2C7F9"/>
    <a:srgbClr val="0E2D68"/>
    <a:srgbClr val="0C91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4" d="100"/>
          <a:sy n="114" d="100"/>
        </p:scale>
        <p:origin x="-384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4575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646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459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5362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 b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8766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2710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457700"/>
            <a:ext cx="5750916" cy="273844"/>
          </a:xfrm>
          <a:prstGeom prst="rect">
            <a:avLst/>
          </a:prstGeom>
        </p:spPr>
        <p:txBody>
          <a:bodyPr/>
          <a:lstStyle/>
          <a:p>
            <a:fld id="{8D9FD3B9-E00D-2046-94F2-94B3E9C697EF}" type="datetimeFigureOut">
              <a:rPr lang="en-US" smtClean="0"/>
              <a:t>1/15/14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811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472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994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222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828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ou-janux-1color-tag-OU_RGB.eps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994" y="4658497"/>
            <a:ext cx="1938465" cy="950764"/>
          </a:xfrm>
          <a:prstGeom prst="rect">
            <a:avLst/>
          </a:prstGeom>
        </p:spPr>
      </p:pic>
      <p:sp>
        <p:nvSpPr>
          <p:cNvPr id="9" name="Text Placeholder 2"/>
          <p:cNvSpPr txBox="1">
            <a:spLocks/>
          </p:cNvSpPr>
          <p:nvPr userDrawn="1"/>
        </p:nvSpPr>
        <p:spPr>
          <a:xfrm>
            <a:off x="367395" y="4668118"/>
            <a:ext cx="8229600" cy="1886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 smtClean="0"/>
              <a:t>CS</a:t>
            </a:r>
            <a:r>
              <a:rPr lang="en-US" sz="1400" baseline="0" dirty="0" smtClean="0"/>
              <a:t> 1323-010</a:t>
            </a:r>
            <a:r>
              <a:rPr lang="en-US" sz="1400" dirty="0" smtClean="0"/>
              <a:t> | Introduction</a:t>
            </a:r>
            <a:r>
              <a:rPr lang="en-US" sz="1400" baseline="0" dirty="0" smtClean="0"/>
              <a:t> to Computer Programming</a:t>
            </a:r>
            <a:endParaRPr lang="en-US" sz="1400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57200" y="4588943"/>
            <a:ext cx="82296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9887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Helvetica Neue"/>
          <a:ea typeface="+mj-ea"/>
          <a:cs typeface="Helvetica Neue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Helvetica Neue Light"/>
          <a:ea typeface="+mn-ea"/>
          <a:cs typeface="Helvetica Neue Light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Helvetica Neue Light"/>
          <a:ea typeface="+mn-ea"/>
          <a:cs typeface="Helvetica Neue Light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Helvetica Neue Light"/>
          <a:ea typeface="+mn-ea"/>
          <a:cs typeface="Helvetica Neue Light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Helvetica Neue Light"/>
          <a:ea typeface="+mn-ea"/>
          <a:cs typeface="Helvetica Neue Light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Helvetica Neue Light"/>
          <a:ea typeface="+mn-ea"/>
          <a:cs typeface="Helvetica Neue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umlet.com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Data: Creating New Classes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700337"/>
            <a:ext cx="6400800" cy="1341779"/>
          </a:xfrm>
        </p:spPr>
        <p:txBody>
          <a:bodyPr/>
          <a:lstStyle/>
          <a:p>
            <a:r>
              <a:rPr lang="en-US" dirty="0" smtClean="0">
                <a:solidFill>
                  <a:srgbClr val="0C91D2"/>
                </a:solidFill>
                <a:latin typeface="Helvetica Neue"/>
                <a:cs typeface="Helvetica Neue"/>
              </a:rPr>
              <a:t>Greyhound Adoption</a:t>
            </a:r>
            <a:endParaRPr lang="en-US" dirty="0">
              <a:solidFill>
                <a:srgbClr val="0C91D2"/>
              </a:solidFill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5156770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We need a variable with three constants</a:t>
            </a:r>
          </a:p>
          <a:p>
            <a:pPr lvl="1"/>
            <a:r>
              <a:rPr lang="en-US" dirty="0" smtClean="0"/>
              <a:t>Yes</a:t>
            </a:r>
          </a:p>
          <a:p>
            <a:pPr lvl="1"/>
            <a:r>
              <a:rPr lang="en-US" dirty="0" smtClean="0"/>
              <a:t>No</a:t>
            </a:r>
          </a:p>
          <a:p>
            <a:pPr lvl="1"/>
            <a:r>
              <a:rPr lang="en-US" dirty="0" smtClean="0"/>
              <a:t>Unknown</a:t>
            </a:r>
          </a:p>
          <a:p>
            <a:r>
              <a:rPr lang="en-US" dirty="0" smtClean="0"/>
              <a:t>I called this YNU</a:t>
            </a:r>
          </a:p>
          <a:p>
            <a:pPr lvl="1"/>
            <a:r>
              <a:rPr lang="en-US" dirty="0" smtClean="0"/>
              <a:t>Eclipse has a prototype that can be used</a:t>
            </a:r>
          </a:p>
          <a:p>
            <a:pPr lvl="1"/>
            <a:r>
              <a:rPr lang="en-US" dirty="0" smtClean="0"/>
              <a:t>Implementation is one line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627812" y="2232026"/>
            <a:ext cx="1952625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YNU</a:t>
            </a:r>
          </a:p>
          <a:p>
            <a:r>
              <a:rPr lang="en-US" dirty="0" smtClean="0"/>
              <a:t>+</a:t>
            </a:r>
            <a:r>
              <a:rPr lang="en-US" u="sng" dirty="0" smtClean="0"/>
              <a:t>YES</a:t>
            </a:r>
          </a:p>
          <a:p>
            <a:r>
              <a:rPr lang="en-US" u="sng" dirty="0" smtClean="0"/>
              <a:t>+NO</a:t>
            </a:r>
          </a:p>
          <a:p>
            <a:r>
              <a:rPr lang="en-US" u="sng" dirty="0" smtClean="0"/>
              <a:t>+UNKNOWN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6627812" y="2587626"/>
            <a:ext cx="19526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3077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Greyhound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class is a composition of the basic data about an individual dog</a:t>
            </a:r>
          </a:p>
          <a:p>
            <a:r>
              <a:rPr lang="en-US" dirty="0" smtClean="0"/>
              <a:t>Also need </a:t>
            </a:r>
            <a:r>
              <a:rPr lang="en-US" dirty="0" err="1" smtClean="0"/>
              <a:t>accessors</a:t>
            </a:r>
            <a:endParaRPr lang="en-US" dirty="0" smtClean="0"/>
          </a:p>
          <a:p>
            <a:pPr lvl="1"/>
            <a:r>
              <a:rPr lang="en-US" dirty="0" smtClean="0"/>
              <a:t>+</a:t>
            </a:r>
            <a:r>
              <a:rPr lang="en-US" dirty="0" err="1" smtClean="0"/>
              <a:t>getName</a:t>
            </a:r>
            <a:r>
              <a:rPr lang="en-US" dirty="0" smtClean="0"/>
              <a:t>(): String</a:t>
            </a:r>
          </a:p>
          <a:p>
            <a:r>
              <a:rPr lang="en-US" dirty="0" smtClean="0"/>
              <a:t>Consider </a:t>
            </a:r>
            <a:r>
              <a:rPr lang="en-US" dirty="0" err="1" smtClean="0"/>
              <a:t>mutators</a:t>
            </a:r>
            <a:endParaRPr lang="en-US" dirty="0" smtClean="0"/>
          </a:p>
        </p:txBody>
      </p:sp>
      <p:grpSp>
        <p:nvGrpSpPr>
          <p:cNvPr id="8" name="Group 7"/>
          <p:cNvGrpSpPr/>
          <p:nvPr/>
        </p:nvGrpSpPr>
        <p:grpSpPr>
          <a:xfrm>
            <a:off x="6295202" y="2304810"/>
            <a:ext cx="2365375" cy="1754327"/>
            <a:chOff x="1714501" y="2405062"/>
            <a:chExt cx="2365375" cy="1754327"/>
          </a:xfrm>
        </p:grpSpPr>
        <p:sp>
          <p:nvSpPr>
            <p:cNvPr id="4" name="TextBox 3"/>
            <p:cNvSpPr txBox="1"/>
            <p:nvPr/>
          </p:nvSpPr>
          <p:spPr>
            <a:xfrm>
              <a:off x="1714501" y="2405062"/>
              <a:ext cx="2365375" cy="17543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Greyhound</a:t>
              </a:r>
            </a:p>
            <a:p>
              <a:r>
                <a:rPr lang="en-US" dirty="0" smtClean="0"/>
                <a:t>-name: String</a:t>
              </a:r>
            </a:p>
            <a:p>
              <a:r>
                <a:rPr lang="en-US" dirty="0" smtClean="0"/>
                <a:t>-</a:t>
              </a:r>
              <a:r>
                <a:rPr lang="en-US" dirty="0" err="1" smtClean="0"/>
                <a:t>birthYear</a:t>
              </a:r>
              <a:r>
                <a:rPr lang="en-US" dirty="0" smtClean="0"/>
                <a:t>: </a:t>
              </a:r>
              <a:r>
                <a:rPr lang="en-US" dirty="0" err="1" smtClean="0"/>
                <a:t>int</a:t>
              </a:r>
              <a:endParaRPr lang="en-US" dirty="0" smtClean="0"/>
            </a:p>
            <a:p>
              <a:r>
                <a:rPr lang="en-US" dirty="0" smtClean="0"/>
                <a:t>-</a:t>
              </a:r>
              <a:r>
                <a:rPr lang="en-US" dirty="0" err="1" smtClean="0"/>
                <a:t>catSafe</a:t>
              </a:r>
              <a:r>
                <a:rPr lang="en-US" dirty="0" smtClean="0"/>
                <a:t>: YNU</a:t>
              </a:r>
            </a:p>
            <a:p>
              <a:r>
                <a:rPr lang="en-US" dirty="0" smtClean="0"/>
                <a:t>-</a:t>
              </a:r>
              <a:r>
                <a:rPr lang="en-US" dirty="0" err="1" smtClean="0"/>
                <a:t>kidSafe</a:t>
              </a:r>
              <a:r>
                <a:rPr lang="en-US" dirty="0" smtClean="0"/>
                <a:t>: YNU</a:t>
              </a:r>
            </a:p>
            <a:p>
              <a:r>
                <a:rPr lang="en-US" dirty="0" smtClean="0"/>
                <a:t>-</a:t>
              </a:r>
              <a:r>
                <a:rPr lang="en-US" dirty="0" err="1" smtClean="0"/>
                <a:t>smallDogSafe</a:t>
              </a:r>
              <a:r>
                <a:rPr lang="en-US" dirty="0" smtClean="0"/>
                <a:t>: YNU</a:t>
              </a:r>
              <a:endParaRPr lang="en-US" dirty="0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1714501" y="2751369"/>
              <a:ext cx="236537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436744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 Greyhound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 the constructors</a:t>
            </a:r>
          </a:p>
          <a:p>
            <a:r>
              <a:rPr lang="en-US" dirty="0" smtClean="0"/>
              <a:t>Implement </a:t>
            </a:r>
            <a:r>
              <a:rPr lang="en-US" dirty="0" err="1" smtClean="0"/>
              <a:t>getName</a:t>
            </a:r>
            <a:r>
              <a:rPr lang="en-US" dirty="0" smtClean="0"/>
              <a:t>()</a:t>
            </a:r>
          </a:p>
          <a:p>
            <a:r>
              <a:rPr lang="en-US" dirty="0" smtClean="0"/>
              <a:t>Implement </a:t>
            </a:r>
            <a:r>
              <a:rPr lang="en-US" dirty="0" err="1" smtClean="0"/>
              <a:t>getAge</a:t>
            </a:r>
            <a:r>
              <a:rPr lang="en-US" dirty="0" smtClean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94289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GreyhoundRescue</a:t>
            </a:r>
            <a:r>
              <a:rPr lang="en-US" dirty="0" smtClean="0"/>
              <a:t>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Data: </a:t>
            </a:r>
          </a:p>
          <a:p>
            <a:pPr lvl="1"/>
            <a:r>
              <a:rPr lang="en-US" dirty="0" smtClean="0"/>
              <a:t>list of greyhounds</a:t>
            </a:r>
          </a:p>
          <a:p>
            <a:pPr lvl="1"/>
            <a:r>
              <a:rPr lang="en-US" dirty="0" smtClean="0"/>
              <a:t>default file name</a:t>
            </a:r>
          </a:p>
          <a:p>
            <a:r>
              <a:rPr lang="en-US" dirty="0" smtClean="0"/>
              <a:t>Need search methods for each of the 5 fields</a:t>
            </a:r>
          </a:p>
          <a:p>
            <a:pPr lvl="1"/>
            <a:r>
              <a:rPr lang="en-US" dirty="0"/>
              <a:t>	</a:t>
            </a:r>
            <a:r>
              <a:rPr lang="en-US" b="1" dirty="0" err="1" smtClean="0"/>
              <a:t>getDogsByAge</a:t>
            </a:r>
            <a:endParaRPr lang="en-US" b="1" dirty="0"/>
          </a:p>
          <a:p>
            <a:pPr lvl="2"/>
            <a:r>
              <a:rPr lang="en-US" b="1" dirty="0" smtClean="0"/>
              <a:t>Parameters: </a:t>
            </a:r>
            <a:r>
              <a:rPr lang="en-US" b="1" dirty="0" err="1" smtClean="0"/>
              <a:t>int</a:t>
            </a:r>
            <a:r>
              <a:rPr lang="en-US" b="1" dirty="0" smtClean="0"/>
              <a:t> </a:t>
            </a:r>
            <a:r>
              <a:rPr lang="en-US" b="1" dirty="0" err="1"/>
              <a:t>minimumAge</a:t>
            </a:r>
            <a:r>
              <a:rPr lang="en-US" b="1" dirty="0"/>
              <a:t>, </a:t>
            </a: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b="1" dirty="0" err="1" smtClean="0"/>
              <a:t>maximumAge</a:t>
            </a:r>
            <a:endParaRPr lang="en-US" b="1" dirty="0"/>
          </a:p>
          <a:p>
            <a:pPr lvl="2"/>
            <a:r>
              <a:rPr lang="en-US" b="1" dirty="0" smtClean="0"/>
              <a:t>Return type: </a:t>
            </a:r>
            <a:r>
              <a:rPr lang="en-US" b="1" dirty="0" err="1"/>
              <a:t>ArrayList</a:t>
            </a:r>
            <a:r>
              <a:rPr lang="en-US" b="1" dirty="0"/>
              <a:t>&lt;Greyhound&gt; </a:t>
            </a:r>
            <a:endParaRPr lang="en-US" b="1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135700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Constructor</a:t>
            </a:r>
          </a:p>
          <a:p>
            <a:r>
              <a:rPr lang="en-US" dirty="0" smtClean="0"/>
              <a:t>Instance method for search by age</a:t>
            </a:r>
          </a:p>
          <a:p>
            <a:r>
              <a:rPr lang="en-US" dirty="0" smtClean="0"/>
              <a:t>Other search methods are virtually identical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1868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RescueInterface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Uses </a:t>
            </a:r>
            <a:r>
              <a:rPr lang="en-US" dirty="0" err="1" smtClean="0"/>
              <a:t>GreyhoundRescue</a:t>
            </a:r>
            <a:r>
              <a:rPr lang="en-US" dirty="0" smtClean="0"/>
              <a:t> class</a:t>
            </a:r>
          </a:p>
          <a:p>
            <a:r>
              <a:rPr lang="en-US" dirty="0" smtClean="0"/>
              <a:t>Loop until quit</a:t>
            </a:r>
          </a:p>
          <a:p>
            <a:pPr lvl="1"/>
            <a:r>
              <a:rPr lang="en-US" dirty="0" smtClean="0"/>
              <a:t>Choose new or refined search</a:t>
            </a:r>
          </a:p>
          <a:p>
            <a:pPr lvl="1"/>
            <a:r>
              <a:rPr lang="en-US" dirty="0" smtClean="0"/>
              <a:t>Choose field to be searched</a:t>
            </a:r>
          </a:p>
          <a:p>
            <a:pPr lvl="2"/>
            <a:r>
              <a:rPr lang="en-US" dirty="0" smtClean="0"/>
              <a:t>Get data for the fields that need it</a:t>
            </a:r>
          </a:p>
          <a:p>
            <a:pPr lvl="1"/>
            <a:r>
              <a:rPr lang="en-US" dirty="0" smtClean="0"/>
              <a:t>Perform proper search</a:t>
            </a:r>
          </a:p>
          <a:p>
            <a:pPr lvl="1"/>
            <a:r>
              <a:rPr lang="en-US" dirty="0" smtClean="0"/>
              <a:t>Report results to user</a:t>
            </a:r>
          </a:p>
        </p:txBody>
      </p:sp>
    </p:spTree>
    <p:extLst>
      <p:ext uri="{BB962C8B-B14F-4D97-AF65-F5344CB8AC3E}">
        <p14:creationId xmlns:p14="http://schemas.microsoft.com/office/powerpoint/2010/main" val="17824955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Refining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The original search will save its results to a local variable</a:t>
            </a:r>
          </a:p>
          <a:p>
            <a:pPr lvl="1"/>
            <a:r>
              <a:rPr lang="en-US" dirty="0" err="1" smtClean="0"/>
              <a:t>ArrayList</a:t>
            </a:r>
            <a:r>
              <a:rPr lang="en-US" dirty="0" smtClean="0"/>
              <a:t>&lt;Greyhound&gt; hounds</a:t>
            </a:r>
          </a:p>
          <a:p>
            <a:r>
              <a:rPr lang="en-US" dirty="0" smtClean="0"/>
              <a:t>If the search is refined this list will be searched instead of the list in </a:t>
            </a:r>
            <a:r>
              <a:rPr lang="en-US" dirty="0" err="1" smtClean="0"/>
              <a:t>GreyhoundRescue</a:t>
            </a:r>
            <a:r>
              <a:rPr lang="en-US" dirty="0" smtClean="0"/>
              <a:t> object</a:t>
            </a:r>
          </a:p>
          <a:p>
            <a:pPr lvl="1"/>
            <a:r>
              <a:rPr lang="en-US" dirty="0" smtClean="0"/>
              <a:t>Since we are not using the data in the </a:t>
            </a:r>
            <a:r>
              <a:rPr lang="en-US" dirty="0" err="1" smtClean="0"/>
              <a:t>GreyhoundRescue</a:t>
            </a:r>
            <a:r>
              <a:rPr lang="en-US" dirty="0" smtClean="0"/>
              <a:t> object, this is a static method</a:t>
            </a:r>
          </a:p>
          <a:p>
            <a:pPr lvl="1"/>
            <a:r>
              <a:rPr lang="en-US" dirty="0" smtClean="0"/>
              <a:t>Create five additional static methods</a:t>
            </a:r>
          </a:p>
        </p:txBody>
      </p:sp>
    </p:spTree>
    <p:extLst>
      <p:ext uri="{BB962C8B-B14F-4D97-AF65-F5344CB8AC3E}">
        <p14:creationId xmlns:p14="http://schemas.microsoft.com/office/powerpoint/2010/main" val="2536323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 Static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Examine differences between instance and class method in </a:t>
            </a:r>
            <a:r>
              <a:rPr lang="en-US" dirty="0" err="1" smtClean="0"/>
              <a:t>GreyhoundRescue</a:t>
            </a:r>
            <a:r>
              <a:rPr lang="en-US" dirty="0" smtClean="0"/>
              <a:t> 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1247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 of the work done is design work instead of implementation</a:t>
            </a:r>
            <a:endParaRPr lang="en-US" dirty="0"/>
          </a:p>
          <a:p>
            <a:r>
              <a:rPr lang="en-US" dirty="0" smtClean="0"/>
              <a:t>As designs become more elegant, implementation is generally more simple</a:t>
            </a:r>
          </a:p>
          <a:p>
            <a:r>
              <a:rPr lang="en-US" dirty="0" smtClean="0"/>
              <a:t>Just as with methods, small classes are generally better</a:t>
            </a:r>
          </a:p>
        </p:txBody>
      </p:sp>
    </p:spTree>
    <p:extLst>
      <p:ext uri="{BB962C8B-B14F-4D97-AF65-F5344CB8AC3E}">
        <p14:creationId xmlns:p14="http://schemas.microsoft.com/office/powerpoint/2010/main" val="23464611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orizontal Scroll 3"/>
          <p:cNvSpPr/>
          <p:nvPr/>
        </p:nvSpPr>
        <p:spPr>
          <a:xfrm>
            <a:off x="1231602" y="1038961"/>
            <a:ext cx="6799467" cy="2706430"/>
          </a:xfrm>
          <a:prstGeom prst="horizontalScroll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smtClean="0">
                <a:solidFill>
                  <a:schemeClr val="tx1"/>
                </a:solidFill>
              </a:rPr>
              <a:t>Keep </a:t>
            </a:r>
            <a:r>
              <a:rPr lang="en-US" sz="5400" dirty="0" smtClean="0">
                <a:solidFill>
                  <a:schemeClr val="tx1"/>
                </a:solidFill>
              </a:rPr>
              <a:t>Programming!</a:t>
            </a:r>
            <a:endParaRPr lang="en-US" sz="5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17121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Problem Statement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Write a program that will improve the way a racing greyhound rescue group lists their adoptable dogs</a:t>
            </a:r>
          </a:p>
          <a:p>
            <a:pPr lvl="1"/>
            <a:r>
              <a:rPr lang="en-US" dirty="0" smtClean="0"/>
              <a:t>Search for </a:t>
            </a:r>
            <a:r>
              <a:rPr lang="en-US" dirty="0" smtClean="0"/>
              <a:t>dogs, and refine search by</a:t>
            </a:r>
            <a:endParaRPr lang="en-US" dirty="0" smtClean="0"/>
          </a:p>
          <a:p>
            <a:pPr lvl="2"/>
            <a:r>
              <a:rPr lang="en-US" dirty="0" smtClean="0"/>
              <a:t>By gender</a:t>
            </a:r>
          </a:p>
          <a:p>
            <a:pPr lvl="2"/>
            <a:r>
              <a:rPr lang="en-US" dirty="0" smtClean="0"/>
              <a:t>By age</a:t>
            </a:r>
          </a:p>
          <a:p>
            <a:pPr lvl="2"/>
            <a:r>
              <a:rPr lang="en-US" dirty="0" smtClean="0"/>
              <a:t>Good with kids</a:t>
            </a:r>
          </a:p>
          <a:p>
            <a:pPr lvl="2"/>
            <a:r>
              <a:rPr lang="en-US" dirty="0" smtClean="0"/>
              <a:t>Good with cats</a:t>
            </a:r>
          </a:p>
          <a:p>
            <a:pPr lvl="2"/>
            <a:r>
              <a:rPr lang="en-US" dirty="0" smtClean="0"/>
              <a:t>Good with small dogs</a:t>
            </a:r>
          </a:p>
        </p:txBody>
      </p:sp>
    </p:spTree>
    <p:extLst>
      <p:ext uri="{BB962C8B-B14F-4D97-AF65-F5344CB8AC3E}">
        <p14:creationId xmlns:p14="http://schemas.microsoft.com/office/powerpoint/2010/main" val="32189005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Test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Save and retrieve data on dogs from file</a:t>
            </a:r>
          </a:p>
          <a:p>
            <a:r>
              <a:rPr lang="en-US" dirty="0" smtClean="0"/>
              <a:t>Need to search for each category individually</a:t>
            </a:r>
          </a:p>
          <a:p>
            <a:r>
              <a:rPr lang="en-US" dirty="0" smtClean="0"/>
              <a:t>Need to be able to refine search and still have multiple outputs</a:t>
            </a:r>
          </a:p>
          <a:p>
            <a:r>
              <a:rPr lang="en-US" dirty="0" smtClean="0"/>
              <a:t>Trick: Use the name to summarize the other elements</a:t>
            </a:r>
          </a:p>
          <a:p>
            <a:pPr lvl="1"/>
            <a:r>
              <a:rPr lang="en-US" dirty="0" err="1" smtClean="0"/>
              <a:t>greyhound.txt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29271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Possibilities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Top Down</a:t>
            </a:r>
          </a:p>
          <a:p>
            <a:pPr lvl="1"/>
            <a:r>
              <a:rPr lang="en-US" dirty="0" smtClean="0"/>
              <a:t>Start with largest classes and move to the </a:t>
            </a:r>
            <a:r>
              <a:rPr lang="en-US" dirty="0" err="1" smtClean="0"/>
              <a:t>smalles</a:t>
            </a:r>
            <a:endParaRPr lang="en-US" dirty="0" smtClean="0"/>
          </a:p>
          <a:p>
            <a:r>
              <a:rPr lang="en-US" dirty="0" smtClean="0"/>
              <a:t>Bottom Up</a:t>
            </a:r>
          </a:p>
          <a:p>
            <a:pPr lvl="1"/>
            <a:r>
              <a:rPr lang="en-US" dirty="0" smtClean="0"/>
              <a:t>Start with the smallest classes and move to the larger ones</a:t>
            </a:r>
          </a:p>
          <a:p>
            <a:r>
              <a:rPr lang="en-US" dirty="0" smtClean="0"/>
              <a:t>Both are feasible strategies</a:t>
            </a:r>
          </a:p>
          <a:p>
            <a:pPr lvl="1"/>
            <a:r>
              <a:rPr lang="en-US" dirty="0" smtClean="0"/>
              <a:t>I’ll use bottom up this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30428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umlet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Eclipse plugin for simple UML designs</a:t>
            </a:r>
          </a:p>
          <a:p>
            <a:pPr lvl="1"/>
            <a:r>
              <a:rPr lang="en-US" dirty="0" smtClean="0">
                <a:hlinkClick r:id="rId2"/>
              </a:rPr>
              <a:t>http://www.umlet.com</a:t>
            </a:r>
            <a:endParaRPr lang="en-US" dirty="0" smtClean="0"/>
          </a:p>
          <a:p>
            <a:pPr lvl="2"/>
            <a:r>
              <a:rPr lang="en-US" dirty="0" smtClean="0"/>
              <a:t>Website is riddled with advertisements—download carefully</a:t>
            </a:r>
          </a:p>
          <a:p>
            <a:pPr lvl="2"/>
            <a:r>
              <a:rPr lang="en-US" dirty="0" smtClean="0"/>
              <a:t>Copy .jar file into eclipse/plugin directory</a:t>
            </a:r>
          </a:p>
          <a:p>
            <a:r>
              <a:rPr lang="en-US" dirty="0" smtClean="0"/>
              <a:t>File -&gt; New -&gt; Other -&gt; Other -&gt; </a:t>
            </a:r>
            <a:r>
              <a:rPr lang="en-US" dirty="0" err="1" smtClean="0"/>
              <a:t>Umlet</a:t>
            </a:r>
            <a:r>
              <a:rPr lang="en-US" dirty="0" smtClean="0"/>
              <a:t> Diagram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8564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Umlet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Select the class diagram in upper right area</a:t>
            </a:r>
          </a:p>
          <a:p>
            <a:pPr lvl="1"/>
            <a:r>
              <a:rPr lang="en-US" dirty="0" smtClean="0"/>
              <a:t>Edit the area on the lower right to design class</a:t>
            </a:r>
          </a:p>
          <a:p>
            <a:pPr lvl="1"/>
            <a:r>
              <a:rPr lang="en-US" dirty="0" err="1" smtClean="0"/>
              <a:t>Umlet</a:t>
            </a:r>
            <a:r>
              <a:rPr lang="en-US" dirty="0" smtClean="0"/>
              <a:t> shows examples</a:t>
            </a:r>
          </a:p>
          <a:p>
            <a:r>
              <a:rPr lang="en-US" dirty="0" smtClean="0"/>
              <a:t>Diagrams will appear in upper left area</a:t>
            </a:r>
          </a:p>
          <a:p>
            <a:r>
              <a:rPr lang="en-US" dirty="0" smtClean="0"/>
              <a:t>Relationships are dragged from upper right area to diagram</a:t>
            </a:r>
          </a:p>
          <a:p>
            <a:pPr lvl="1"/>
            <a:r>
              <a:rPr lang="en-US" dirty="0" smtClean="0"/>
              <a:t>Aggregation (arrow with open diamond)</a:t>
            </a:r>
          </a:p>
          <a:p>
            <a:pPr lvl="1"/>
            <a:r>
              <a:rPr lang="en-US" dirty="0" smtClean="0"/>
              <a:t>Uses (dotted line and V shaped arrow head)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6108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Umlet</a:t>
            </a:r>
            <a:r>
              <a:rPr lang="en-US" dirty="0" smtClean="0"/>
              <a:t> Class Diagrams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The class name is entered first</a:t>
            </a:r>
          </a:p>
          <a:p>
            <a:r>
              <a:rPr lang="en-US" dirty="0" smtClean="0"/>
              <a:t>-- draws the separations</a:t>
            </a:r>
          </a:p>
          <a:p>
            <a:r>
              <a:rPr lang="en-US" dirty="0" smtClean="0"/>
              <a:t>Underscores before and after create underlines for class data and methods</a:t>
            </a:r>
          </a:p>
          <a:p>
            <a:r>
              <a:rPr lang="en-US" dirty="0" smtClean="0"/>
              <a:t>+ for public</a:t>
            </a:r>
          </a:p>
          <a:p>
            <a:r>
              <a:rPr lang="en-US" dirty="0" smtClean="0"/>
              <a:t>- for private</a:t>
            </a:r>
          </a:p>
          <a:p>
            <a:r>
              <a:rPr lang="en-US" dirty="0" smtClean="0"/>
              <a:t>Instance data and methods are not underlined</a:t>
            </a:r>
          </a:p>
          <a:p>
            <a:r>
              <a:rPr lang="en-US" dirty="0" smtClean="0"/>
              <a:t>Parameters and return types in text</a:t>
            </a:r>
          </a:p>
        </p:txBody>
      </p:sp>
    </p:spTree>
    <p:extLst>
      <p:ext uri="{BB962C8B-B14F-4D97-AF65-F5344CB8AC3E}">
        <p14:creationId xmlns:p14="http://schemas.microsoft.com/office/powerpoint/2010/main" val="3348665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Examine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 Have 5 </a:t>
            </a:r>
            <a:r>
              <a:rPr lang="en-US" dirty="0" smtClean="0"/>
              <a:t>fields </a:t>
            </a:r>
            <a:r>
              <a:rPr lang="en-US" dirty="0" smtClean="0"/>
              <a:t>for search</a:t>
            </a:r>
          </a:p>
          <a:p>
            <a:pPr lvl="1"/>
            <a:r>
              <a:rPr lang="en-US" dirty="0" smtClean="0"/>
              <a:t>Age</a:t>
            </a:r>
          </a:p>
          <a:p>
            <a:pPr lvl="2"/>
            <a:r>
              <a:rPr lang="en-US" dirty="0" smtClean="0"/>
              <a:t>Store birthdate (prevents updating challenges)</a:t>
            </a:r>
          </a:p>
          <a:p>
            <a:pPr lvl="2"/>
            <a:r>
              <a:rPr lang="en-US" dirty="0" smtClean="0"/>
              <a:t>Known from ear tattoo in greyhounds</a:t>
            </a:r>
            <a:endParaRPr lang="en-US" dirty="0" smtClean="0"/>
          </a:p>
          <a:p>
            <a:pPr lvl="1"/>
            <a:r>
              <a:rPr lang="en-US" dirty="0" smtClean="0"/>
              <a:t>Gender </a:t>
            </a:r>
          </a:p>
          <a:p>
            <a:pPr lvl="1"/>
            <a:r>
              <a:rPr lang="en-US" dirty="0" smtClean="0"/>
              <a:t>Three other descriptions may be unknown</a:t>
            </a:r>
          </a:p>
          <a:p>
            <a:pPr lvl="2"/>
            <a:r>
              <a:rPr lang="en-US" dirty="0" smtClean="0"/>
              <a:t>Good with kids (three possibilities)</a:t>
            </a:r>
          </a:p>
          <a:p>
            <a:pPr lvl="2"/>
            <a:r>
              <a:rPr lang="en-US" dirty="0" smtClean="0"/>
              <a:t>Good with cats (three possibilities)</a:t>
            </a:r>
          </a:p>
          <a:p>
            <a:pPr lvl="2"/>
            <a:r>
              <a:rPr lang="en-US" dirty="0" smtClean="0"/>
              <a:t>Good with small dogs (three possibilities)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8910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Enumerated 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Variables like cat safe are problematic</a:t>
            </a:r>
          </a:p>
          <a:p>
            <a:pPr lvl="1"/>
            <a:r>
              <a:rPr lang="en-US" dirty="0" smtClean="0"/>
              <a:t>Not </a:t>
            </a:r>
            <a:r>
              <a:rPr lang="en-US" dirty="0" err="1" smtClean="0"/>
              <a:t>boolean</a:t>
            </a:r>
            <a:endParaRPr lang="en-US" dirty="0" smtClean="0"/>
          </a:p>
          <a:p>
            <a:pPr lvl="1"/>
            <a:r>
              <a:rPr lang="en-US" dirty="0" smtClean="0"/>
              <a:t>Data may not be known</a:t>
            </a:r>
          </a:p>
          <a:p>
            <a:r>
              <a:rPr lang="en-US" dirty="0" smtClean="0"/>
              <a:t>Could make integer constants</a:t>
            </a:r>
          </a:p>
          <a:p>
            <a:r>
              <a:rPr lang="en-US" dirty="0" smtClean="0"/>
              <a:t>Java shortcut: enumerated type</a:t>
            </a:r>
          </a:p>
          <a:p>
            <a:pPr lvl="1"/>
            <a:r>
              <a:rPr lang="en-US" dirty="0" smtClean="0"/>
              <a:t>Constant names given</a:t>
            </a:r>
          </a:p>
          <a:p>
            <a:pPr lvl="2"/>
            <a:r>
              <a:rPr lang="en-US" dirty="0" smtClean="0"/>
              <a:t>Comma separated, ends in semicolon</a:t>
            </a:r>
          </a:p>
          <a:p>
            <a:pPr lvl="1"/>
            <a:r>
              <a:rPr lang="en-US" dirty="0" smtClean="0"/>
              <a:t>Java assigns numeric values, used as class data</a:t>
            </a:r>
          </a:p>
          <a:p>
            <a:pPr lvl="1"/>
            <a:r>
              <a:rPr lang="en-US" dirty="0" smtClean="0"/>
              <a:t>Can use == to compare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ool part of Java, with lots of other features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5748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1383</TotalTime>
  <Words>642</Words>
  <Application>Microsoft Macintosh PowerPoint</Application>
  <PresentationFormat>On-screen Show (16:9)</PresentationFormat>
  <Paragraphs>126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Data: Creating New Classes</vt:lpstr>
      <vt:lpstr>Problem Statement</vt:lpstr>
      <vt:lpstr>Design Test Data</vt:lpstr>
      <vt:lpstr>Design Possibilities</vt:lpstr>
      <vt:lpstr>umlet</vt:lpstr>
      <vt:lpstr>Using Umlet</vt:lpstr>
      <vt:lpstr>Umlet Class Diagrams</vt:lpstr>
      <vt:lpstr>Examine Data</vt:lpstr>
      <vt:lpstr>Enumerated Type</vt:lpstr>
      <vt:lpstr>Design</vt:lpstr>
      <vt:lpstr>Greyhound Class</vt:lpstr>
      <vt:lpstr>Implement Greyhound</vt:lpstr>
      <vt:lpstr>GreyhoundRescue Design</vt:lpstr>
      <vt:lpstr>Implementation</vt:lpstr>
      <vt:lpstr>RescueInterface</vt:lpstr>
      <vt:lpstr>Refining Search</vt:lpstr>
      <vt:lpstr>Implement Static Method</vt:lpstr>
      <vt:lpstr>Design</vt:lpstr>
      <vt:lpstr>PowerPoint Presentation</vt:lpstr>
    </vt:vector>
  </TitlesOfParts>
  <Company>University of Oklahoma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PORTFOLIO OF ASSETS</dc:title>
  <dc:creator>Stephanie Shillings</dc:creator>
  <cp:lastModifiedBy>Deborah Trytten</cp:lastModifiedBy>
  <cp:revision>47</cp:revision>
  <dcterms:created xsi:type="dcterms:W3CDTF">2013-11-05T19:37:50Z</dcterms:created>
  <dcterms:modified xsi:type="dcterms:W3CDTF">2014-01-16T06:02:06Z</dcterms:modified>
</cp:coreProperties>
</file>