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5" r:id="rId5"/>
    <p:sldId id="266" r:id="rId6"/>
    <p:sldId id="264" r:id="rId7"/>
    <p:sldId id="267" r:id="rId8"/>
    <p:sldId id="278" r:id="rId9"/>
    <p:sldId id="269" r:id="rId10"/>
    <p:sldId id="268" r:id="rId11"/>
    <p:sldId id="270" r:id="rId12"/>
    <p:sldId id="274" r:id="rId13"/>
    <p:sldId id="273" r:id="rId14"/>
    <p:sldId id="271" r:id="rId15"/>
    <p:sldId id="272" r:id="rId16"/>
    <p:sldId id="275" r:id="rId17"/>
    <p:sldId id="277" r:id="rId18"/>
    <p:sldId id="276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Structures for Arrays: Pulling it Together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How to Lie with Statistics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data from a file</a:t>
            </a:r>
          </a:p>
          <a:p>
            <a:r>
              <a:rPr lang="en-US" dirty="0" smtClean="0"/>
              <a:t>Calculate mean</a:t>
            </a:r>
          </a:p>
          <a:p>
            <a:r>
              <a:rPr lang="en-US" dirty="0" smtClean="0"/>
              <a:t>Calculate median</a:t>
            </a:r>
          </a:p>
          <a:p>
            <a:r>
              <a:rPr lang="en-US" dirty="0" smtClean="0"/>
              <a:t>Calculate mode</a:t>
            </a:r>
          </a:p>
          <a:p>
            <a:r>
              <a:rPr lang="en-US" dirty="0" smtClean="0"/>
              <a:t>Ask if the desired value is the largest or smallest</a:t>
            </a:r>
          </a:p>
          <a:p>
            <a:r>
              <a:rPr lang="en-US" dirty="0" smtClean="0"/>
              <a:t>Return desired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way</a:t>
            </a:r>
          </a:p>
          <a:p>
            <a:pPr lvl="1"/>
            <a:r>
              <a:rPr lang="en-US" dirty="0" smtClean="0"/>
              <a:t>Sort data</a:t>
            </a:r>
          </a:p>
          <a:p>
            <a:pPr lvl="1"/>
            <a:r>
              <a:rPr lang="en-US" dirty="0" smtClean="0"/>
              <a:t>Choose the middle</a:t>
            </a:r>
          </a:p>
          <a:p>
            <a:r>
              <a:rPr lang="en-US" dirty="0" smtClean="0"/>
              <a:t>What if we can’t sort data?</a:t>
            </a:r>
          </a:p>
        </p:txBody>
      </p:sp>
    </p:spTree>
    <p:extLst>
      <p:ext uri="{BB962C8B-B14F-4D97-AF65-F5344CB8AC3E}">
        <p14:creationId xmlns:p14="http://schemas.microsoft.com/office/powerpoint/2010/main" val="313758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We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206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position of the data in the array already means something</a:t>
            </a:r>
          </a:p>
          <a:p>
            <a:pPr lvl="1"/>
            <a:r>
              <a:rPr lang="en-US" dirty="0" smtClean="0"/>
              <a:t>Example: We have the data sorted another way</a:t>
            </a:r>
          </a:p>
          <a:p>
            <a:r>
              <a:rPr lang="en-US" dirty="0"/>
              <a:t>C</a:t>
            </a:r>
            <a:r>
              <a:rPr lang="en-US" dirty="0" smtClean="0"/>
              <a:t>opy data and sort the copy</a:t>
            </a:r>
          </a:p>
          <a:p>
            <a:pPr lvl="1"/>
            <a:r>
              <a:rPr lang="en-US" dirty="0" smtClean="0"/>
              <a:t>Doubles memory usage</a:t>
            </a:r>
          </a:p>
          <a:p>
            <a:pPr lvl="2"/>
            <a:r>
              <a:rPr lang="en-US" dirty="0" smtClean="0"/>
              <a:t>Sometimes not acceptable for large arrays</a:t>
            </a:r>
          </a:p>
          <a:p>
            <a:pPr lvl="1"/>
            <a:r>
              <a:rPr lang="en-US" dirty="0" smtClean="0"/>
              <a:t>Classic time/space tradeoff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through values until we find one with the same # of elements that are smaller and </a:t>
            </a:r>
            <a:r>
              <a:rPr lang="en-US" dirty="0" smtClean="0"/>
              <a:t>larger</a:t>
            </a:r>
          </a:p>
          <a:p>
            <a:r>
              <a:rPr lang="en-US" dirty="0" smtClean="0"/>
              <a:t>Works for odd number of data</a:t>
            </a:r>
          </a:p>
          <a:p>
            <a:r>
              <a:rPr lang="en-US" dirty="0" smtClean="0"/>
              <a:t>For even number of data</a:t>
            </a:r>
          </a:p>
          <a:p>
            <a:pPr lvl="1"/>
            <a:r>
              <a:rPr lang="en-US" dirty="0" smtClean="0"/>
              <a:t>smaller + 1 == larger (and/or?)</a:t>
            </a:r>
          </a:p>
          <a:p>
            <a:pPr lvl="1"/>
            <a:r>
              <a:rPr lang="en-US" dirty="0" smtClean="0"/>
              <a:t>smaller == larger + 1 </a:t>
            </a:r>
            <a:endParaRPr lang="en-US" dirty="0"/>
          </a:p>
          <a:p>
            <a:r>
              <a:rPr lang="en-US" dirty="0"/>
              <a:t>Problem </a:t>
            </a:r>
            <a:r>
              <a:rPr lang="en-US" dirty="0" smtClean="0"/>
              <a:t>case: 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1 1 1 2 2 2 3 3 3 4 4 4</a:t>
            </a:r>
          </a:p>
          <a:p>
            <a:r>
              <a:rPr lang="en-US" dirty="0" smtClean="0"/>
              <a:t>1 has 0 smaller and 9 larger</a:t>
            </a:r>
          </a:p>
          <a:p>
            <a:r>
              <a:rPr lang="en-US" dirty="0" smtClean="0"/>
              <a:t>2 has 3 smaller and 6 larger</a:t>
            </a:r>
          </a:p>
          <a:p>
            <a:pPr lvl="1"/>
            <a:r>
              <a:rPr lang="en-US" dirty="0" smtClean="0"/>
              <a:t>3 equal</a:t>
            </a:r>
          </a:p>
          <a:p>
            <a:r>
              <a:rPr lang="en-US" dirty="0" smtClean="0"/>
              <a:t>3 has 6 smaller and 3 larger</a:t>
            </a:r>
          </a:p>
          <a:p>
            <a:pPr lvl="1"/>
            <a:r>
              <a:rPr lang="en-US" dirty="0" smtClean="0"/>
              <a:t>3 equal</a:t>
            </a:r>
          </a:p>
          <a:p>
            <a:r>
              <a:rPr lang="en-US" dirty="0" smtClean="0"/>
              <a:t>4 has 9 smaller 0 larger</a:t>
            </a:r>
          </a:p>
          <a:p>
            <a:r>
              <a:rPr lang="en-US" dirty="0" smtClean="0"/>
              <a:t>Need to consider how many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23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smaller + equals &gt;= larger? </a:t>
            </a:r>
          </a:p>
          <a:p>
            <a:r>
              <a:rPr lang="en-US" dirty="0" smtClean="0"/>
              <a:t>larger + equals &gt;= smaller?</a:t>
            </a:r>
          </a:p>
          <a:p>
            <a:r>
              <a:rPr lang="en-US" dirty="0" smtClean="0"/>
              <a:t>Need to have both sides at least half</a:t>
            </a:r>
          </a:p>
          <a:p>
            <a:pPr lvl="1"/>
            <a:r>
              <a:rPr lang="en-US" dirty="0" smtClean="0"/>
              <a:t>Should half be rounded up or down?</a:t>
            </a:r>
          </a:p>
          <a:p>
            <a:pPr lvl="2"/>
            <a:r>
              <a:rPr lang="en-US" dirty="0" smtClean="0"/>
              <a:t>Problem with </a:t>
            </a:r>
            <a:r>
              <a:rPr lang="en-US" dirty="0" err="1" smtClean="0"/>
              <a:t>Math.round</a:t>
            </a:r>
            <a:r>
              <a:rPr lang="en-US" dirty="0" smtClean="0"/>
              <a:t>()</a:t>
            </a:r>
          </a:p>
          <a:p>
            <a:r>
              <a:rPr lang="en-US" dirty="0"/>
              <a:t>s</a:t>
            </a:r>
            <a:r>
              <a:rPr lang="en-US" dirty="0" smtClean="0"/>
              <a:t>maller + equals &gt;= half (and/or)?</a:t>
            </a:r>
          </a:p>
          <a:p>
            <a:r>
              <a:rPr lang="en-US" dirty="0" smtClean="0"/>
              <a:t>larger + equals &gt;= half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Students ask me how to develop algorithms</a:t>
            </a:r>
          </a:p>
          <a:p>
            <a:pPr lvl="1"/>
            <a:r>
              <a:rPr lang="en-US" dirty="0" smtClean="0"/>
              <a:t>Very complicated skill to learn</a:t>
            </a:r>
          </a:p>
          <a:p>
            <a:pPr lvl="1"/>
            <a:r>
              <a:rPr lang="en-US" dirty="0" smtClean="0"/>
              <a:t>Fully understanding known algorithms important</a:t>
            </a:r>
          </a:p>
          <a:p>
            <a:pPr lvl="1"/>
            <a:r>
              <a:rPr lang="en-US" dirty="0" smtClean="0"/>
              <a:t>Abstraction can help</a:t>
            </a:r>
          </a:p>
          <a:p>
            <a:pPr lvl="2"/>
            <a:r>
              <a:rPr lang="en-US" dirty="0" smtClean="0"/>
              <a:t>Did you recognize that we did mode calculation in Texas Infiltration?</a:t>
            </a:r>
          </a:p>
          <a:p>
            <a:r>
              <a:rPr lang="en-US" dirty="0" smtClean="0"/>
              <a:t>Notice our progression</a:t>
            </a:r>
          </a:p>
          <a:p>
            <a:pPr lvl="1"/>
            <a:r>
              <a:rPr lang="en-US" dirty="0" smtClean="0"/>
              <a:t>Worked from a challenging example</a:t>
            </a:r>
          </a:p>
          <a:p>
            <a:pPr lvl="1"/>
            <a:r>
              <a:rPr lang="en-US" dirty="0" smtClean="0"/>
              <a:t>Considered simple case first (all values distinct)</a:t>
            </a:r>
          </a:p>
          <a:p>
            <a:pPr lvl="1"/>
            <a:r>
              <a:rPr lang="en-US" dirty="0" smtClean="0"/>
              <a:t>Considered more challenging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keep track of how many times the most common value so far occurred</a:t>
            </a:r>
          </a:p>
          <a:p>
            <a:r>
              <a:rPr lang="en-US" dirty="0" smtClean="0"/>
              <a:t>For each value in array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number of times it occurred</a:t>
            </a:r>
          </a:p>
          <a:p>
            <a:pPr lvl="1"/>
            <a:r>
              <a:rPr lang="en-US" dirty="0" smtClean="0"/>
              <a:t>If this number is equal to the maximum number</a:t>
            </a:r>
          </a:p>
          <a:p>
            <a:pPr lvl="2"/>
            <a:r>
              <a:rPr lang="en-US" dirty="0" smtClean="0"/>
              <a:t>Add this number to a running sum of values with this maximum</a:t>
            </a:r>
          </a:p>
          <a:p>
            <a:pPr lvl="2"/>
            <a:r>
              <a:rPr lang="en-US" dirty="0" smtClean="0"/>
              <a:t>Increment the number of values with the maximum</a:t>
            </a:r>
          </a:p>
          <a:p>
            <a:pPr lvl="1"/>
            <a:r>
              <a:rPr lang="en-US" dirty="0" smtClean="0"/>
              <a:t>If this number is greater than the maximum</a:t>
            </a:r>
          </a:p>
          <a:p>
            <a:pPr lvl="2"/>
            <a:r>
              <a:rPr lang="en-US" dirty="0" smtClean="0"/>
              <a:t>Reset the running sum</a:t>
            </a:r>
          </a:p>
          <a:p>
            <a:pPr lvl="2"/>
            <a:r>
              <a:rPr lang="en-US" dirty="0" smtClean="0"/>
              <a:t>Reset the number of values with this new maximum</a:t>
            </a:r>
          </a:p>
        </p:txBody>
      </p:sp>
    </p:spTree>
    <p:extLst>
      <p:ext uri="{BB962C8B-B14F-4D97-AF65-F5344CB8AC3E}">
        <p14:creationId xmlns:p14="http://schemas.microsoft.com/office/powerpoint/2010/main" val="14891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readDataFromFile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Implemented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findMean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data)</a:t>
            </a:r>
          </a:p>
          <a:p>
            <a:pPr lvl="1"/>
            <a:r>
              <a:rPr lang="en-US" dirty="0" smtClean="0"/>
              <a:t>Implemented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findMedian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data)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findMode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lies, damn lies, and statistics</a:t>
            </a:r>
          </a:p>
          <a:p>
            <a:pPr lvl="1"/>
            <a:r>
              <a:rPr lang="en-US" dirty="0" smtClean="0"/>
              <a:t>Attribution contested</a:t>
            </a:r>
          </a:p>
          <a:p>
            <a:r>
              <a:rPr lang="en-US" dirty="0" smtClean="0"/>
              <a:t>In his delightful book, </a:t>
            </a:r>
            <a:r>
              <a:rPr lang="en-US" u="sng" dirty="0" smtClean="0"/>
              <a:t>How to Lie with Statistics</a:t>
            </a:r>
            <a:r>
              <a:rPr lang="en-US" dirty="0" smtClean="0"/>
              <a:t>, Darrel Huff demonstrates how to lie with statistics by using the ambiguity of the word average</a:t>
            </a:r>
          </a:p>
          <a:p>
            <a:r>
              <a:rPr lang="en-US" dirty="0" smtClean="0"/>
              <a:t>Write a program that automates this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Looking for a single number that describes the middle of data</a:t>
            </a:r>
          </a:p>
          <a:p>
            <a:r>
              <a:rPr lang="en-US" dirty="0" smtClean="0"/>
              <a:t>Three candidate statistics</a:t>
            </a:r>
          </a:p>
          <a:p>
            <a:pPr lvl="1"/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Sum of values / number of values</a:t>
            </a:r>
          </a:p>
          <a:p>
            <a:pPr lvl="1"/>
            <a:r>
              <a:rPr lang="en-US" dirty="0" smtClean="0"/>
              <a:t>Median</a:t>
            </a:r>
          </a:p>
          <a:p>
            <a:pPr lvl="2"/>
            <a:r>
              <a:rPr lang="en-US" dirty="0" smtClean="0"/>
              <a:t>Middle value</a:t>
            </a:r>
          </a:p>
          <a:p>
            <a:pPr lvl="1"/>
            <a:r>
              <a:rPr lang="en-US" dirty="0" smtClean="0"/>
              <a:t>Mode</a:t>
            </a:r>
          </a:p>
          <a:p>
            <a:pPr lvl="2"/>
            <a:r>
              <a:rPr lang="en-US" dirty="0" smtClean="0"/>
              <a:t>Most common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Values: 1, 2, 2, 4, 5</a:t>
            </a:r>
          </a:p>
          <a:p>
            <a:r>
              <a:rPr lang="en-US" dirty="0" smtClean="0"/>
              <a:t>Mean = (1 + 2 + 2 + 4 + 5) / 5 = 2.8</a:t>
            </a:r>
          </a:p>
          <a:p>
            <a:r>
              <a:rPr lang="en-US" dirty="0" smtClean="0"/>
              <a:t>Median is 2</a:t>
            </a:r>
          </a:p>
          <a:p>
            <a:pPr lvl="1"/>
            <a:r>
              <a:rPr lang="en-US" dirty="0" smtClean="0"/>
              <a:t>If there are an </a:t>
            </a:r>
            <a:r>
              <a:rPr lang="en-US" dirty="0" smtClean="0"/>
              <a:t>even</a:t>
            </a:r>
            <a:r>
              <a:rPr lang="en-US" dirty="0" smtClean="0"/>
              <a:t> </a:t>
            </a:r>
            <a:r>
              <a:rPr lang="en-US" dirty="0" smtClean="0"/>
              <a:t># of values, you take the mean of the center two</a:t>
            </a:r>
          </a:p>
          <a:p>
            <a:r>
              <a:rPr lang="en-US" dirty="0" smtClean="0"/>
              <a:t>Mode is 2</a:t>
            </a:r>
          </a:p>
          <a:p>
            <a:pPr lvl="1"/>
            <a:r>
              <a:rPr lang="en-US" dirty="0" smtClean="0"/>
              <a:t>If there is a tie, you take the mean of the tied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4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Three Averages?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people average is mean</a:t>
            </a:r>
          </a:p>
          <a:p>
            <a:r>
              <a:rPr lang="en-US" dirty="0" smtClean="0"/>
              <a:t>What happens if one value is out of whack?</a:t>
            </a:r>
          </a:p>
          <a:p>
            <a:pPr lvl="1"/>
            <a:r>
              <a:rPr lang="en-US" dirty="0" smtClean="0"/>
              <a:t>Find the mean of 1, 2, 3, 4, 100000</a:t>
            </a:r>
          </a:p>
          <a:p>
            <a:pPr lvl="2"/>
            <a:r>
              <a:rPr lang="en-US" dirty="0" smtClean="0"/>
              <a:t>20002</a:t>
            </a:r>
          </a:p>
          <a:p>
            <a:pPr lvl="1"/>
            <a:r>
              <a:rPr lang="en-US" dirty="0" smtClean="0"/>
              <a:t>Is that really the middle of the data?</a:t>
            </a:r>
          </a:p>
        </p:txBody>
      </p:sp>
    </p:spTree>
    <p:extLst>
      <p:ext uri="{BB962C8B-B14F-4D97-AF65-F5344CB8AC3E}">
        <p14:creationId xmlns:p14="http://schemas.microsoft.com/office/powerpoint/2010/main" val="5274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t is common for errors to occur when capturing data</a:t>
            </a:r>
          </a:p>
          <a:p>
            <a:pPr lvl="1"/>
            <a:r>
              <a:rPr lang="en-US" dirty="0" smtClean="0"/>
              <a:t>Failure of automated equipment</a:t>
            </a:r>
          </a:p>
          <a:p>
            <a:pPr lvl="1"/>
            <a:r>
              <a:rPr lang="en-US" dirty="0" smtClean="0"/>
              <a:t>Misunderstandings between different individuals collecting data</a:t>
            </a:r>
          </a:p>
          <a:p>
            <a:pPr lvl="2"/>
            <a:r>
              <a:rPr lang="en-US" dirty="0" smtClean="0"/>
              <a:t>Both purposeful and accidental</a:t>
            </a:r>
          </a:p>
          <a:p>
            <a:r>
              <a:rPr lang="en-US" dirty="0" smtClean="0"/>
              <a:t>Statistics like median and mode are less sensitive to these errors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08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Lie with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the mean, median and mode</a:t>
            </a:r>
          </a:p>
          <a:p>
            <a:r>
              <a:rPr lang="en-US" dirty="0" smtClean="0"/>
              <a:t>Select the statistic that best suits your purpose</a:t>
            </a:r>
          </a:p>
          <a:p>
            <a:pPr lvl="1"/>
            <a:r>
              <a:rPr lang="en-US" dirty="0" smtClean="0"/>
              <a:t>Label it generically as “average” to avoid detection</a:t>
            </a:r>
          </a:p>
        </p:txBody>
      </p:sp>
    </p:spTree>
    <p:extLst>
      <p:ext uri="{BB962C8B-B14F-4D97-AF65-F5344CB8AC3E}">
        <p14:creationId xmlns:p14="http://schemas.microsoft.com/office/powerpoint/2010/main" val="45816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the last examination in this class had a mean of 83, a median of 85, and a mode of 46</a:t>
            </a:r>
          </a:p>
          <a:p>
            <a:pPr lvl="1"/>
            <a:r>
              <a:rPr lang="en-US" dirty="0" smtClean="0"/>
              <a:t>If you were arguing for the grades to be scaled you might way that the average was only 46</a:t>
            </a:r>
          </a:p>
          <a:p>
            <a:pPr lvl="1"/>
            <a:r>
              <a:rPr lang="en-US" dirty="0" smtClean="0"/>
              <a:t>If you were arguing that a project should be cancelled because everyone already knows the material, you’d use an average of 85</a:t>
            </a:r>
          </a:p>
          <a:p>
            <a:r>
              <a:rPr lang="en-US" dirty="0" smtClean="0"/>
              <a:t>Politicians are experts at this!</a:t>
            </a:r>
          </a:p>
          <a:p>
            <a:r>
              <a:rPr lang="en-US" dirty="0" smtClean="0"/>
              <a:t>Unethical to take advantage of innumeracy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8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Start with small file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values (Why not double?)</a:t>
            </a:r>
          </a:p>
          <a:p>
            <a:r>
              <a:rPr lang="en-US" dirty="0" smtClean="0"/>
              <a:t>Include most difficult cases</a:t>
            </a:r>
          </a:p>
          <a:p>
            <a:pPr lvl="1"/>
            <a:r>
              <a:rPr lang="en-US" dirty="0" smtClean="0"/>
              <a:t>Even/odd number of elements</a:t>
            </a:r>
          </a:p>
          <a:p>
            <a:pPr lvl="1"/>
            <a:r>
              <a:rPr lang="en-US" dirty="0" smtClean="0"/>
              <a:t>Ties for mode</a:t>
            </a:r>
          </a:p>
          <a:p>
            <a:r>
              <a:rPr lang="en-US" dirty="0" smtClean="0"/>
              <a:t>1 1 1 2 2 2 3 3 3 4 4 4</a:t>
            </a:r>
          </a:p>
          <a:p>
            <a:pPr lvl="1"/>
            <a:r>
              <a:rPr lang="en-US" dirty="0" smtClean="0"/>
              <a:t>Mean is 2.5</a:t>
            </a:r>
          </a:p>
          <a:p>
            <a:pPr lvl="1"/>
            <a:r>
              <a:rPr lang="en-US" dirty="0" smtClean="0"/>
              <a:t>Median is 2.5</a:t>
            </a:r>
          </a:p>
          <a:p>
            <a:pPr lvl="1"/>
            <a:r>
              <a:rPr lang="en-US" dirty="0" smtClean="0"/>
              <a:t>Mode is 2.5</a:t>
            </a:r>
          </a:p>
          <a:p>
            <a:r>
              <a:rPr lang="en-US" dirty="0" smtClean="0"/>
              <a:t>Put number of data values in file first</a:t>
            </a:r>
          </a:p>
        </p:txBody>
      </p:sp>
    </p:spTree>
    <p:extLst>
      <p:ext uri="{BB962C8B-B14F-4D97-AF65-F5344CB8AC3E}">
        <p14:creationId xmlns:p14="http://schemas.microsoft.com/office/powerpoint/2010/main" val="97232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820</Words>
  <Application>Microsoft Macintosh PowerPoint</Application>
  <PresentationFormat>On-screen Show (16:9)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Control Structures for Arrays: Pulling it Together</vt:lpstr>
      <vt:lpstr>Problem Statement</vt:lpstr>
      <vt:lpstr>Averages</vt:lpstr>
      <vt:lpstr>Example</vt:lpstr>
      <vt:lpstr>Why Three Averages?</vt:lpstr>
      <vt:lpstr>Robustness</vt:lpstr>
      <vt:lpstr>How to Lie with Averages</vt:lpstr>
      <vt:lpstr>Example</vt:lpstr>
      <vt:lpstr>Create Test Data</vt:lpstr>
      <vt:lpstr>Program Structure</vt:lpstr>
      <vt:lpstr>Median Algorithm</vt:lpstr>
      <vt:lpstr>Why Can’t We Sort?</vt:lpstr>
      <vt:lpstr>Idea</vt:lpstr>
      <vt:lpstr>Consider Test Data</vt:lpstr>
      <vt:lpstr>Algorithm Median</vt:lpstr>
      <vt:lpstr>Examine Process</vt:lpstr>
      <vt:lpstr>Algorithm Mode</vt:lpstr>
      <vt:lpstr>Design Method Signatures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46</cp:revision>
  <dcterms:created xsi:type="dcterms:W3CDTF">2013-11-05T19:37:50Z</dcterms:created>
  <dcterms:modified xsi:type="dcterms:W3CDTF">2014-01-16T16:12:58Z</dcterms:modified>
</cp:coreProperties>
</file>