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 Sort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Sorting Algorithms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Outer loop</a:t>
            </a:r>
          </a:p>
          <a:p>
            <a:pPr lvl="1"/>
            <a:r>
              <a:rPr lang="en-US" dirty="0" smtClean="0"/>
              <a:t>Starts at index 1</a:t>
            </a:r>
          </a:p>
          <a:p>
            <a:pPr lvl="1"/>
            <a:r>
              <a:rPr lang="en-US" dirty="0" smtClean="0"/>
              <a:t>Progresses to end of array</a:t>
            </a:r>
          </a:p>
          <a:p>
            <a:pPr lvl="1"/>
            <a:r>
              <a:rPr lang="en-US" dirty="0" smtClean="0"/>
              <a:t>for loop</a:t>
            </a:r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Starts at index from outer for loop and moves to beginning of array</a:t>
            </a:r>
          </a:p>
          <a:p>
            <a:pPr lvl="1"/>
            <a:r>
              <a:rPr lang="en-US" dirty="0" smtClean="0"/>
              <a:t>Inner loop stops when the temp variable is larger than the data element at the inner index</a:t>
            </a:r>
          </a:p>
          <a:p>
            <a:pPr lvl="1"/>
            <a:r>
              <a:rPr lang="en-US" dirty="0" smtClean="0"/>
              <a:t>Inner loop can also stop when reach first array index</a:t>
            </a:r>
          </a:p>
          <a:p>
            <a:pPr lvl="1"/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0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674"/>
            <a:ext cx="8229600" cy="42289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insertionSort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data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start=1; start&lt;</a:t>
            </a:r>
            <a:r>
              <a:rPr lang="en-US" dirty="0" err="1"/>
              <a:t>data.length</a:t>
            </a:r>
            <a:r>
              <a:rPr lang="en-US" dirty="0"/>
              <a:t>; ++start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temp = data[start];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index = start;</a:t>
            </a:r>
          </a:p>
          <a:p>
            <a:pPr marL="0" indent="0">
              <a:buNone/>
            </a:pPr>
            <a:r>
              <a:rPr lang="en-US" dirty="0"/>
              <a:t>		while (index &gt; 0 &amp;&amp; temp &lt; data[index-1]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data[index]=data[index-1]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--index;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data</a:t>
            </a:r>
            <a:r>
              <a:rPr lang="en-US" dirty="0"/>
              <a:t>[index] = temp;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1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Sorting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exposure to why algorithms matter</a:t>
            </a:r>
          </a:p>
          <a:p>
            <a:r>
              <a:rPr lang="en-US" dirty="0" smtClean="0"/>
              <a:t>Foundation for many other algorithms</a:t>
            </a:r>
          </a:p>
          <a:p>
            <a:r>
              <a:rPr lang="en-US" dirty="0" smtClean="0"/>
              <a:t>Good place to practice theoretical tools</a:t>
            </a:r>
          </a:p>
          <a:p>
            <a:pPr lvl="1"/>
            <a:r>
              <a:rPr lang="en-US" dirty="0" smtClean="0"/>
              <a:t>O() notation—beyond scope of class</a:t>
            </a:r>
          </a:p>
          <a:p>
            <a:r>
              <a:rPr lang="en-US" dirty="0" smtClean="0"/>
              <a:t>Special circumstances may impact general rules</a:t>
            </a:r>
          </a:p>
          <a:p>
            <a:pPr lvl="1"/>
            <a:r>
              <a:rPr lang="en-US" dirty="0" smtClean="0"/>
              <a:t>Example: partially sorted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sorting cards as they are dealt</a:t>
            </a:r>
          </a:p>
          <a:p>
            <a:pPr lvl="1"/>
            <a:r>
              <a:rPr lang="en-US" dirty="0" smtClean="0"/>
              <a:t>One at a time</a:t>
            </a:r>
          </a:p>
          <a:p>
            <a:pPr lvl="2"/>
            <a:r>
              <a:rPr lang="en-US" dirty="0" smtClean="0"/>
              <a:t>Put the next card in sequence with respect to the previously sorted cards</a:t>
            </a:r>
          </a:p>
          <a:p>
            <a:r>
              <a:rPr lang="en-US" b="1" i="1" u="sng" dirty="0" smtClean="0"/>
              <a:t>Inserting</a:t>
            </a:r>
            <a:r>
              <a:rPr lang="en-US" dirty="0" smtClean="0"/>
              <a:t> next card into sorted order</a:t>
            </a:r>
          </a:p>
          <a:p>
            <a:r>
              <a:rPr lang="en-US" dirty="0" smtClean="0"/>
              <a:t>Challenge: the sequencing is tricky to do efficiently</a:t>
            </a:r>
          </a:p>
          <a:p>
            <a:r>
              <a:rPr lang="en-US" dirty="0" smtClean="0"/>
              <a:t>Must use this algorithm in this class</a:t>
            </a:r>
          </a:p>
        </p:txBody>
      </p:sp>
    </p:spTree>
    <p:extLst>
      <p:ext uri="{BB962C8B-B14F-4D97-AF65-F5344CB8AC3E}">
        <p14:creationId xmlns:p14="http://schemas.microsoft.com/office/powerpoint/2010/main" val="23257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First Iteration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09840"/>
              </p:ext>
            </p:extLst>
          </p:nvPr>
        </p:nvGraphicFramePr>
        <p:xfrm>
          <a:off x="1111374" y="114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19760"/>
              </p:ext>
            </p:extLst>
          </p:nvPr>
        </p:nvGraphicFramePr>
        <p:xfrm>
          <a:off x="8003525" y="2079764"/>
          <a:ext cx="933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2751377" y="1517950"/>
            <a:ext cx="5252148" cy="927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337722"/>
              </p:ext>
            </p:extLst>
          </p:nvPr>
        </p:nvGraphicFramePr>
        <p:xfrm>
          <a:off x="1111374" y="2382683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596953" y="1517950"/>
            <a:ext cx="1154424" cy="79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31194"/>
              </p:ext>
            </p:extLst>
          </p:nvPr>
        </p:nvGraphicFramePr>
        <p:xfrm>
          <a:off x="1111374" y="343193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789357" y="2811284"/>
            <a:ext cx="6214168" cy="62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1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dirty="0" smtClean="0"/>
              <a:t>Example: Second Iteration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600763"/>
              </p:ext>
            </p:extLst>
          </p:nvPr>
        </p:nvGraphicFramePr>
        <p:xfrm>
          <a:off x="822768" y="135336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96825"/>
              </p:ext>
            </p:extLst>
          </p:nvPr>
        </p:nvGraphicFramePr>
        <p:xfrm>
          <a:off x="8003525" y="2184022"/>
          <a:ext cx="933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180204"/>
              </p:ext>
            </p:extLst>
          </p:nvPr>
        </p:nvGraphicFramePr>
        <p:xfrm>
          <a:off x="822768" y="2079764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212421"/>
              </p:ext>
            </p:extLst>
          </p:nvPr>
        </p:nvGraphicFramePr>
        <p:xfrm>
          <a:off x="822768" y="2851447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712462"/>
              </p:ext>
            </p:extLst>
          </p:nvPr>
        </p:nvGraphicFramePr>
        <p:xfrm>
          <a:off x="822768" y="3656848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328088" y="1724205"/>
            <a:ext cx="1115944" cy="355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7588" y="2450604"/>
            <a:ext cx="1000500" cy="360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Bent-Up Arrow 24"/>
          <p:cNvSpPr/>
          <p:nvPr/>
        </p:nvSpPr>
        <p:spPr>
          <a:xfrm flipV="1">
            <a:off x="7580718" y="1353362"/>
            <a:ext cx="1106082" cy="590485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Bent-Up Arrow 25"/>
          <p:cNvSpPr/>
          <p:nvPr/>
        </p:nvSpPr>
        <p:spPr>
          <a:xfrm rot="5400000" flipV="1">
            <a:off x="7780301" y="3411815"/>
            <a:ext cx="1106082" cy="659634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5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dirty="0" smtClean="0"/>
              <a:t>Example: Third Iteration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771833"/>
              </p:ext>
            </p:extLst>
          </p:nvPr>
        </p:nvGraphicFramePr>
        <p:xfrm>
          <a:off x="822768" y="135336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86572"/>
              </p:ext>
            </p:extLst>
          </p:nvPr>
        </p:nvGraphicFramePr>
        <p:xfrm>
          <a:off x="8003525" y="2079764"/>
          <a:ext cx="933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47097"/>
              </p:ext>
            </p:extLst>
          </p:nvPr>
        </p:nvGraphicFramePr>
        <p:xfrm>
          <a:off x="822768" y="2440444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290108" y="1724205"/>
            <a:ext cx="1192905" cy="71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Bent-Up Arrow 24"/>
          <p:cNvSpPr/>
          <p:nvPr/>
        </p:nvSpPr>
        <p:spPr>
          <a:xfrm flipV="1">
            <a:off x="7580718" y="1353362"/>
            <a:ext cx="1106082" cy="590485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Bent-Up Arrow 13"/>
          <p:cNvSpPr/>
          <p:nvPr/>
        </p:nvSpPr>
        <p:spPr>
          <a:xfrm rot="5400000" flipV="1">
            <a:off x="7618552" y="2785148"/>
            <a:ext cx="795132" cy="1294083"/>
          </a:xfrm>
          <a:prstGeom prst="bentUpArrow">
            <a:avLst>
              <a:gd name="adj1" fmla="val 24612"/>
              <a:gd name="adj2" fmla="val 17170"/>
              <a:gd name="adj3" fmla="val 284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38681"/>
              </p:ext>
            </p:extLst>
          </p:nvPr>
        </p:nvGraphicFramePr>
        <p:xfrm>
          <a:off x="822768" y="345891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11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dirty="0" smtClean="0"/>
              <a:t>Example: Fourth Iteration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146873"/>
              </p:ext>
            </p:extLst>
          </p:nvPr>
        </p:nvGraphicFramePr>
        <p:xfrm>
          <a:off x="822768" y="135336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17050"/>
              </p:ext>
            </p:extLst>
          </p:nvPr>
        </p:nvGraphicFramePr>
        <p:xfrm>
          <a:off x="8003525" y="2079764"/>
          <a:ext cx="933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10443"/>
              </p:ext>
            </p:extLst>
          </p:nvPr>
        </p:nvGraphicFramePr>
        <p:xfrm>
          <a:off x="822769" y="1943847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Bent-Up Arrow 24"/>
          <p:cNvSpPr/>
          <p:nvPr/>
        </p:nvSpPr>
        <p:spPr>
          <a:xfrm flipV="1">
            <a:off x="7580718" y="1353362"/>
            <a:ext cx="1106082" cy="590485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Bent-Up Arrow 13"/>
          <p:cNvSpPr/>
          <p:nvPr/>
        </p:nvSpPr>
        <p:spPr>
          <a:xfrm rot="5400000" flipV="1">
            <a:off x="7133082" y="2896510"/>
            <a:ext cx="1391963" cy="1668189"/>
          </a:xfrm>
          <a:prstGeom prst="bentUpArrow">
            <a:avLst>
              <a:gd name="adj1" fmla="val 12513"/>
              <a:gd name="adj2" fmla="val 17170"/>
              <a:gd name="adj3" fmla="val 284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50787"/>
              </p:ext>
            </p:extLst>
          </p:nvPr>
        </p:nvGraphicFramePr>
        <p:xfrm>
          <a:off x="822769" y="253130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791382"/>
              </p:ext>
            </p:extLst>
          </p:nvPr>
        </p:nvGraphicFramePr>
        <p:xfrm>
          <a:off x="822768" y="3086788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412806"/>
              </p:ext>
            </p:extLst>
          </p:nvPr>
        </p:nvGraphicFramePr>
        <p:xfrm>
          <a:off x="822769" y="3713835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44532" y="1724205"/>
            <a:ext cx="1096703" cy="219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82512" y="2314687"/>
            <a:ext cx="962020" cy="216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85810" y="2902145"/>
            <a:ext cx="1096702" cy="184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4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Fifth</a:t>
            </a:r>
            <a:r>
              <a:rPr lang="en-US" dirty="0" smtClean="0"/>
              <a:t> </a:t>
            </a:r>
            <a:r>
              <a:rPr lang="en-US" dirty="0" smtClean="0"/>
              <a:t>Iteration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302644"/>
              </p:ext>
            </p:extLst>
          </p:nvPr>
        </p:nvGraphicFramePr>
        <p:xfrm>
          <a:off x="822768" y="1385066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90541"/>
              </p:ext>
            </p:extLst>
          </p:nvPr>
        </p:nvGraphicFramePr>
        <p:xfrm>
          <a:off x="8003525" y="2079764"/>
          <a:ext cx="933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ent-Up Arrow 5"/>
          <p:cNvSpPr/>
          <p:nvPr/>
        </p:nvSpPr>
        <p:spPr>
          <a:xfrm flipV="1">
            <a:off x="7580718" y="1353362"/>
            <a:ext cx="1106082" cy="590485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Bent-Up Arrow 6"/>
          <p:cNvSpPr/>
          <p:nvPr/>
        </p:nvSpPr>
        <p:spPr>
          <a:xfrm rot="5400000" flipV="1">
            <a:off x="7872421" y="2519581"/>
            <a:ext cx="499035" cy="1082442"/>
          </a:xfrm>
          <a:prstGeom prst="bentUpArrow">
            <a:avLst>
              <a:gd name="adj1" fmla="val 36191"/>
              <a:gd name="adj2" fmla="val 17170"/>
              <a:gd name="adj3" fmla="val 284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193386"/>
              </p:ext>
            </p:extLst>
          </p:nvPr>
        </p:nvGraphicFramePr>
        <p:xfrm>
          <a:off x="822769" y="2515212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7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First Four Iterations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18245"/>
              </p:ext>
            </p:extLst>
          </p:nvPr>
        </p:nvGraphicFramePr>
        <p:xfrm>
          <a:off x="869827" y="1130363"/>
          <a:ext cx="533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02980"/>
              </p:ext>
            </p:extLst>
          </p:nvPr>
        </p:nvGraphicFramePr>
        <p:xfrm>
          <a:off x="6834350" y="1115815"/>
          <a:ext cx="9195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7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Two Iterations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0089"/>
              </p:ext>
            </p:extLst>
          </p:nvPr>
        </p:nvGraphicFramePr>
        <p:xfrm>
          <a:off x="869827" y="1130363"/>
          <a:ext cx="533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761"/>
              </p:ext>
            </p:extLst>
          </p:nvPr>
        </p:nvGraphicFramePr>
        <p:xfrm>
          <a:off x="6834350" y="1115815"/>
          <a:ext cx="919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8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342</Words>
  <Application>Microsoft Macintosh PowerPoint</Application>
  <PresentationFormat>On-screen Show (16:9)</PresentationFormat>
  <Paragraphs>190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Insertion Sort</vt:lpstr>
      <vt:lpstr>Algorithm</vt:lpstr>
      <vt:lpstr>Example: First Iteration</vt:lpstr>
      <vt:lpstr>Example: Second Iteration</vt:lpstr>
      <vt:lpstr>Example: Third Iteration</vt:lpstr>
      <vt:lpstr>Example: Fourth Iteration</vt:lpstr>
      <vt:lpstr>Example: Fifth Iteration</vt:lpstr>
      <vt:lpstr>Example: First Four Iterations</vt:lpstr>
      <vt:lpstr>Example: Last Two Iterations</vt:lpstr>
      <vt:lpstr>Design Loops</vt:lpstr>
      <vt:lpstr>PowerPoint Presentation</vt:lpstr>
      <vt:lpstr>Why Study Sorting Algorithms?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74</cp:revision>
  <dcterms:created xsi:type="dcterms:W3CDTF">2013-11-05T19:37:50Z</dcterms:created>
  <dcterms:modified xsi:type="dcterms:W3CDTF">2014-06-13T15:06:21Z</dcterms:modified>
</cp:coreProperties>
</file>