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60" r:id="rId2"/>
    <p:sldId id="265" r:id="rId3"/>
    <p:sldId id="262" r:id="rId4"/>
    <p:sldId id="263" r:id="rId5"/>
    <p:sldId id="285" r:id="rId6"/>
    <p:sldId id="269" r:id="rId7"/>
    <p:sldId id="284" r:id="rId8"/>
    <p:sldId id="266" r:id="rId9"/>
    <p:sldId id="268" r:id="rId10"/>
    <p:sldId id="271" r:id="rId11"/>
    <p:sldId id="277" r:id="rId12"/>
    <p:sldId id="273" r:id="rId13"/>
    <p:sldId id="278" r:id="rId14"/>
    <p:sldId id="279" r:id="rId15"/>
    <p:sldId id="280" r:id="rId16"/>
    <p:sldId id="281" r:id="rId17"/>
    <p:sldId id="282" r:id="rId18"/>
    <p:sldId id="283" r:id="rId19"/>
    <p:sldId id="264" r:id="rId20"/>
    <p:sldId id="286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2C7F9"/>
    <a:srgbClr val="0E2D68"/>
    <a:srgbClr val="0C91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99" d="100"/>
          <a:sy n="99" d="100"/>
        </p:scale>
        <p:origin x="-656" y="3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5CA660-6E46-5545-9AFE-3C8F2AA650B9}" type="datetimeFigureOut">
              <a:rPr lang="en-US" smtClean="0"/>
              <a:t>12/22/13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4044F3-A484-A341-8E4D-EC87F3D6D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527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044F3-A484-A341-8E4D-EC87F3D6D84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7121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4575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646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459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5362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 b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8766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2710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5943600"/>
            <a:ext cx="5750916" cy="365125"/>
          </a:xfrm>
          <a:prstGeom prst="rect">
            <a:avLst/>
          </a:prstGeom>
        </p:spPr>
        <p:txBody>
          <a:bodyPr/>
          <a:lstStyle/>
          <a:p>
            <a:fld id="{8D9FD3B9-E00D-2046-94F2-94B3E9C697EF}" type="datetimeFigureOut">
              <a:rPr lang="en-US" smtClean="0"/>
              <a:t>12/22/13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811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472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994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222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828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ou-janux-1color-tag-OU_RGB.eps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995" y="6211330"/>
            <a:ext cx="1938465" cy="1267685"/>
          </a:xfrm>
          <a:prstGeom prst="rect">
            <a:avLst/>
          </a:prstGeom>
        </p:spPr>
      </p:pic>
      <p:sp>
        <p:nvSpPr>
          <p:cNvPr id="9" name="Text Placeholder 2"/>
          <p:cNvSpPr txBox="1">
            <a:spLocks/>
          </p:cNvSpPr>
          <p:nvPr userDrawn="1"/>
        </p:nvSpPr>
        <p:spPr>
          <a:xfrm>
            <a:off x="367395" y="6224158"/>
            <a:ext cx="8229600" cy="2515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 smtClean="0"/>
              <a:t>CS</a:t>
            </a:r>
            <a:r>
              <a:rPr lang="en-US" sz="1400" baseline="0" dirty="0" smtClean="0"/>
              <a:t> 1323-010</a:t>
            </a:r>
            <a:r>
              <a:rPr lang="en-US" sz="1400" dirty="0" smtClean="0"/>
              <a:t> | Introduction</a:t>
            </a:r>
            <a:r>
              <a:rPr lang="en-US" sz="1400" baseline="0" dirty="0" smtClean="0"/>
              <a:t> to Computer Programming</a:t>
            </a:r>
            <a:endParaRPr lang="en-US" sz="1400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57200" y="6118591"/>
            <a:ext cx="82296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9887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Helvetica Neue"/>
          <a:ea typeface="+mj-ea"/>
          <a:cs typeface="Helvetica Neue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Helvetica Neue Light"/>
          <a:ea typeface="+mn-ea"/>
          <a:cs typeface="Helvetica Neue Light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Helvetica Neue Light"/>
          <a:ea typeface="+mn-ea"/>
          <a:cs typeface="Helvetica Neue Light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Helvetica Neue Light"/>
          <a:ea typeface="+mn-ea"/>
          <a:cs typeface="Helvetica Neue Light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Helvetica Neue Light"/>
          <a:ea typeface="+mn-ea"/>
          <a:cs typeface="Helvetica Neue Light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Helvetica Neue Light"/>
          <a:ea typeface="+mn-ea"/>
          <a:cs typeface="Helvetica Neue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eclipse.org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ocs.oracle.com/javase/7/docs/api/index.html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omputingcareers.acm.org/?page_id=4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odingbat.com/" TargetMode="External"/><Relationship Id="rId3" Type="http://schemas.openxmlformats.org/officeDocument/2006/relationships/hyperlink" Target="mailto:dtrytten@ou.edu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problets.org/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sillyStudent@hotmail.org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upport.apple.com/kb/HT3696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java.com/en/download/testjava.jsp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Install Software on a Macintosh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00450"/>
            <a:ext cx="6400800" cy="1789039"/>
          </a:xfrm>
        </p:spPr>
        <p:txBody>
          <a:bodyPr/>
          <a:lstStyle/>
          <a:p>
            <a:r>
              <a:rPr lang="en-US" dirty="0" smtClean="0">
                <a:solidFill>
                  <a:srgbClr val="0C91D2"/>
                </a:solidFill>
                <a:latin typeface="Helvetica Neue"/>
                <a:cs typeface="Helvetica Neue"/>
              </a:rPr>
              <a:t>CS 1323</a:t>
            </a:r>
            <a:endParaRPr lang="en-US" dirty="0">
              <a:solidFill>
                <a:srgbClr val="0C91D2"/>
              </a:solidFill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5156770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eclipse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Go to </a:t>
            </a:r>
            <a:r>
              <a:rPr lang="en-US" dirty="0" smtClean="0">
                <a:hlinkClick r:id="rId3"/>
              </a:rPr>
              <a:t>http://eclipse.org</a:t>
            </a:r>
            <a:endParaRPr lang="en-US" dirty="0" smtClean="0"/>
          </a:p>
          <a:p>
            <a:r>
              <a:rPr lang="en-US" dirty="0" smtClean="0"/>
              <a:t>Choose Download eclipse</a:t>
            </a:r>
          </a:p>
          <a:p>
            <a:r>
              <a:rPr lang="en-US" dirty="0" smtClean="0"/>
              <a:t>I’ll use Eclipse Standard</a:t>
            </a:r>
          </a:p>
          <a:p>
            <a:pPr lvl="1"/>
            <a:r>
              <a:rPr lang="en-US" dirty="0" smtClean="0"/>
              <a:t>Choose the proper version (32 bit or 64 bit)</a:t>
            </a:r>
            <a:endParaRPr lang="en-US" dirty="0"/>
          </a:p>
          <a:p>
            <a:r>
              <a:rPr lang="en-US" dirty="0"/>
              <a:t>S</a:t>
            </a:r>
            <a:r>
              <a:rPr lang="en-US" dirty="0" smtClean="0"/>
              <a:t>ave to Downloads</a:t>
            </a:r>
          </a:p>
          <a:p>
            <a:r>
              <a:rPr lang="en-US" dirty="0" smtClean="0"/>
              <a:t>Select from Downloads to Install</a:t>
            </a:r>
          </a:p>
          <a:p>
            <a:r>
              <a:rPr lang="en-US" dirty="0" smtClean="0"/>
              <a:t>Double click to decompress</a:t>
            </a:r>
          </a:p>
          <a:p>
            <a:r>
              <a:rPr lang="en-US" dirty="0"/>
              <a:t>Put </a:t>
            </a:r>
            <a:r>
              <a:rPr lang="en-US" dirty="0" smtClean="0"/>
              <a:t>purple circle icon </a:t>
            </a:r>
            <a:r>
              <a:rPr lang="en-US" dirty="0"/>
              <a:t>on Dock by dragging</a:t>
            </a:r>
          </a:p>
          <a:p>
            <a:r>
              <a:rPr lang="en-US" dirty="0" smtClean="0"/>
              <a:t>Drag decompressed eclipse folder to Applications</a:t>
            </a:r>
          </a:p>
        </p:txBody>
      </p:sp>
    </p:spTree>
    <p:extLst>
      <p:ext uri="{BB962C8B-B14F-4D97-AF65-F5344CB8AC3E}">
        <p14:creationId xmlns:p14="http://schemas.microsoft.com/office/powerpoint/2010/main" val="10255144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the Java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Application Programmers Interface (API)</a:t>
            </a:r>
          </a:p>
          <a:p>
            <a:pPr lvl="1"/>
            <a:r>
              <a:rPr lang="en-US" dirty="0" smtClean="0"/>
              <a:t>Descriptions of resources that Java has for us to use</a:t>
            </a:r>
          </a:p>
          <a:p>
            <a:pPr lvl="1"/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docs.oracle.com/javase/7/docs/api/index.html</a:t>
            </a:r>
            <a:endParaRPr lang="en-US" dirty="0"/>
          </a:p>
          <a:p>
            <a:pPr lvl="2"/>
            <a:r>
              <a:rPr lang="en-US" dirty="0" smtClean="0"/>
              <a:t>Bookmark this in your browser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347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Start eclipse from the Dock</a:t>
            </a:r>
          </a:p>
          <a:p>
            <a:r>
              <a:rPr lang="en-US" dirty="0" smtClean="0"/>
              <a:t>Create a workspace in a good location</a:t>
            </a:r>
          </a:p>
          <a:p>
            <a:pPr lvl="1"/>
            <a:r>
              <a:rPr lang="en-US" dirty="0" smtClean="0"/>
              <a:t>Browse and create a new folder in a directory that you reserve for your college courses</a:t>
            </a:r>
          </a:p>
          <a:p>
            <a:pPr lvl="2"/>
            <a:r>
              <a:rPr lang="en-US" dirty="0"/>
              <a:t>I</a:t>
            </a:r>
            <a:r>
              <a:rPr lang="en-US" dirty="0" smtClean="0"/>
              <a:t>f you don’t have one of those, make one while you’re at it</a:t>
            </a:r>
          </a:p>
          <a:p>
            <a:r>
              <a:rPr lang="en-US" dirty="0" smtClean="0"/>
              <a:t>Get rid of Welcome screen</a:t>
            </a:r>
          </a:p>
          <a:p>
            <a:r>
              <a:rPr lang="en-US" dirty="0" smtClean="0"/>
              <a:t>Create a Project</a:t>
            </a:r>
          </a:p>
          <a:p>
            <a:pPr lvl="1"/>
            <a:r>
              <a:rPr lang="en-US" dirty="0" smtClean="0"/>
              <a:t>File,  New, Java Project</a:t>
            </a:r>
          </a:p>
          <a:p>
            <a:pPr lvl="1"/>
            <a:r>
              <a:rPr lang="en-US" dirty="0" smtClean="0"/>
              <a:t>Project Name: Sample</a:t>
            </a:r>
          </a:p>
          <a:p>
            <a:pPr lvl="1"/>
            <a:r>
              <a:rPr lang="en-US" dirty="0" smtClean="0"/>
              <a:t>Finish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7726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 a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Create a class</a:t>
            </a:r>
          </a:p>
          <a:p>
            <a:r>
              <a:rPr lang="en-US" dirty="0" smtClean="0"/>
              <a:t>File, New, Class</a:t>
            </a:r>
          </a:p>
          <a:p>
            <a:pPr lvl="1"/>
            <a:r>
              <a:rPr lang="en-US" dirty="0" smtClean="0"/>
              <a:t>Name: </a:t>
            </a:r>
            <a:r>
              <a:rPr lang="en-US" dirty="0" err="1" smtClean="0"/>
              <a:t>ComputerScienceIsGrand</a:t>
            </a:r>
            <a:endParaRPr lang="en-US" dirty="0" smtClean="0"/>
          </a:p>
          <a:p>
            <a:pPr lvl="2"/>
            <a:r>
              <a:rPr lang="en-US" dirty="0" smtClean="0"/>
              <a:t>No spaces</a:t>
            </a:r>
          </a:p>
          <a:p>
            <a:pPr lvl="1"/>
            <a:r>
              <a:rPr lang="en-US" dirty="0" smtClean="0"/>
              <a:t>Check the box to get </a:t>
            </a:r>
          </a:p>
          <a:p>
            <a:pPr lvl="2"/>
            <a:r>
              <a:rPr lang="en-US" dirty="0" smtClean="0"/>
              <a:t>public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</a:t>
            </a:r>
          </a:p>
          <a:p>
            <a:r>
              <a:rPr lang="en-US" dirty="0" smtClean="0"/>
              <a:t>Beautify the code</a:t>
            </a:r>
          </a:p>
          <a:p>
            <a:pPr lvl="1"/>
            <a:r>
              <a:rPr lang="en-US" dirty="0" smtClean="0"/>
              <a:t>Move the {} around to align</a:t>
            </a:r>
          </a:p>
          <a:p>
            <a:pPr lvl="1"/>
            <a:r>
              <a:rPr lang="en-US" dirty="0" smtClean="0"/>
              <a:t>Edit the </a:t>
            </a:r>
            <a:r>
              <a:rPr lang="en-US" dirty="0" err="1" smtClean="0"/>
              <a:t>Javadoc</a:t>
            </a:r>
            <a:endParaRPr lang="en-US" dirty="0" smtClean="0"/>
          </a:p>
          <a:p>
            <a:pPr lvl="1"/>
            <a:r>
              <a:rPr lang="en-US" dirty="0" smtClean="0"/>
              <a:t>Remove the // TODO line</a:t>
            </a:r>
          </a:p>
        </p:txBody>
      </p:sp>
    </p:spTree>
    <p:extLst>
      <p:ext uri="{BB962C8B-B14F-4D97-AF65-F5344CB8AC3E}">
        <p14:creationId xmlns:p14="http://schemas.microsoft.com/office/powerpoint/2010/main" val="14883684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some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Go to the web page for the Association of Computing Machinery and pick your favorite reason to major in computer science</a:t>
            </a:r>
          </a:p>
          <a:p>
            <a:pPr lvl="1"/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://computingcareers.acm.org/?</a:t>
            </a:r>
            <a:r>
              <a:rPr lang="en-US" dirty="0" smtClean="0">
                <a:hlinkClick r:id="rId2"/>
              </a:rPr>
              <a:t>page_id=4</a:t>
            </a:r>
            <a:endParaRPr lang="en-US" dirty="0" smtClean="0"/>
          </a:p>
          <a:p>
            <a:r>
              <a:rPr lang="en-US" dirty="0" smtClean="0"/>
              <a:t>Add one line of code to the main program</a:t>
            </a:r>
          </a:p>
          <a:p>
            <a:pPr lvl="1"/>
            <a:r>
              <a:rPr lang="en-US" dirty="0" err="1" smtClean="0"/>
              <a:t>System.out.println</a:t>
            </a:r>
            <a:r>
              <a:rPr lang="en-US" dirty="0" smtClean="0"/>
              <a:t>(“</a:t>
            </a:r>
            <a:r>
              <a:rPr lang="en-US" dirty="0"/>
              <a:t>Computing enables you to make a positive difference in the world</a:t>
            </a:r>
            <a:r>
              <a:rPr lang="en-US" dirty="0" smtClean="0"/>
              <a:t>.”);</a:t>
            </a:r>
          </a:p>
          <a:p>
            <a:pPr lvl="2"/>
            <a:r>
              <a:rPr lang="en-US" dirty="0" smtClean="0"/>
              <a:t>No line breaks</a:t>
            </a:r>
          </a:p>
          <a:p>
            <a:pPr lvl="2"/>
            <a:r>
              <a:rPr lang="en-US" dirty="0" smtClean="0"/>
              <a:t>Watch capitalization, punctuation, spelling</a:t>
            </a:r>
          </a:p>
          <a:p>
            <a:pPr lvl="2"/>
            <a:r>
              <a:rPr lang="en-US" dirty="0" smtClean="0"/>
              <a:t>The start and end double quotes should be the same</a:t>
            </a:r>
          </a:p>
          <a:p>
            <a:pPr lvl="2"/>
            <a:r>
              <a:rPr lang="en-US" dirty="0" smtClean="0"/>
              <a:t>Cut and paste from PowerPoint will mess up quotes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2472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Your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Choose Run, Run to run your program</a:t>
            </a:r>
          </a:p>
          <a:p>
            <a:r>
              <a:rPr lang="en-US" dirty="0"/>
              <a:t>Should see </a:t>
            </a:r>
            <a:r>
              <a:rPr lang="en-US" dirty="0" smtClean="0"/>
              <a:t>your chosen slogan in the Console window</a:t>
            </a:r>
          </a:p>
          <a:p>
            <a:r>
              <a:rPr lang="en-US" dirty="0" smtClean="0"/>
              <a:t>If it doesn’t work</a:t>
            </a:r>
          </a:p>
          <a:p>
            <a:pPr lvl="1"/>
            <a:r>
              <a:rPr lang="en-US" dirty="0" smtClean="0"/>
              <a:t>Probably some small error in program</a:t>
            </a:r>
          </a:p>
          <a:p>
            <a:pPr lvl="1"/>
            <a:r>
              <a:rPr lang="en-US" dirty="0" smtClean="0"/>
              <a:t>Compare very carefully to example</a:t>
            </a:r>
          </a:p>
          <a:p>
            <a:r>
              <a:rPr lang="en-US" dirty="0" smtClean="0"/>
              <a:t>Example: Change System to system</a:t>
            </a:r>
          </a:p>
          <a:p>
            <a:pPr lvl="1"/>
            <a:r>
              <a:rPr lang="en-US" dirty="0" smtClean="0"/>
              <a:t>Red x helps you find problems (sometimes)</a:t>
            </a:r>
          </a:p>
          <a:p>
            <a:r>
              <a:rPr lang="en-US" dirty="0" smtClean="0"/>
              <a:t>Get help on </a:t>
            </a:r>
            <a:r>
              <a:rPr lang="en-US" dirty="0" err="1" smtClean="0"/>
              <a:t>Janux</a:t>
            </a:r>
            <a:r>
              <a:rPr lang="en-US" dirty="0" smtClean="0"/>
              <a:t> social media if you need it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7129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</a:t>
            </a:r>
            <a:r>
              <a:rPr lang="en-US" dirty="0" err="1" smtClean="0"/>
              <a:t>JavaBat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hlinkClick r:id="rId2"/>
              </a:rPr>
              <a:t>http://codingbat.com</a:t>
            </a:r>
            <a:endParaRPr lang="en-US" dirty="0" smtClean="0"/>
          </a:p>
          <a:p>
            <a:r>
              <a:rPr lang="en-US" dirty="0" smtClean="0"/>
              <a:t>Create an account</a:t>
            </a:r>
          </a:p>
          <a:p>
            <a:pPr lvl="1"/>
            <a:r>
              <a:rPr lang="en-US" dirty="0" smtClean="0"/>
              <a:t>If you are in the for credit class, share your results with me at </a:t>
            </a:r>
            <a:r>
              <a:rPr lang="en-US" dirty="0" smtClean="0">
                <a:hlinkClick r:id="rId3"/>
              </a:rPr>
              <a:t>dtrytten@ou.edu</a:t>
            </a:r>
            <a:endParaRPr lang="en-US" dirty="0" smtClean="0"/>
          </a:p>
          <a:p>
            <a:pPr lvl="1"/>
            <a:r>
              <a:rPr lang="en-US" dirty="0" smtClean="0"/>
              <a:t>Do not do this if you are in the open class</a:t>
            </a:r>
          </a:p>
          <a:p>
            <a:r>
              <a:rPr lang="en-US" dirty="0" smtClean="0"/>
              <a:t>Go to Warmup-1</a:t>
            </a:r>
          </a:p>
          <a:p>
            <a:r>
              <a:rPr lang="en-US" dirty="0" smtClean="0"/>
              <a:t>Choose </a:t>
            </a:r>
            <a:r>
              <a:rPr lang="en-US" dirty="0" err="1" smtClean="0"/>
              <a:t>sumDouble</a:t>
            </a:r>
            <a:endParaRPr lang="en-US" dirty="0" smtClean="0"/>
          </a:p>
          <a:p>
            <a:r>
              <a:rPr lang="en-US" dirty="0" smtClean="0"/>
              <a:t>Enter this code between the curly braces</a:t>
            </a:r>
          </a:p>
          <a:p>
            <a:pPr lvl="1"/>
            <a:r>
              <a:rPr lang="en-US" dirty="0" smtClean="0"/>
              <a:t>if (a==b) return 4*a;</a:t>
            </a:r>
          </a:p>
          <a:p>
            <a:pPr lvl="1"/>
            <a:r>
              <a:rPr lang="en-US" dirty="0" smtClean="0"/>
              <a:t>return </a:t>
            </a:r>
            <a:r>
              <a:rPr lang="en-US" dirty="0" err="1" smtClean="0"/>
              <a:t>a+b</a:t>
            </a:r>
            <a:r>
              <a:rPr lang="en-US" dirty="0" smtClean="0"/>
              <a:t>;</a:t>
            </a:r>
          </a:p>
          <a:p>
            <a:r>
              <a:rPr lang="en-US" dirty="0" smtClean="0"/>
              <a:t>Hit 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5495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</a:t>
            </a:r>
            <a:r>
              <a:rPr lang="en-US" dirty="0" err="1" smtClean="0"/>
              <a:t>Problets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Go to </a:t>
            </a:r>
            <a:r>
              <a:rPr lang="en-US" dirty="0" smtClean="0">
                <a:hlinkClick r:id="rId2"/>
              </a:rPr>
              <a:t>http://problets.org</a:t>
            </a:r>
            <a:endParaRPr lang="en-US" dirty="0" smtClean="0"/>
          </a:p>
          <a:p>
            <a:r>
              <a:rPr lang="en-US" dirty="0" smtClean="0"/>
              <a:t>Choose Topics</a:t>
            </a:r>
          </a:p>
          <a:p>
            <a:r>
              <a:rPr lang="en-US" dirty="0" smtClean="0"/>
              <a:t>Choose Java</a:t>
            </a:r>
          </a:p>
          <a:p>
            <a:pPr lvl="1"/>
            <a:r>
              <a:rPr lang="en-US" dirty="0" smtClean="0"/>
              <a:t>Accept the risk of running the application</a:t>
            </a:r>
          </a:p>
          <a:p>
            <a:pPr lvl="2"/>
            <a:r>
              <a:rPr lang="en-US" dirty="0" smtClean="0"/>
              <a:t>Won’t happen in all browsers</a:t>
            </a:r>
          </a:p>
          <a:p>
            <a:r>
              <a:rPr lang="en-US" dirty="0" smtClean="0"/>
              <a:t>If you see a webpage that starts with “Please evaluate the expression” everything is </a:t>
            </a:r>
            <a:r>
              <a:rPr lang="en-US" dirty="0" smtClean="0"/>
              <a:t>fine</a:t>
            </a:r>
          </a:p>
        </p:txBody>
      </p:sp>
    </p:spTree>
    <p:extLst>
      <p:ext uri="{BB962C8B-B14F-4D97-AF65-F5344CB8AC3E}">
        <p14:creationId xmlns:p14="http://schemas.microsoft.com/office/powerpoint/2010/main" val="5624683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</a:t>
            </a:r>
            <a:r>
              <a:rPr lang="en-US" dirty="0" err="1" smtClean="0"/>
              <a:t>Problets</a:t>
            </a:r>
            <a:r>
              <a:rPr lang="en-US" dirty="0" smtClean="0"/>
              <a:t> Don’t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</a:t>
            </a:r>
            <a:r>
              <a:rPr lang="en-US" dirty="0" smtClean="0"/>
              <a:t>robably </a:t>
            </a:r>
            <a:r>
              <a:rPr lang="en-US" dirty="0"/>
              <a:t>a security problem</a:t>
            </a:r>
          </a:p>
          <a:p>
            <a:pPr lvl="1"/>
            <a:r>
              <a:rPr lang="en-US" dirty="0"/>
              <a:t>Try another browser</a:t>
            </a:r>
          </a:p>
          <a:p>
            <a:r>
              <a:rPr lang="en-US" dirty="0"/>
              <a:t>Students taking the for credit class will need to create an account and sign in from the link for this semester’s class </a:t>
            </a:r>
            <a:r>
              <a:rPr lang="en-US" dirty="0" smtClean="0"/>
              <a:t>given </a:t>
            </a:r>
            <a:r>
              <a:rPr lang="en-US" dirty="0"/>
              <a:t>on course management </a:t>
            </a:r>
            <a:r>
              <a:rPr lang="en-US" dirty="0" smtClean="0"/>
              <a:t>system</a:t>
            </a:r>
            <a:endParaRPr lang="en-US" dirty="0"/>
          </a:p>
          <a:p>
            <a:pPr lvl="1"/>
            <a:r>
              <a:rPr lang="en-US" dirty="0"/>
              <a:t>Please use your full legal name and student number, not just your email</a:t>
            </a:r>
          </a:p>
          <a:p>
            <a:pPr lvl="1"/>
            <a:r>
              <a:rPr lang="en-US" dirty="0"/>
              <a:t>I don’t know </a:t>
            </a:r>
            <a:r>
              <a:rPr lang="en-US" dirty="0">
                <a:hlinkClick r:id="rId2"/>
              </a:rPr>
              <a:t>sillyStudent@hotmail.org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9184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</a:t>
            </a:r>
            <a:r>
              <a:rPr lang="en-US" dirty="0" smtClean="0"/>
              <a:t>rowsers </a:t>
            </a:r>
            <a:r>
              <a:rPr lang="en-US" dirty="0"/>
              <a:t>periodically disable Java</a:t>
            </a:r>
          </a:p>
          <a:p>
            <a:pPr lvl="1"/>
            <a:r>
              <a:rPr lang="en-US" dirty="0" smtClean="0"/>
              <a:t>You will have to enable Java to run </a:t>
            </a:r>
            <a:r>
              <a:rPr lang="en-US" dirty="0" err="1"/>
              <a:t>P</a:t>
            </a:r>
            <a:r>
              <a:rPr lang="en-US" dirty="0" err="1" smtClean="0"/>
              <a:t>roblets</a:t>
            </a:r>
            <a:endParaRPr lang="en-US" dirty="0" smtClean="0"/>
          </a:p>
          <a:p>
            <a:pPr lvl="1"/>
            <a:r>
              <a:rPr lang="en-US" dirty="0" err="1" smtClean="0"/>
              <a:t>Turingscraft</a:t>
            </a:r>
            <a:r>
              <a:rPr lang="en-US" dirty="0" smtClean="0"/>
              <a:t> will work because Java is run on their servers</a:t>
            </a:r>
          </a:p>
          <a:p>
            <a:pPr lvl="1"/>
            <a:r>
              <a:rPr lang="en-US" dirty="0" smtClean="0"/>
              <a:t>Eclipse will work because it is running on your system</a:t>
            </a:r>
          </a:p>
          <a:p>
            <a:pPr lvl="1"/>
            <a:r>
              <a:rPr lang="en-US" dirty="0" err="1" smtClean="0"/>
              <a:t>Javabat</a:t>
            </a:r>
            <a:r>
              <a:rPr lang="en-US" dirty="0" smtClean="0"/>
              <a:t> will work because it is running on their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518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Setup can be the trickiest part of the class</a:t>
            </a:r>
          </a:p>
          <a:p>
            <a:pPr lvl="1"/>
            <a:r>
              <a:rPr lang="en-US" dirty="0"/>
              <a:t>Don’t give up hope</a:t>
            </a:r>
            <a:r>
              <a:rPr lang="en-US" dirty="0" smtClean="0"/>
              <a:t>!</a:t>
            </a:r>
          </a:p>
          <a:p>
            <a:r>
              <a:rPr lang="en-US" dirty="0" smtClean="0"/>
              <a:t>Outline</a:t>
            </a:r>
          </a:p>
          <a:p>
            <a:pPr lvl="1"/>
            <a:r>
              <a:rPr lang="en-US" dirty="0" smtClean="0"/>
              <a:t>Understand your computer’s setup</a:t>
            </a:r>
          </a:p>
          <a:p>
            <a:pPr lvl="1"/>
            <a:r>
              <a:rPr lang="en-US" dirty="0" smtClean="0"/>
              <a:t>Pick the right version of software</a:t>
            </a:r>
          </a:p>
          <a:p>
            <a:pPr lvl="1"/>
            <a:r>
              <a:rPr lang="en-US" dirty="0" smtClean="0"/>
              <a:t>Install Java, if necessary</a:t>
            </a:r>
          </a:p>
          <a:p>
            <a:pPr lvl="1"/>
            <a:r>
              <a:rPr lang="en-US" dirty="0" smtClean="0"/>
              <a:t>Install eclipse</a:t>
            </a:r>
          </a:p>
          <a:p>
            <a:pPr lvl="1"/>
            <a:r>
              <a:rPr lang="en-US" dirty="0" smtClean="0"/>
              <a:t>Install the documentation (if necessary)</a:t>
            </a:r>
          </a:p>
          <a:p>
            <a:pPr lvl="1"/>
            <a:r>
              <a:rPr lang="en-US" dirty="0" smtClean="0"/>
              <a:t>Check the installation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8751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orizontal Scroll 3"/>
          <p:cNvSpPr/>
          <p:nvPr/>
        </p:nvSpPr>
        <p:spPr>
          <a:xfrm>
            <a:off x="1231603" y="1385282"/>
            <a:ext cx="6799467" cy="3608573"/>
          </a:xfrm>
          <a:prstGeom prst="horizontalScroll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smtClean="0">
                <a:solidFill>
                  <a:schemeClr val="tx1"/>
                </a:solidFill>
              </a:rPr>
              <a:t>Enjoy</a:t>
            </a:r>
            <a:r>
              <a:rPr lang="en-US" sz="5400" smtClean="0">
                <a:solidFill>
                  <a:schemeClr val="tx1"/>
                </a:solidFill>
              </a:rPr>
              <a:t> </a:t>
            </a:r>
            <a:r>
              <a:rPr lang="en-US" sz="5400" dirty="0" smtClean="0">
                <a:solidFill>
                  <a:schemeClr val="tx1"/>
                </a:solidFill>
              </a:rPr>
              <a:t>Programming!</a:t>
            </a:r>
            <a:endParaRPr lang="en-US" sz="5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32351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This demo was done on a Mac running OS X 10.8</a:t>
            </a:r>
          </a:p>
          <a:p>
            <a:pPr lvl="1"/>
            <a:r>
              <a:rPr lang="en-US" dirty="0" smtClean="0"/>
              <a:t>Mountain lion</a:t>
            </a:r>
          </a:p>
          <a:p>
            <a:r>
              <a:rPr lang="en-US" dirty="0" smtClean="0"/>
              <a:t>If you are running a different version of the operating system it may look a little different</a:t>
            </a:r>
          </a:p>
          <a:p>
            <a:pPr lvl="1"/>
            <a:r>
              <a:rPr lang="en-US" dirty="0" smtClean="0"/>
              <a:t>The essential steps are the same</a:t>
            </a:r>
          </a:p>
          <a:p>
            <a:r>
              <a:rPr lang="en-US" dirty="0" smtClean="0"/>
              <a:t>Apple, Google and Mozilla are making changes to browsers constantly</a:t>
            </a:r>
          </a:p>
          <a:p>
            <a:pPr lvl="1"/>
            <a:r>
              <a:rPr lang="en-US" dirty="0" smtClean="0"/>
              <a:t>Daily updates can, and do, break things</a:t>
            </a:r>
          </a:p>
        </p:txBody>
      </p:sp>
    </p:spTree>
    <p:extLst>
      <p:ext uri="{BB962C8B-B14F-4D97-AF65-F5344CB8AC3E}">
        <p14:creationId xmlns:p14="http://schemas.microsoft.com/office/powerpoint/2010/main" val="4639793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Computer </a:t>
            </a:r>
            <a:r>
              <a:rPr lang="en-US" dirty="0" smtClean="0"/>
              <a:t>Hardware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Hardware </a:t>
            </a:r>
            <a:r>
              <a:rPr lang="en-US" dirty="0" smtClean="0"/>
              <a:t>matters: 32 bit versus 64 bit</a:t>
            </a:r>
            <a:endParaRPr lang="en-US" dirty="0" smtClean="0"/>
          </a:p>
          <a:p>
            <a:r>
              <a:rPr lang="en-US" dirty="0" smtClean="0"/>
              <a:t>Check </a:t>
            </a:r>
            <a:r>
              <a:rPr lang="en-US" dirty="0"/>
              <a:t>whether your computer is 32 or 64 </a:t>
            </a:r>
            <a:r>
              <a:rPr lang="en-US" dirty="0" smtClean="0"/>
              <a:t>bit</a:t>
            </a:r>
          </a:p>
          <a:p>
            <a:pPr lvl="1"/>
            <a:r>
              <a:rPr lang="en-US" dirty="0" smtClean="0"/>
              <a:t>Choose Apple, About this Mac, More Info</a:t>
            </a:r>
            <a:endParaRPr lang="en-US" dirty="0">
              <a:hlinkClick r:id="rId2"/>
            </a:endParaRPr>
          </a:p>
          <a:p>
            <a:pPr lvl="1"/>
            <a:r>
              <a:rPr lang="en-US" dirty="0" smtClean="0">
                <a:hlinkClick r:id="rId2"/>
              </a:rPr>
              <a:t>http://support.apple.com/kb/HT3696</a:t>
            </a:r>
            <a:r>
              <a:rPr lang="en-US" dirty="0" smtClean="0"/>
              <a:t> has a listing of processor architectures</a:t>
            </a:r>
          </a:p>
          <a:p>
            <a:pPr lvl="1"/>
            <a:r>
              <a:rPr lang="en-US" dirty="0" smtClean="0"/>
              <a:t>Only 32 bit processors:  Intel Core Solo, Intel Core Duo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58830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Browser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Check whether browser is 32 or 64 bit</a:t>
            </a:r>
          </a:p>
          <a:p>
            <a:pPr lvl="1"/>
            <a:r>
              <a:rPr lang="en-US" dirty="0"/>
              <a:t>Go to Apple, About this Mac, More Info, System Report, Applications, Safari</a:t>
            </a:r>
          </a:p>
          <a:p>
            <a:pPr lvl="1"/>
            <a:r>
              <a:rPr lang="en-US" dirty="0"/>
              <a:t>If it says 64-Bit (Intel): </a:t>
            </a:r>
            <a:r>
              <a:rPr lang="en-US" dirty="0" smtClean="0"/>
              <a:t>Yes</a:t>
            </a:r>
            <a:endParaRPr lang="en-US" dirty="0"/>
          </a:p>
          <a:p>
            <a:pPr lvl="2"/>
            <a:r>
              <a:rPr lang="en-US" dirty="0" smtClean="0"/>
              <a:t>This </a:t>
            </a:r>
            <a:r>
              <a:rPr lang="en-US" dirty="0"/>
              <a:t>is 64 bit</a:t>
            </a:r>
          </a:p>
          <a:p>
            <a:pPr lvl="1"/>
            <a:r>
              <a:rPr lang="en-US" dirty="0"/>
              <a:t>Otherwise it is 32 bit</a:t>
            </a:r>
          </a:p>
          <a:p>
            <a:r>
              <a:rPr lang="en-US" dirty="0"/>
              <a:t>Configurations</a:t>
            </a:r>
          </a:p>
          <a:p>
            <a:pPr lvl="1"/>
            <a:r>
              <a:rPr lang="en-US" dirty="0"/>
              <a:t>Safari is 32 bit or 64 bit</a:t>
            </a:r>
          </a:p>
          <a:p>
            <a:pPr lvl="1"/>
            <a:r>
              <a:rPr lang="en-US" dirty="0"/>
              <a:t>Firefox is 32 bit or 64 bit</a:t>
            </a:r>
          </a:p>
          <a:p>
            <a:pPr lvl="1"/>
            <a:r>
              <a:rPr lang="en-US" dirty="0"/>
              <a:t>Chrome is 32 bit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11861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and Hardware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run 32 bit software on 64 bit computers</a:t>
            </a:r>
          </a:p>
          <a:p>
            <a:r>
              <a:rPr lang="en-US" dirty="0"/>
              <a:t>You cannot run 64 bit software on 32 bit computers</a:t>
            </a:r>
          </a:p>
          <a:p>
            <a:r>
              <a:rPr lang="en-US" dirty="0"/>
              <a:t>Software tools for this class need to </a:t>
            </a:r>
            <a:r>
              <a:rPr lang="en-US" dirty="0" smtClean="0"/>
              <a:t>match</a:t>
            </a:r>
          </a:p>
          <a:p>
            <a:r>
              <a:rPr lang="en-US" dirty="0" smtClean="0"/>
              <a:t>Strategically choose your configurations</a:t>
            </a:r>
          </a:p>
        </p:txBody>
      </p:sp>
    </p:spTree>
    <p:extLst>
      <p:ext uri="{BB962C8B-B14F-4D97-AF65-F5344CB8AC3E}">
        <p14:creationId xmlns:p14="http://schemas.microsoft.com/office/powerpoint/2010/main" val="5138811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Sure Java is Installed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  </a:t>
            </a:r>
            <a:r>
              <a:rPr lang="en-US" dirty="0"/>
              <a:t>can be tested using: </a:t>
            </a:r>
            <a:r>
              <a:rPr lang="en-US" dirty="0">
                <a:hlinkClick r:id="rId2"/>
              </a:rPr>
              <a:t>http://www.</a:t>
            </a:r>
            <a:r>
              <a:rPr lang="en-US" b="1" dirty="0">
                <a:hlinkClick r:id="rId2"/>
              </a:rPr>
              <a:t>java</a:t>
            </a:r>
            <a:r>
              <a:rPr lang="en-US" dirty="0">
                <a:hlinkClick r:id="rId2"/>
              </a:rPr>
              <a:t>.com/en/download/</a:t>
            </a:r>
            <a:r>
              <a:rPr lang="en-US" b="1" dirty="0" smtClean="0">
                <a:hlinkClick r:id="rId2"/>
              </a:rPr>
              <a:t>testjava</a:t>
            </a:r>
            <a:r>
              <a:rPr lang="en-US" dirty="0" smtClean="0">
                <a:hlinkClick r:id="rId2"/>
              </a:rPr>
              <a:t>.jsp</a:t>
            </a:r>
            <a:endParaRPr lang="en-US" dirty="0"/>
          </a:p>
          <a:p>
            <a:pPr lvl="1"/>
            <a:r>
              <a:rPr lang="en-US" dirty="0"/>
              <a:t>If it shows some version of Java installed, you’re good to </a:t>
            </a:r>
            <a:r>
              <a:rPr lang="en-US" dirty="0" smtClean="0"/>
              <a:t>go</a:t>
            </a:r>
          </a:p>
          <a:p>
            <a:pPr lvl="1"/>
            <a:r>
              <a:rPr lang="en-US" dirty="0" smtClean="0"/>
              <a:t>Even if it doesn’t show that Java is installed, you are likely to be OK</a:t>
            </a:r>
          </a:p>
          <a:p>
            <a:pPr lvl="2"/>
            <a:r>
              <a:rPr lang="en-US" dirty="0" smtClean="0"/>
              <a:t>Mac OS handles details in the background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9156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Configuration for </a:t>
            </a:r>
            <a:r>
              <a:rPr lang="en-US" dirty="0" smtClean="0"/>
              <a:t>32 bit Computer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Everything needs to be 32 bit</a:t>
            </a:r>
          </a:p>
          <a:p>
            <a:pPr lvl="1"/>
            <a:r>
              <a:rPr lang="en-US" dirty="0" smtClean="0"/>
              <a:t>Eclipse</a:t>
            </a:r>
          </a:p>
          <a:p>
            <a:pPr lvl="1"/>
            <a:r>
              <a:rPr lang="en-US" dirty="0" smtClean="0"/>
              <a:t>Browser (will be automatically)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554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Configuration</a:t>
            </a:r>
            <a:r>
              <a:rPr lang="en-US" dirty="0" smtClean="0"/>
              <a:t>: 64 bit for 64 bit computer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Install </a:t>
            </a:r>
            <a:r>
              <a:rPr lang="en-US" dirty="0"/>
              <a:t>eclipse in 64 bit</a:t>
            </a:r>
          </a:p>
          <a:p>
            <a:r>
              <a:rPr lang="en-US" dirty="0" smtClean="0"/>
              <a:t>Use Safari or Firefox in 64 bit mode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5826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1647</TotalTime>
  <Words>935</Words>
  <Application>Microsoft Macintosh PowerPoint</Application>
  <PresentationFormat>On-screen Show (4:3)</PresentationFormat>
  <Paragraphs>138</Paragraphs>
  <Slides>20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Install Software on a Macintosh</vt:lpstr>
      <vt:lpstr>Setup</vt:lpstr>
      <vt:lpstr>Warning</vt:lpstr>
      <vt:lpstr>Computer Hardware</vt:lpstr>
      <vt:lpstr>Browser</vt:lpstr>
      <vt:lpstr>Software and Hardware</vt:lpstr>
      <vt:lpstr>Make Sure Java is Installed</vt:lpstr>
      <vt:lpstr>Configuration for 32 bit Computer</vt:lpstr>
      <vt:lpstr>Configuration: 64 bit for 64 bit computer</vt:lpstr>
      <vt:lpstr>Install eclipse</vt:lpstr>
      <vt:lpstr>Access the Java API</vt:lpstr>
      <vt:lpstr>Check Installation</vt:lpstr>
      <vt:lpstr>Start a Program</vt:lpstr>
      <vt:lpstr>Add some Output</vt:lpstr>
      <vt:lpstr>Run Your Program</vt:lpstr>
      <vt:lpstr>Check JavaBat</vt:lpstr>
      <vt:lpstr>Check Problets</vt:lpstr>
      <vt:lpstr>If Problets Don’t Work</vt:lpstr>
      <vt:lpstr>Security Issues</vt:lpstr>
      <vt:lpstr>PowerPoint Presentation</vt:lpstr>
    </vt:vector>
  </TitlesOfParts>
  <Company>University of Oklahoma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PORTFOLIO OF ASSETS</dc:title>
  <dc:creator>Stephanie Shillings</dc:creator>
  <cp:lastModifiedBy>Deborah Trytten</cp:lastModifiedBy>
  <cp:revision>33</cp:revision>
  <dcterms:created xsi:type="dcterms:W3CDTF">2013-11-05T19:37:50Z</dcterms:created>
  <dcterms:modified xsi:type="dcterms:W3CDTF">2013-12-23T13:33:32Z</dcterms:modified>
</cp:coreProperties>
</file>