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4" r:id="rId3"/>
    <p:sldId id="263" r:id="rId4"/>
    <p:sldId id="265" r:id="rId5"/>
    <p:sldId id="266" r:id="rId6"/>
    <p:sldId id="267" r:id="rId7"/>
    <p:sldId id="272" r:id="rId8"/>
    <p:sldId id="271" r:id="rId9"/>
    <p:sldId id="270" r:id="rId10"/>
    <p:sldId id="273" r:id="rId11"/>
    <p:sldId id="262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7F9"/>
    <a:srgbClr val="0E2D68"/>
    <a:srgbClr val="0C9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54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7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36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76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71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457700"/>
            <a:ext cx="5750916" cy="273844"/>
          </a:xfrm>
          <a:prstGeom prst="rect">
            <a:avLst/>
          </a:prstGeom>
        </p:spPr>
        <p:txBody>
          <a:bodyPr/>
          <a:lstStyle/>
          <a:p>
            <a:fld id="{8D9FD3B9-E00D-2046-94F2-94B3E9C697EF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2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u-janux-1color-tag-OU_RGB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94" y="4658497"/>
            <a:ext cx="1938465" cy="950764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367395" y="4668118"/>
            <a:ext cx="8229600" cy="188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CS</a:t>
            </a:r>
            <a:r>
              <a:rPr lang="en-US" sz="1400" baseline="0" dirty="0" smtClean="0"/>
              <a:t> 1323-010</a:t>
            </a:r>
            <a:r>
              <a:rPr lang="en-US" sz="1400" dirty="0" smtClean="0"/>
              <a:t> | Introduction</a:t>
            </a:r>
            <a:r>
              <a:rPr lang="en-US" sz="1400" baseline="0" dirty="0" smtClean="0"/>
              <a:t> to Computer Programming</a:t>
            </a:r>
            <a:endParaRPr lang="en-US" sz="140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588943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Memory Diagrams: Passing By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Value </a:t>
            </a:r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(Primitive Data)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0337"/>
            <a:ext cx="6400800" cy="1341779"/>
          </a:xfrm>
        </p:spPr>
        <p:txBody>
          <a:bodyPr/>
          <a:lstStyle/>
          <a:p>
            <a:r>
              <a:rPr lang="en-US" dirty="0" smtClean="0">
                <a:solidFill>
                  <a:srgbClr val="0C91D2"/>
                </a:solidFill>
                <a:latin typeface="Helvetica Neue"/>
                <a:cs typeface="Helvetica Neue"/>
              </a:rPr>
              <a:t>Methods</a:t>
            </a:r>
            <a:endParaRPr lang="en-US" dirty="0">
              <a:solidFill>
                <a:srgbClr val="0C91D2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1567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method did not do what it was supposed to do</a:t>
            </a:r>
          </a:p>
          <a:p>
            <a:pPr lvl="1"/>
            <a:r>
              <a:rPr lang="en-US" dirty="0" smtClean="0"/>
              <a:t>Swap cannot be done in Java</a:t>
            </a:r>
          </a:p>
          <a:p>
            <a:r>
              <a:rPr lang="en-US" dirty="0" smtClean="0"/>
              <a:t>Primitive data types are </a:t>
            </a:r>
            <a:r>
              <a:rPr lang="en-US" b="1" i="1" u="sng" dirty="0" smtClean="0"/>
              <a:t>passed by value</a:t>
            </a:r>
          </a:p>
          <a:p>
            <a:pPr lvl="1"/>
            <a:r>
              <a:rPr lang="en-US" dirty="0" smtClean="0"/>
              <a:t>This means that the value is copied into another location</a:t>
            </a:r>
          </a:p>
          <a:p>
            <a:pPr lvl="1"/>
            <a:r>
              <a:rPr lang="en-US" dirty="0" smtClean="0"/>
              <a:t>Changing data in the other location does not change main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88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1231602" y="1038961"/>
            <a:ext cx="6799467" cy="2706430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smtClean="0">
                <a:solidFill>
                  <a:schemeClr val="tx1"/>
                </a:solidFill>
              </a:rPr>
              <a:t>Keep </a:t>
            </a:r>
            <a:r>
              <a:rPr lang="en-US" sz="5400" dirty="0" smtClean="0">
                <a:solidFill>
                  <a:schemeClr val="tx1"/>
                </a:solidFill>
              </a:rPr>
              <a:t>Programming!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1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call (use) a method, the arguments are the raw materials that are used to calculate the result</a:t>
            </a:r>
          </a:p>
          <a:p>
            <a:r>
              <a:rPr lang="en-US" dirty="0" err="1" smtClean="0"/>
              <a:t>Math.abs</a:t>
            </a:r>
            <a:r>
              <a:rPr lang="en-US" dirty="0" smtClean="0"/>
              <a:t>(-7);</a:t>
            </a:r>
          </a:p>
          <a:p>
            <a:r>
              <a:rPr lang="en-US" dirty="0" err="1" smtClean="0"/>
              <a:t>Math.abs</a:t>
            </a:r>
            <a:r>
              <a:rPr lang="en-US" dirty="0" smtClean="0"/>
              <a:t>(7);</a:t>
            </a:r>
          </a:p>
        </p:txBody>
      </p:sp>
    </p:spTree>
    <p:extLst>
      <p:ext uri="{BB962C8B-B14F-4D97-AF65-F5344CB8AC3E}">
        <p14:creationId xmlns:p14="http://schemas.microsoft.com/office/powerpoint/2010/main" val="34267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you write a method, parameters are variables that will be assigned values from the arguments</a:t>
            </a:r>
          </a:p>
          <a:p>
            <a:r>
              <a:rPr lang="en-US" dirty="0" smtClean="0"/>
              <a:t>They live only as long as the method lives</a:t>
            </a:r>
          </a:p>
          <a:p>
            <a:r>
              <a:rPr lang="en-US" dirty="0" smtClean="0"/>
              <a:t>Parameter names are irrelevant</a:t>
            </a:r>
          </a:p>
          <a:p>
            <a:pPr lvl="1"/>
            <a:r>
              <a:rPr lang="en-US" dirty="0" smtClean="0"/>
              <a:t>Should be meaningful</a:t>
            </a:r>
          </a:p>
          <a:p>
            <a:r>
              <a:rPr lang="en-US" dirty="0" smtClean="0"/>
              <a:t>Local variables are similar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79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5979"/>
            <a:ext cx="8436543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 Parameters Change Arguments?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Depends on several factors</a:t>
            </a:r>
          </a:p>
          <a:p>
            <a:pPr lvl="1"/>
            <a:r>
              <a:rPr lang="en-US" dirty="0" smtClean="0"/>
              <a:t>Type of the parameter</a:t>
            </a:r>
          </a:p>
          <a:p>
            <a:pPr lvl="2"/>
            <a:r>
              <a:rPr lang="en-US" dirty="0" smtClean="0"/>
              <a:t>Primitive data types (e.g. </a:t>
            </a:r>
            <a:r>
              <a:rPr lang="en-US" dirty="0" err="1" smtClean="0"/>
              <a:t>int</a:t>
            </a:r>
            <a:r>
              <a:rPr lang="en-US" dirty="0" smtClean="0"/>
              <a:t>, double)</a:t>
            </a:r>
          </a:p>
          <a:p>
            <a:pPr lvl="2"/>
            <a:r>
              <a:rPr lang="en-US" dirty="0" smtClean="0"/>
              <a:t>Objects (e.g. String, Scanner)</a:t>
            </a:r>
          </a:p>
          <a:p>
            <a:pPr lvl="3"/>
            <a:r>
              <a:rPr lang="en-US" dirty="0" smtClean="0"/>
              <a:t>Whether the object was constructed in method or not</a:t>
            </a:r>
          </a:p>
          <a:p>
            <a:pPr lvl="3"/>
            <a:r>
              <a:rPr lang="en-US" dirty="0" smtClean="0"/>
              <a:t>Will be discussed more in next section of class</a:t>
            </a:r>
          </a:p>
          <a:p>
            <a:r>
              <a:rPr lang="en-US" dirty="0" smtClean="0"/>
              <a:t>Memory diagrams answer these questions</a:t>
            </a:r>
          </a:p>
        </p:txBody>
      </p:sp>
    </p:spTree>
    <p:extLst>
      <p:ext uri="{BB962C8B-B14F-4D97-AF65-F5344CB8AC3E}">
        <p14:creationId xmlns:p14="http://schemas.microsoft.com/office/powerpoint/2010/main" val="34869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way of visualizing how programs work</a:t>
            </a:r>
          </a:p>
          <a:p>
            <a:pPr lvl="1"/>
            <a:r>
              <a:rPr lang="en-US" dirty="0" smtClean="0"/>
              <a:t>Show how memory is allocated in computer</a:t>
            </a:r>
          </a:p>
          <a:p>
            <a:pPr lvl="1"/>
            <a:r>
              <a:rPr lang="en-US" dirty="0" smtClean="0"/>
              <a:t>Incredibly important debugging technique</a:t>
            </a:r>
          </a:p>
        </p:txBody>
      </p:sp>
    </p:spTree>
    <p:extLst>
      <p:ext uri="{BB962C8B-B14F-4D97-AF65-F5344CB8AC3E}">
        <p14:creationId xmlns:p14="http://schemas.microsoft.com/office/powerpoint/2010/main" val="84264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size = 3;</a:t>
            </a:r>
          </a:p>
          <a:p>
            <a:r>
              <a:rPr lang="en-US" dirty="0" smtClean="0"/>
              <a:t>double length = 2.7;</a:t>
            </a:r>
          </a:p>
          <a:p>
            <a:r>
              <a:rPr lang="en-US" dirty="0" smtClean="0"/>
              <a:t>Each variable gets a box</a:t>
            </a:r>
          </a:p>
          <a:p>
            <a:pPr lvl="1"/>
            <a:r>
              <a:rPr lang="en-US" dirty="0" smtClean="0"/>
              <a:t>The name of the variable is on top</a:t>
            </a:r>
          </a:p>
          <a:p>
            <a:pPr lvl="1"/>
            <a:r>
              <a:rPr lang="en-US" dirty="0" smtClean="0"/>
              <a:t>The contents of the box is the value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15200" y="1289785"/>
            <a:ext cx="789272" cy="346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45372" y="920453"/>
            <a:ext cx="52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15200" y="2124176"/>
            <a:ext cx="890106" cy="404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29407" y="1754844"/>
            <a:ext cx="87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25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  <p:bldP spid="6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public class Example{</a:t>
            </a:r>
          </a:p>
          <a:p>
            <a:pPr lvl="1"/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x = 0;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y = 7;</a:t>
            </a:r>
          </a:p>
          <a:p>
            <a:pPr lvl="2"/>
            <a:r>
              <a:rPr lang="en-US" dirty="0" smtClean="0"/>
              <a:t>swap(</a:t>
            </a:r>
            <a:r>
              <a:rPr lang="en-US" dirty="0" err="1" smtClean="0"/>
              <a:t>x,y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public static void swap(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 {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temp = a;</a:t>
            </a:r>
          </a:p>
          <a:p>
            <a:pPr lvl="2"/>
            <a:r>
              <a:rPr lang="en-US" dirty="0" smtClean="0"/>
              <a:t>a = b;</a:t>
            </a:r>
          </a:p>
          <a:p>
            <a:pPr lvl="2"/>
            <a:r>
              <a:rPr lang="en-US" dirty="0" smtClean="0"/>
              <a:t>b = temp;</a:t>
            </a:r>
          </a:p>
          <a:p>
            <a:pPr lvl="1"/>
            <a:r>
              <a:rPr lang="en-US" dirty="0" smtClean="0"/>
              <a:t>}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88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for Tracing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Start at main program</a:t>
            </a:r>
          </a:p>
          <a:p>
            <a:pPr lvl="1"/>
            <a:r>
              <a:rPr lang="en-US" dirty="0" smtClean="0"/>
              <a:t>Create main stack frame</a:t>
            </a:r>
          </a:p>
          <a:p>
            <a:pPr lvl="1"/>
            <a:r>
              <a:rPr lang="en-US" dirty="0" smtClean="0"/>
              <a:t>Execute program line by line</a:t>
            </a:r>
          </a:p>
          <a:p>
            <a:r>
              <a:rPr lang="en-US" dirty="0" smtClean="0"/>
              <a:t>Go to method(s)</a:t>
            </a:r>
          </a:p>
          <a:p>
            <a:pPr lvl="1"/>
            <a:r>
              <a:rPr lang="en-US" dirty="0" smtClean="0"/>
              <a:t>Create stack frame for each method</a:t>
            </a:r>
          </a:p>
          <a:p>
            <a:pPr lvl="1"/>
            <a:r>
              <a:rPr lang="en-US" dirty="0" smtClean="0"/>
              <a:t>Copy arguments into parameters</a:t>
            </a:r>
          </a:p>
          <a:p>
            <a:pPr lvl="1"/>
            <a:r>
              <a:rPr lang="en-US" dirty="0" smtClean="0"/>
              <a:t>Complete the execution of the method</a:t>
            </a:r>
          </a:p>
          <a:p>
            <a:r>
              <a:rPr lang="en-US" dirty="0" smtClean="0"/>
              <a:t>Return to main program</a:t>
            </a:r>
          </a:p>
          <a:p>
            <a:r>
              <a:rPr lang="en-US" dirty="0" smtClean="0"/>
              <a:t>Complete execution of main program</a:t>
            </a:r>
          </a:p>
        </p:txBody>
      </p:sp>
    </p:spTree>
    <p:extLst>
      <p:ext uri="{BB962C8B-B14F-4D97-AF65-F5344CB8AC3E}">
        <p14:creationId xmlns:p14="http://schemas.microsoft.com/office/powerpoint/2010/main" val="211217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public class Example{</a:t>
            </a:r>
          </a:p>
          <a:p>
            <a:pPr lvl="1"/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x = 5;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y = 7;</a:t>
            </a:r>
          </a:p>
          <a:p>
            <a:pPr lvl="2"/>
            <a:r>
              <a:rPr lang="en-US" dirty="0" smtClean="0"/>
              <a:t>swap(</a:t>
            </a:r>
            <a:r>
              <a:rPr lang="en-US" dirty="0" err="1" smtClean="0"/>
              <a:t>x,y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public static void swap(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 {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temp = a;</a:t>
            </a:r>
          </a:p>
          <a:p>
            <a:pPr lvl="2"/>
            <a:r>
              <a:rPr lang="en-US" dirty="0" smtClean="0"/>
              <a:t>a = b;</a:t>
            </a:r>
          </a:p>
          <a:p>
            <a:pPr lvl="2"/>
            <a:r>
              <a:rPr lang="en-US" dirty="0" smtClean="0"/>
              <a:t>b = temp;</a:t>
            </a:r>
          </a:p>
          <a:p>
            <a:pPr lvl="1"/>
            <a:r>
              <a:rPr lang="en-US" dirty="0" smtClean="0"/>
              <a:t>}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54291" y="1491917"/>
            <a:ext cx="693018" cy="264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0590" y="112258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09861" y="1491917"/>
            <a:ext cx="693018" cy="264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8514" y="11113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54291" y="2934102"/>
            <a:ext cx="693018" cy="264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80590" y="256476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080985" y="2934102"/>
            <a:ext cx="693018" cy="264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07284" y="2564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170244" y="2931697"/>
            <a:ext cx="693018" cy="264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76403" y="2602393"/>
            <a:ext cx="680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054291" y="2930896"/>
            <a:ext cx="693018" cy="264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80985" y="2940336"/>
            <a:ext cx="693018" cy="264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601903" y="1063229"/>
            <a:ext cx="2568341" cy="116983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280590" y="622069"/>
            <a:ext cx="1790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stack frame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601904" y="2564769"/>
            <a:ext cx="3426594" cy="101582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54291" y="2233061"/>
            <a:ext cx="180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swap stack 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9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 animBg="1"/>
      <p:bldP spid="17" grpId="0" animBg="1"/>
      <p:bldP spid="18" grpId="0"/>
      <p:bldP spid="19" grpId="0" animBg="1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411</Words>
  <Application>Microsoft Office PowerPoint</Application>
  <PresentationFormat>On-screen Show (16:9)</PresentationFormat>
  <Paragraphs>91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Memory Diagrams: Passing By Value (Primitive Data)</vt:lpstr>
      <vt:lpstr>Arguments</vt:lpstr>
      <vt:lpstr>Parameters</vt:lpstr>
      <vt:lpstr>Do Parameters Change Arguments?</vt:lpstr>
      <vt:lpstr>Memory Diagrams</vt:lpstr>
      <vt:lpstr>Primitive Data Types</vt:lpstr>
      <vt:lpstr>Trace Code</vt:lpstr>
      <vt:lpstr>Instructions for Tracing Code</vt:lpstr>
      <vt:lpstr>Trace Code</vt:lpstr>
      <vt:lpstr>What Does It Mean?</vt:lpstr>
      <vt:lpstr>PowerPoint Presentation</vt:lpstr>
    </vt:vector>
  </TitlesOfParts>
  <Company>University of Oklahoma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OF ASSETS</dc:title>
  <dc:creator>Stephanie Shillings</dc:creator>
  <cp:lastModifiedBy>Deborah Trytten</cp:lastModifiedBy>
  <cp:revision>46</cp:revision>
  <dcterms:created xsi:type="dcterms:W3CDTF">2013-11-05T19:37:50Z</dcterms:created>
  <dcterms:modified xsi:type="dcterms:W3CDTF">2014-05-15T04:20:11Z</dcterms:modified>
</cp:coreProperties>
</file>