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87" r:id="rId4"/>
    <p:sldId id="269" r:id="rId5"/>
    <p:sldId id="270" r:id="rId6"/>
    <p:sldId id="271" r:id="rId7"/>
    <p:sldId id="273" r:id="rId8"/>
    <p:sldId id="285" r:id="rId9"/>
    <p:sldId id="283" r:id="rId10"/>
    <p:sldId id="263" r:id="rId11"/>
    <p:sldId id="264" r:id="rId12"/>
    <p:sldId id="266" r:id="rId13"/>
    <p:sldId id="274" r:id="rId14"/>
    <p:sldId id="275" r:id="rId15"/>
    <p:sldId id="267" r:id="rId16"/>
    <p:sldId id="276" r:id="rId17"/>
    <p:sldId id="268" r:id="rId18"/>
    <p:sldId id="278" r:id="rId19"/>
    <p:sldId id="277" r:id="rId20"/>
    <p:sldId id="279" r:id="rId21"/>
    <p:sldId id="281" r:id="rId22"/>
    <p:sldId id="280" r:id="rId23"/>
    <p:sldId id="282" r:id="rId24"/>
    <p:sldId id="284" r:id="rId25"/>
    <p:sldId id="286" r:id="rId26"/>
    <p:sldId id="262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656" y="-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1/8/14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Sorting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Partially Sorted Data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Put all data in a single array</a:t>
            </a:r>
          </a:p>
          <a:p>
            <a:pPr lvl="1"/>
            <a:r>
              <a:rPr lang="en-US" dirty="0" err="1" smtClean="0"/>
              <a:t>Arrays.sort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Why is this not best?</a:t>
            </a:r>
          </a:p>
          <a:p>
            <a:pPr lvl="1"/>
            <a:r>
              <a:rPr lang="en-US" dirty="0" smtClean="0"/>
              <a:t>These lists are likely to be enormous</a:t>
            </a:r>
          </a:p>
          <a:p>
            <a:pPr lvl="1"/>
            <a:r>
              <a:rPr lang="en-US" dirty="0" smtClean="0"/>
              <a:t>Failing to take advantage of the fact that your existing data is sorted is inefficient</a:t>
            </a:r>
          </a:p>
          <a:p>
            <a:pPr lvl="2"/>
            <a:r>
              <a:rPr lang="en-US" dirty="0" smtClean="0"/>
              <a:t>Particularly true if your data set is much larger than theirs</a:t>
            </a:r>
          </a:p>
          <a:p>
            <a:r>
              <a:rPr lang="en-US" dirty="0" smtClean="0"/>
              <a:t>This could be a good choice if time to program is important</a:t>
            </a:r>
          </a:p>
        </p:txBody>
      </p:sp>
    </p:spTree>
    <p:extLst>
      <p:ext uri="{BB962C8B-B14F-4D97-AF65-F5344CB8AC3E}">
        <p14:creationId xmlns:p14="http://schemas.microsoft.com/office/powerpoint/2010/main" val="641473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how we could adapt our existing sorting algorithms to this new circumstance</a:t>
            </a:r>
          </a:p>
          <a:p>
            <a:r>
              <a:rPr lang="en-US" dirty="0" smtClean="0"/>
              <a:t>Three ideas:</a:t>
            </a:r>
          </a:p>
          <a:p>
            <a:pPr lvl="1"/>
            <a:r>
              <a:rPr lang="en-US" dirty="0" smtClean="0"/>
              <a:t>Adapt selection sort</a:t>
            </a:r>
          </a:p>
          <a:p>
            <a:pPr lvl="1"/>
            <a:r>
              <a:rPr lang="en-US" dirty="0" smtClean="0"/>
              <a:t>Adapt insertion sort</a:t>
            </a:r>
          </a:p>
          <a:p>
            <a:pPr lvl="1"/>
            <a:r>
              <a:rPr lang="en-US" dirty="0" smtClean="0"/>
              <a:t>Two finger merge</a:t>
            </a:r>
          </a:p>
        </p:txBody>
      </p:sp>
    </p:spTree>
    <p:extLst>
      <p:ext uri="{BB962C8B-B14F-4D97-AF65-F5344CB8AC3E}">
        <p14:creationId xmlns:p14="http://schemas.microsoft.com/office/powerpoint/2010/main" val="289605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 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Selection sort first looks for the smallest element</a:t>
            </a:r>
          </a:p>
          <a:p>
            <a:pPr lvl="1"/>
            <a:r>
              <a:rPr lang="en-US" dirty="0" smtClean="0"/>
              <a:t>It could be the first element of </a:t>
            </a:r>
            <a:r>
              <a:rPr lang="en-US" dirty="0" err="1" smtClean="0"/>
              <a:t>sortedData</a:t>
            </a:r>
            <a:endParaRPr lang="en-US" dirty="0" smtClean="0"/>
          </a:p>
          <a:p>
            <a:pPr lvl="1"/>
            <a:r>
              <a:rPr lang="en-US" dirty="0" smtClean="0"/>
              <a:t>It could be any element of </a:t>
            </a:r>
            <a:r>
              <a:rPr lang="en-US" dirty="0" err="1" smtClean="0"/>
              <a:t>unsortedData</a:t>
            </a:r>
            <a:endParaRPr lang="en-US" dirty="0" smtClean="0"/>
          </a:p>
          <a:p>
            <a:r>
              <a:rPr lang="en-US" dirty="0" smtClean="0"/>
              <a:t>Consider what happens when swaps occur</a:t>
            </a:r>
          </a:p>
        </p:txBody>
      </p:sp>
    </p:spTree>
    <p:extLst>
      <p:ext uri="{BB962C8B-B14F-4D97-AF65-F5344CB8AC3E}">
        <p14:creationId xmlns:p14="http://schemas.microsoft.com/office/powerpoint/2010/main" val="151165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908365"/>
              </p:ext>
            </p:extLst>
          </p:nvPr>
        </p:nvGraphicFramePr>
        <p:xfrm>
          <a:off x="457200" y="1200150"/>
          <a:ext cx="8229598" cy="3361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4801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48014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48014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48014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48014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48014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48014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85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Once the first swap gets made the sorted data starts getting mixed with the unsorted data</a:t>
            </a:r>
          </a:p>
          <a:p>
            <a:r>
              <a:rPr lang="en-US" dirty="0" smtClean="0"/>
              <a:t>Are we l</a:t>
            </a:r>
            <a:r>
              <a:rPr lang="en-US" dirty="0" smtClean="0"/>
              <a:t>osing </a:t>
            </a:r>
            <a:r>
              <a:rPr lang="en-US" dirty="0" smtClean="0"/>
              <a:t>the value of having the data </a:t>
            </a:r>
            <a:r>
              <a:rPr lang="en-US" dirty="0" smtClean="0"/>
              <a:t>sorted?</a:t>
            </a:r>
            <a:endParaRPr lang="en-US" dirty="0" smtClean="0"/>
          </a:p>
          <a:p>
            <a:r>
              <a:rPr lang="en-US" dirty="0" smtClean="0"/>
              <a:t>Could be complex to code</a:t>
            </a:r>
          </a:p>
          <a:p>
            <a:pPr lvl="1"/>
            <a:r>
              <a:rPr lang="en-US" dirty="0" smtClean="0"/>
              <a:t>Stepping through sorted data</a:t>
            </a:r>
          </a:p>
          <a:p>
            <a:pPr lvl="1"/>
            <a:r>
              <a:rPr lang="en-US" dirty="0" smtClean="0"/>
              <a:t>Stepping through unsorted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7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 Insertion Sort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8075"/>
              </p:ext>
            </p:extLst>
          </p:nvPr>
        </p:nvGraphicFramePr>
        <p:xfrm>
          <a:off x="457200" y="1200150"/>
          <a:ext cx="822959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861837"/>
              </p:ext>
            </p:extLst>
          </p:nvPr>
        </p:nvGraphicFramePr>
        <p:xfrm>
          <a:off x="7758982" y="278009"/>
          <a:ext cx="669791" cy="40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91"/>
              </a:tblGrid>
              <a:tr h="4018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63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essentially starting insertion sort at a midway point</a:t>
            </a:r>
          </a:p>
          <a:p>
            <a:r>
              <a:rPr lang="en-US" dirty="0" smtClean="0"/>
              <a:t>Virtually no code needs to </a:t>
            </a:r>
            <a:r>
              <a:rPr lang="en-US" dirty="0" smtClean="0"/>
              <a:t>change</a:t>
            </a:r>
          </a:p>
          <a:p>
            <a:pPr lvl="1"/>
            <a:r>
              <a:rPr lang="en-US" dirty="0" smtClean="0"/>
              <a:t>One starting condition on a loop</a:t>
            </a:r>
            <a:endParaRPr lang="en-US" dirty="0" smtClean="0"/>
          </a:p>
          <a:p>
            <a:r>
              <a:rPr lang="en-US" dirty="0" smtClean="0"/>
              <a:t>Never losing any sorted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Looks like more swapping may occur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200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Finger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Sort the smaller array</a:t>
            </a:r>
          </a:p>
          <a:p>
            <a:pPr lvl="1"/>
            <a:r>
              <a:rPr lang="en-US" dirty="0" smtClean="0"/>
              <a:t>Merge the two arrays together</a:t>
            </a:r>
          </a:p>
          <a:p>
            <a:pPr lvl="2"/>
            <a:r>
              <a:rPr lang="en-US" dirty="0" smtClean="0"/>
              <a:t>Choose smallest value from end of either array</a:t>
            </a:r>
          </a:p>
          <a:p>
            <a:pPr lvl="2"/>
            <a:r>
              <a:rPr lang="en-US" dirty="0" smtClean="0"/>
              <a:t>Put in result array</a:t>
            </a:r>
          </a:p>
        </p:txBody>
      </p:sp>
    </p:spTree>
    <p:extLst>
      <p:ext uri="{BB962C8B-B14F-4D97-AF65-F5344CB8AC3E}">
        <p14:creationId xmlns:p14="http://schemas.microsoft.com/office/powerpoint/2010/main" val="84649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098722"/>
              </p:ext>
            </p:extLst>
          </p:nvPr>
        </p:nvGraphicFramePr>
        <p:xfrm>
          <a:off x="457200" y="1200150"/>
          <a:ext cx="6060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3"/>
                <a:gridCol w="606003"/>
                <a:gridCol w="606003"/>
                <a:gridCol w="606003"/>
                <a:gridCol w="606003"/>
                <a:gridCol w="606003"/>
                <a:gridCol w="606003"/>
                <a:gridCol w="606003"/>
                <a:gridCol w="606003"/>
                <a:gridCol w="6060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663420"/>
              </p:ext>
            </p:extLst>
          </p:nvPr>
        </p:nvGraphicFramePr>
        <p:xfrm>
          <a:off x="6706991" y="1200150"/>
          <a:ext cx="18115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62"/>
                <a:gridCol w="603862"/>
                <a:gridCol w="6038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936021"/>
              </p:ext>
            </p:extLst>
          </p:nvPr>
        </p:nvGraphicFramePr>
        <p:xfrm>
          <a:off x="1164783" y="316922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744093" y="1570990"/>
            <a:ext cx="641459" cy="1598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85552" y="1570990"/>
            <a:ext cx="449021" cy="1598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01353" y="1570990"/>
            <a:ext cx="333558" cy="1598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17153" y="1570990"/>
            <a:ext cx="141121" cy="1598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20125" y="1570990"/>
            <a:ext cx="38487" cy="1598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746121" y="1941830"/>
            <a:ext cx="3361246" cy="1227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0"/>
          </p:cNvCxnSpPr>
          <p:nvPr/>
        </p:nvCxnSpPr>
        <p:spPr>
          <a:xfrm flipH="1">
            <a:off x="4212782" y="1941830"/>
            <a:ext cx="3407753" cy="1227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74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requires a second array to store the result</a:t>
            </a:r>
          </a:p>
          <a:p>
            <a:pPr lvl="1"/>
            <a:r>
              <a:rPr lang="en-US" dirty="0"/>
              <a:t>Doubles the amount of storage</a:t>
            </a:r>
          </a:p>
          <a:p>
            <a:r>
              <a:rPr lang="en-US" dirty="0" smtClean="0"/>
              <a:t>Deal breaker in many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1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 work for </a:t>
            </a:r>
            <a:r>
              <a:rPr lang="en-US" dirty="0" err="1" smtClean="0"/>
              <a:t>TextBooksAreUs</a:t>
            </a:r>
            <a:r>
              <a:rPr lang="en-US" dirty="0" smtClean="0"/>
              <a:t>, a company that sells college textbooks</a:t>
            </a:r>
          </a:p>
          <a:p>
            <a:r>
              <a:rPr lang="en-US" dirty="0" err="1" smtClean="0"/>
              <a:t>TextBooksAreUs</a:t>
            </a:r>
            <a:r>
              <a:rPr lang="en-US" dirty="0" smtClean="0"/>
              <a:t> has just purchased a small company </a:t>
            </a:r>
            <a:r>
              <a:rPr lang="en-US" dirty="0" err="1" smtClean="0"/>
              <a:t>LittleTexts</a:t>
            </a:r>
            <a:r>
              <a:rPr lang="en-US" dirty="0" smtClean="0"/>
              <a:t> that also sells college textbooks</a:t>
            </a:r>
          </a:p>
          <a:p>
            <a:r>
              <a:rPr lang="en-US" dirty="0" smtClean="0"/>
              <a:t>You’ve been asked to </a:t>
            </a:r>
            <a:r>
              <a:rPr lang="en-US" dirty="0" smtClean="0"/>
              <a:t>merge </a:t>
            </a:r>
            <a:r>
              <a:rPr lang="en-US" dirty="0" smtClean="0"/>
              <a:t>two lists of email addresses</a:t>
            </a:r>
          </a:p>
          <a:p>
            <a:pPr lvl="1"/>
            <a:r>
              <a:rPr lang="en-US" dirty="0" err="1" smtClean="0"/>
              <a:t>TextBooksAreUs’s</a:t>
            </a:r>
            <a:r>
              <a:rPr lang="en-US" dirty="0" smtClean="0"/>
              <a:t> list is sorted by email address</a:t>
            </a:r>
          </a:p>
          <a:p>
            <a:pPr lvl="1"/>
            <a:r>
              <a:rPr lang="en-US" dirty="0" err="1" smtClean="0"/>
              <a:t>LittleTexts</a:t>
            </a:r>
            <a:r>
              <a:rPr lang="en-US" dirty="0" smtClean="0"/>
              <a:t> list is sorted by domain</a:t>
            </a:r>
          </a:p>
          <a:p>
            <a:r>
              <a:rPr lang="en-US" dirty="0" smtClean="0"/>
              <a:t>The final list should be sorted by email address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0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Selection sort and Insertion sort are obvious winners</a:t>
            </a:r>
          </a:p>
          <a:p>
            <a:pPr lvl="1"/>
            <a:r>
              <a:rPr lang="en-US" dirty="0" smtClean="0"/>
              <a:t>Only require one array</a:t>
            </a:r>
          </a:p>
          <a:p>
            <a:r>
              <a:rPr lang="en-US" dirty="0" smtClean="0"/>
              <a:t>Choosing between them is a toss-up</a:t>
            </a:r>
          </a:p>
          <a:p>
            <a:pPr lvl="1"/>
            <a:r>
              <a:rPr lang="en-US" dirty="0" smtClean="0"/>
              <a:t>Selection sort may be more efficient but harder to implement</a:t>
            </a:r>
          </a:p>
          <a:p>
            <a:pPr lvl="1"/>
            <a:r>
              <a:rPr lang="en-US" dirty="0" smtClean="0"/>
              <a:t>Insertion sort is easier to implement since it is a minor change to an existing algorithm</a:t>
            </a:r>
          </a:p>
          <a:p>
            <a:r>
              <a:rPr lang="en-US" dirty="0" smtClean="0"/>
              <a:t>We clearly need better tools for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72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[] </a:t>
            </a:r>
            <a:r>
              <a:rPr lang="en-US" dirty="0" err="1" smtClean="0"/>
              <a:t>readFile</a:t>
            </a:r>
            <a:r>
              <a:rPr lang="en-US" dirty="0" smtClean="0"/>
              <a:t>(String </a:t>
            </a:r>
            <a:r>
              <a:rPr lang="en-US" dirty="0" err="1" smtClean="0"/>
              <a:t>fileName</a:t>
            </a:r>
            <a:r>
              <a:rPr lang="en-US" dirty="0" smtClean="0"/>
              <a:t>)</a:t>
            </a:r>
          </a:p>
          <a:p>
            <a:r>
              <a:rPr lang="en-US" dirty="0"/>
              <a:t>W</a:t>
            </a:r>
            <a:r>
              <a:rPr lang="en-US" dirty="0" smtClean="0"/>
              <a:t>e would be storing data twice</a:t>
            </a:r>
          </a:p>
          <a:p>
            <a:pPr lvl="1"/>
            <a:r>
              <a:rPr lang="en-US" dirty="0" smtClean="0"/>
              <a:t>Once in array for each file separately</a:t>
            </a:r>
          </a:p>
          <a:p>
            <a:pPr lvl="1"/>
            <a:r>
              <a:rPr lang="en-US" dirty="0" smtClean="0"/>
              <a:t>Again in merged array</a:t>
            </a:r>
          </a:p>
        </p:txBody>
      </p:sp>
    </p:spTree>
    <p:extLst>
      <p:ext uri="{BB962C8B-B14F-4D97-AF65-F5344CB8AC3E}">
        <p14:creationId xmlns:p14="http://schemas.microsoft.com/office/powerpoint/2010/main" val="378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String[] </a:t>
            </a:r>
            <a:r>
              <a:rPr lang="en-US" dirty="0" err="1" smtClean="0"/>
              <a:t>readFiles</a:t>
            </a:r>
            <a:r>
              <a:rPr lang="en-US" dirty="0" smtClean="0"/>
              <a:t>(String </a:t>
            </a:r>
            <a:r>
              <a:rPr lang="en-US" dirty="0" err="1" smtClean="0"/>
              <a:t>sortedFileName</a:t>
            </a:r>
            <a:r>
              <a:rPr lang="en-US" dirty="0" smtClean="0"/>
              <a:t>, String </a:t>
            </a:r>
            <a:r>
              <a:rPr lang="en-US" dirty="0" err="1" smtClean="0"/>
              <a:t>unsortedFileName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Return value problem</a:t>
            </a:r>
          </a:p>
          <a:p>
            <a:pPr lvl="1"/>
            <a:r>
              <a:rPr lang="en-US" dirty="0" smtClean="0"/>
              <a:t>Needs to return the array</a:t>
            </a:r>
          </a:p>
          <a:p>
            <a:pPr lvl="1"/>
            <a:r>
              <a:rPr lang="en-US" dirty="0" smtClean="0"/>
              <a:t>But also the size of the first file</a:t>
            </a:r>
          </a:p>
        </p:txBody>
      </p:sp>
    </p:spTree>
    <p:extLst>
      <p:ext uri="{BB962C8B-B14F-4D97-AF65-F5344CB8AC3E}">
        <p14:creationId xmlns:p14="http://schemas.microsoft.com/office/powerpoint/2010/main" val="3058911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Ugly solution</a:t>
            </a:r>
          </a:p>
          <a:p>
            <a:pPr lvl="1"/>
            <a:r>
              <a:rPr lang="en-US" dirty="0"/>
              <a:t>Read file sizes in main method and data in </a:t>
            </a:r>
            <a:r>
              <a:rPr lang="en-US" dirty="0" smtClean="0"/>
              <a:t>another</a:t>
            </a:r>
            <a:endParaRPr lang="en-US" dirty="0"/>
          </a:p>
          <a:p>
            <a:r>
              <a:rPr lang="en-US" dirty="0" smtClean="0"/>
              <a:t>String[] </a:t>
            </a:r>
            <a:r>
              <a:rPr lang="en-US" dirty="0" err="1" smtClean="0"/>
              <a:t>readFiles</a:t>
            </a:r>
            <a:r>
              <a:rPr lang="en-US" dirty="0" smtClean="0"/>
              <a:t>(Scanner </a:t>
            </a:r>
            <a:r>
              <a:rPr lang="en-US" dirty="0" err="1" smtClean="0"/>
              <a:t>sortedFile</a:t>
            </a:r>
            <a:r>
              <a:rPr lang="en-US" dirty="0" smtClean="0"/>
              <a:t>, Scanner </a:t>
            </a:r>
            <a:r>
              <a:rPr lang="en-US" dirty="0" err="1" smtClean="0"/>
              <a:t>unsortedFile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sortedSize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unsortedSize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saveToFile</a:t>
            </a:r>
            <a:r>
              <a:rPr lang="en-US" dirty="0"/>
              <a:t>(String </a:t>
            </a:r>
            <a:r>
              <a:rPr lang="en-US" dirty="0" err="1"/>
              <a:t>outputFileName</a:t>
            </a:r>
            <a:r>
              <a:rPr lang="en-US" dirty="0"/>
              <a:t>, String[] data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sortMergedData</a:t>
            </a:r>
            <a:r>
              <a:rPr lang="en-US" dirty="0" smtClean="0"/>
              <a:t>(String[] data,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sortedSize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7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you need to know the details of algorithms when there are methods in the API?</a:t>
            </a:r>
          </a:p>
          <a:p>
            <a:pPr lvl="1"/>
            <a:r>
              <a:rPr lang="en-US" dirty="0" smtClean="0"/>
              <a:t>Algorithms are the building blocks of programs</a:t>
            </a:r>
          </a:p>
          <a:p>
            <a:pPr lvl="1"/>
            <a:r>
              <a:rPr lang="en-US" dirty="0" smtClean="0"/>
              <a:t>Knowing the details of algorithms gives you a better set of blocks to play with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0175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Unlike some of our other problems, this problem has nothing to do with the data being email addresses</a:t>
            </a:r>
          </a:p>
          <a:p>
            <a:pPr lvl="1"/>
            <a:r>
              <a:rPr lang="en-US" dirty="0" smtClean="0"/>
              <a:t>That would be different if we needed to sort by domain name</a:t>
            </a:r>
          </a:p>
          <a:p>
            <a:r>
              <a:rPr lang="en-US" dirty="0" smtClean="0"/>
              <a:t>Look for opportunities to make the program as general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08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Select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 the larger sorted data </a:t>
            </a:r>
            <a:r>
              <a:rPr lang="en-US" dirty="0" err="1" smtClean="0"/>
              <a:t>sortedData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Call the smaller unsorted data </a:t>
            </a:r>
            <a:r>
              <a:rPr lang="en-US" dirty="0" err="1" smtClean="0"/>
              <a:t>unsortedData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Result should be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99905"/>
              </p:ext>
            </p:extLst>
          </p:nvPr>
        </p:nvGraphicFramePr>
        <p:xfrm>
          <a:off x="1293075" y="1860898"/>
          <a:ext cx="6096000" cy="3708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146197"/>
              </p:ext>
            </p:extLst>
          </p:nvPr>
        </p:nvGraphicFramePr>
        <p:xfrm>
          <a:off x="1293075" y="3012766"/>
          <a:ext cx="1785930" cy="3657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95310"/>
                <a:gridCol w="595310"/>
                <a:gridCol w="59531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04126"/>
              </p:ext>
            </p:extLst>
          </p:nvPr>
        </p:nvGraphicFramePr>
        <p:xfrm>
          <a:off x="1293075" y="4124241"/>
          <a:ext cx="6095999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57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 is virtually certain that these lists </a:t>
            </a:r>
            <a:r>
              <a:rPr lang="en-US" dirty="0" smtClean="0"/>
              <a:t>will</a:t>
            </a:r>
            <a:r>
              <a:rPr lang="en-US" dirty="0" smtClean="0"/>
              <a:t> </a:t>
            </a:r>
            <a:r>
              <a:rPr lang="en-US" dirty="0" smtClean="0"/>
              <a:t>contain duplicate values</a:t>
            </a:r>
          </a:p>
          <a:p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Remove them from </a:t>
            </a:r>
            <a:r>
              <a:rPr lang="en-US" dirty="0" err="1" smtClean="0"/>
              <a:t>unsortedData</a:t>
            </a:r>
            <a:r>
              <a:rPr lang="en-US" dirty="0" smtClean="0"/>
              <a:t> by performing binary search of </a:t>
            </a:r>
            <a:r>
              <a:rPr lang="en-US" dirty="0" err="1" smtClean="0"/>
              <a:t>sortedData</a:t>
            </a:r>
            <a:endParaRPr lang="en-US" dirty="0" smtClean="0"/>
          </a:p>
          <a:p>
            <a:pPr lvl="2"/>
            <a:r>
              <a:rPr lang="en-US" dirty="0" smtClean="0"/>
              <a:t>Can use </a:t>
            </a:r>
            <a:r>
              <a:rPr lang="en-US" dirty="0" err="1" smtClean="0"/>
              <a:t>Arrays.binarySearch</a:t>
            </a:r>
            <a:r>
              <a:rPr lang="en-US" dirty="0" smtClean="0"/>
              <a:t>() for this</a:t>
            </a:r>
          </a:p>
          <a:p>
            <a:pPr lvl="1"/>
            <a:r>
              <a:rPr lang="en-US" dirty="0" smtClean="0"/>
              <a:t>Go </a:t>
            </a:r>
            <a:r>
              <a:rPr lang="en-US" dirty="0" smtClean="0"/>
              <a:t>ahead and sort, remove them when writing </a:t>
            </a:r>
            <a:r>
              <a:rPr lang="en-US" dirty="0" smtClean="0"/>
              <a:t>file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8987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While binary search is much cheaper than linear search, it takes time</a:t>
            </a:r>
          </a:p>
          <a:p>
            <a:pPr lvl="1"/>
            <a:r>
              <a:rPr lang="en-US" dirty="0" smtClean="0"/>
              <a:t>Particularly since </a:t>
            </a:r>
            <a:r>
              <a:rPr lang="en-US" dirty="0" err="1" smtClean="0"/>
              <a:t>sortedData</a:t>
            </a:r>
            <a:r>
              <a:rPr lang="en-US" dirty="0" smtClean="0"/>
              <a:t> is large</a:t>
            </a:r>
          </a:p>
          <a:p>
            <a:pPr lvl="1"/>
            <a:r>
              <a:rPr lang="en-US" dirty="0" smtClean="0"/>
              <a:t>Probably not a good choice</a:t>
            </a:r>
          </a:p>
          <a:p>
            <a:r>
              <a:rPr lang="en-US" dirty="0" smtClean="0"/>
              <a:t>Removing duplicates when writing the file is easy</a:t>
            </a:r>
          </a:p>
          <a:p>
            <a:r>
              <a:rPr lang="en-US" dirty="0" smtClean="0"/>
              <a:t>This decision might be wrong if there are lots of duplicates</a:t>
            </a:r>
          </a:p>
          <a:p>
            <a:r>
              <a:rPr lang="en-US" dirty="0" smtClean="0"/>
              <a:t>Need a better way to make these comparisons</a:t>
            </a:r>
          </a:p>
          <a:p>
            <a:pPr lvl="1"/>
            <a:r>
              <a:rPr lang="en-US" dirty="0" smtClean="0"/>
              <a:t>Use some math</a:t>
            </a:r>
          </a:p>
        </p:txBody>
      </p:sp>
    </p:spTree>
    <p:extLst>
      <p:ext uri="{BB962C8B-B14F-4D97-AF65-F5344CB8AC3E}">
        <p14:creationId xmlns:p14="http://schemas.microsoft.com/office/powerpoint/2010/main" val="746709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Improve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sortedData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unsortedData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Result  in array should be</a:t>
            </a:r>
          </a:p>
          <a:p>
            <a:endParaRPr lang="en-US" dirty="0" smtClean="0"/>
          </a:p>
          <a:p>
            <a:r>
              <a:rPr lang="en-US" dirty="0" smtClean="0"/>
              <a:t>File should not contain two j’s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754812"/>
              </p:ext>
            </p:extLst>
          </p:nvPr>
        </p:nvGraphicFramePr>
        <p:xfrm>
          <a:off x="1293074" y="1675478"/>
          <a:ext cx="6096000" cy="3708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880959"/>
              </p:ext>
            </p:extLst>
          </p:nvPr>
        </p:nvGraphicFramePr>
        <p:xfrm>
          <a:off x="1293074" y="2671155"/>
          <a:ext cx="1785930" cy="3657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95310"/>
                <a:gridCol w="595310"/>
                <a:gridCol w="59531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631193"/>
              </p:ext>
            </p:extLst>
          </p:nvPr>
        </p:nvGraphicFramePr>
        <p:xfrm>
          <a:off x="1293074" y="3585521"/>
          <a:ext cx="6095999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962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of the files of email addresses are stored in this format:</a:t>
            </a:r>
          </a:p>
          <a:p>
            <a:pPr lvl="1"/>
            <a:r>
              <a:rPr lang="en-US" dirty="0" smtClean="0"/>
              <a:t># of email addresses</a:t>
            </a:r>
          </a:p>
          <a:p>
            <a:pPr lvl="1"/>
            <a:r>
              <a:rPr lang="en-US" dirty="0" smtClean="0"/>
              <a:t>Email addresses one to a line</a:t>
            </a:r>
          </a:p>
          <a:p>
            <a:r>
              <a:rPr lang="en-US" dirty="0" smtClean="0"/>
              <a:t>Very common format choice since it allow arrays to be properly constructed</a:t>
            </a:r>
          </a:p>
        </p:txBody>
      </p:sp>
    </p:spTree>
    <p:extLst>
      <p:ext uri="{BB962C8B-B14F-4D97-AF65-F5344CB8AC3E}">
        <p14:creationId xmlns:p14="http://schemas.microsoft.com/office/powerpoint/2010/main" val="407670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</a:t>
            </a:r>
            <a:r>
              <a:rPr lang="en-US" dirty="0" smtClean="0"/>
              <a:t>o sorted data</a:t>
            </a:r>
          </a:p>
          <a:p>
            <a:pPr lvl="1"/>
            <a:r>
              <a:rPr lang="en-US" dirty="0" smtClean="0"/>
              <a:t>File would contain just 0 (not </a:t>
            </a:r>
            <a:r>
              <a:rPr lang="en-US" dirty="0" smtClean="0"/>
              <a:t>empty file)</a:t>
            </a:r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 unsorted data</a:t>
            </a:r>
          </a:p>
          <a:p>
            <a:r>
              <a:rPr lang="en-US" dirty="0" smtClean="0"/>
              <a:t>Only one element in sorted</a:t>
            </a:r>
          </a:p>
          <a:p>
            <a:r>
              <a:rPr lang="en-US" dirty="0" smtClean="0"/>
              <a:t>Only one element in unsorted</a:t>
            </a:r>
          </a:p>
          <a:p>
            <a:r>
              <a:rPr lang="en-US" dirty="0" smtClean="0"/>
              <a:t>Only one element in both sorted and unsorted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9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896</Words>
  <Application>Microsoft Macintosh PowerPoint</Application>
  <PresentationFormat>On-screen Show (16:9)</PresentationFormat>
  <Paragraphs>254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Sorting</vt:lpstr>
      <vt:lpstr>Problem Statement</vt:lpstr>
      <vt:lpstr>Abstraction</vt:lpstr>
      <vt:lpstr> Select Test Data</vt:lpstr>
      <vt:lpstr>Duplicate Values</vt:lpstr>
      <vt:lpstr>Select Strategy</vt:lpstr>
      <vt:lpstr> Improve Test Data</vt:lpstr>
      <vt:lpstr>Format of files</vt:lpstr>
      <vt:lpstr>Boundary Cases</vt:lpstr>
      <vt:lpstr>Easy Algorithm</vt:lpstr>
      <vt:lpstr>Another Choice</vt:lpstr>
      <vt:lpstr>Adapt Selection Sort</vt:lpstr>
      <vt:lpstr>Selection Sort</vt:lpstr>
      <vt:lpstr>Observations</vt:lpstr>
      <vt:lpstr>Adapt Insertion Sort</vt:lpstr>
      <vt:lpstr>Observations</vt:lpstr>
      <vt:lpstr>Two Finger Merge</vt:lpstr>
      <vt:lpstr>Demonstration</vt:lpstr>
      <vt:lpstr>Observations</vt:lpstr>
      <vt:lpstr>The Decision</vt:lpstr>
      <vt:lpstr>Design Methods</vt:lpstr>
      <vt:lpstr>Second Design</vt:lpstr>
      <vt:lpstr>Third Design</vt:lpstr>
      <vt:lpstr>Other Methods</vt:lpstr>
      <vt:lpstr>Algorithms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49</cp:revision>
  <dcterms:created xsi:type="dcterms:W3CDTF">2013-11-05T19:37:50Z</dcterms:created>
  <dcterms:modified xsi:type="dcterms:W3CDTF">2014-01-08T17:04:07Z</dcterms:modified>
</cp:coreProperties>
</file>