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3" r:id="rId4"/>
    <p:sldId id="265" r:id="rId5"/>
    <p:sldId id="267" r:id="rId6"/>
    <p:sldId id="268" r:id="rId7"/>
    <p:sldId id="266" r:id="rId8"/>
    <p:sldId id="269" r:id="rId9"/>
    <p:sldId id="270" r:id="rId10"/>
    <p:sldId id="271" r:id="rId11"/>
    <p:sldId id="272" r:id="rId12"/>
    <p:sldId id="262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4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Tracing Parameter Passing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Methods and References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8025585" y="1237678"/>
            <a:ext cx="824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273566" cy="857250"/>
          </a:xfrm>
        </p:spPr>
        <p:txBody>
          <a:bodyPr/>
          <a:lstStyle/>
          <a:p>
            <a:pPr algn="l"/>
            <a:r>
              <a:rPr lang="en-US" dirty="0" smtClean="0"/>
              <a:t>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74" y="1200151"/>
            <a:ext cx="5876642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457200" lvl="1" indent="0">
              <a:buNone/>
            </a:pPr>
            <a:r>
              <a:rPr lang="en-US" dirty="0" smtClean="0"/>
              <a:t>final </a:t>
            </a:r>
            <a:r>
              <a:rPr lang="en-US" dirty="0" err="1" smtClean="0"/>
              <a:t>int</a:t>
            </a:r>
            <a:r>
              <a:rPr lang="en-US" dirty="0" smtClean="0"/>
              <a:t> SIZE = 5;</a:t>
            </a:r>
          </a:p>
          <a:p>
            <a:pPr marL="457200" lvl="1" indent="0">
              <a:buNone/>
            </a:pPr>
            <a:r>
              <a:rPr lang="en-US" dirty="0" smtClean="0"/>
              <a:t>String[] input = “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”;</a:t>
            </a:r>
          </a:p>
          <a:p>
            <a:pPr marL="457200" lvl="1" indent="0">
              <a:buNone/>
            </a:pPr>
            <a:r>
              <a:rPr lang="en-US" dirty="0" smtClean="0"/>
              <a:t>String[] result; // REMOVED CONSTR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size= split(input, result);</a:t>
            </a:r>
          </a:p>
          <a:p>
            <a:pPr marL="457200" lvl="1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index = 0; index &lt; size;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++index)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(result[index]);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494884" y="1226785"/>
            <a:ext cx="938790" cy="40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6275" y="860159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56022" y="1915783"/>
            <a:ext cx="1017762" cy="310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7726" y="1564269"/>
            <a:ext cx="7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24782" y="3191552"/>
            <a:ext cx="1725717" cy="892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:String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288150" y="3551683"/>
            <a:ext cx="1398981" cy="4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7987641" y="2226438"/>
            <a:ext cx="377262" cy="965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38182" y="1937717"/>
            <a:ext cx="943000" cy="292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593869" y="1607010"/>
            <a:ext cx="78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25585" y="1237678"/>
            <a:ext cx="824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98571" y="860159"/>
            <a:ext cx="53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207622" y="860159"/>
            <a:ext cx="2848584" cy="150359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901245" y="514499"/>
            <a:ext cx="179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stack frame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986730" y="2852389"/>
            <a:ext cx="3069476" cy="14353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014392" y="285238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538182" y="1915783"/>
            <a:ext cx="943000" cy="310656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10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Arrays that are allocated in a method (split) must be returned to be used in calling method (main)</a:t>
            </a:r>
          </a:p>
          <a:p>
            <a:r>
              <a:rPr lang="en-US" dirty="0" smtClean="0"/>
              <a:t>Alterations made to parameter in method (split) are seen by calling method (main)</a:t>
            </a:r>
          </a:p>
          <a:p>
            <a:pPr lvl="1"/>
            <a:r>
              <a:rPr lang="en-US" dirty="0" smtClean="0"/>
              <a:t>As long as array not constructed again</a:t>
            </a:r>
          </a:p>
          <a:p>
            <a:r>
              <a:rPr lang="en-US" dirty="0" smtClean="0"/>
              <a:t>Same rules for objects</a:t>
            </a:r>
          </a:p>
          <a:p>
            <a:pPr lvl="1"/>
            <a:r>
              <a:rPr lang="en-US" dirty="0" smtClean="0"/>
              <a:t>Because arrays are stored by reference just like objects</a:t>
            </a:r>
          </a:p>
        </p:txBody>
      </p:sp>
    </p:spTree>
    <p:extLst>
      <p:ext uri="{BB962C8B-B14F-4D97-AF65-F5344CB8AC3E}">
        <p14:creationId xmlns:p14="http://schemas.microsoft.com/office/powerpoint/2010/main" val="333723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diagrams are the best tool for analyzing errors in code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allocation</a:t>
            </a:r>
          </a:p>
          <a:p>
            <a:pPr lvl="1"/>
            <a:r>
              <a:rPr lang="en-US" dirty="0" smtClean="0"/>
              <a:t>Parameter passing</a:t>
            </a:r>
          </a:p>
          <a:p>
            <a:r>
              <a:rPr lang="en-US" dirty="0" smtClean="0"/>
              <a:t>Re-examine some previously written code with memory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4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plit with Oversize </a:t>
            </a:r>
            <a:r>
              <a:rPr lang="en-US" dirty="0"/>
              <a:t>A</a:t>
            </a:r>
            <a:r>
              <a:rPr lang="en-US" dirty="0" smtClean="0"/>
              <a:t>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split (String source, String[] result)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Scanner input = new Scanner(source);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index; </a:t>
            </a:r>
          </a:p>
          <a:p>
            <a:pPr marL="0" indent="0">
              <a:buNone/>
            </a:pPr>
            <a:r>
              <a:rPr lang="en-US" dirty="0"/>
              <a:t>	 for (index = 0; </a:t>
            </a:r>
            <a:r>
              <a:rPr lang="en-US" dirty="0" err="1"/>
              <a:t>input.hasNext</a:t>
            </a:r>
            <a:r>
              <a:rPr lang="en-US" dirty="0"/>
              <a:t>() &amp;&amp; index &lt; </a:t>
            </a:r>
            <a:r>
              <a:rPr lang="en-US" dirty="0" err="1"/>
              <a:t>result.length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+</a:t>
            </a:r>
            <a:r>
              <a:rPr lang="en-US" dirty="0"/>
              <a:t>+index)</a:t>
            </a:r>
          </a:p>
          <a:p>
            <a:pPr marL="0" indent="0">
              <a:buNone/>
            </a:pPr>
            <a:r>
              <a:rPr lang="en-US" dirty="0"/>
              <a:t>		result[index] = </a:t>
            </a:r>
            <a:r>
              <a:rPr lang="en-US" dirty="0" err="1"/>
              <a:t>input.next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index;</a:t>
            </a:r>
          </a:p>
          <a:p>
            <a:pPr marL="0" indent="0">
              <a:buNone/>
            </a:pPr>
            <a:r>
              <a:rPr lang="en-US" dirty="0"/>
              <a:t>}	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2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final </a:t>
            </a:r>
            <a:r>
              <a:rPr lang="en-US" dirty="0" err="1" smtClean="0"/>
              <a:t>int</a:t>
            </a:r>
            <a:r>
              <a:rPr lang="en-US" dirty="0" smtClean="0"/>
              <a:t> SIZE = 5;</a:t>
            </a:r>
          </a:p>
          <a:p>
            <a:pPr marL="457200" lvl="1" indent="0">
              <a:buNone/>
            </a:pPr>
            <a:r>
              <a:rPr lang="en-US" dirty="0" smtClean="0"/>
              <a:t>String </a:t>
            </a:r>
            <a:r>
              <a:rPr lang="en-US" dirty="0" smtClean="0"/>
              <a:t>input = “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”;</a:t>
            </a:r>
          </a:p>
          <a:p>
            <a:pPr marL="457200" lvl="1" indent="0">
              <a:buNone/>
            </a:pPr>
            <a:r>
              <a:rPr lang="en-US" dirty="0" smtClean="0"/>
              <a:t>String[] result = new String[SIZE];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size= split(input, result);</a:t>
            </a:r>
          </a:p>
          <a:p>
            <a:pPr marL="457200" lvl="1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index = 0; index &lt; size; ++index)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(result[index]);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582678" y="592868"/>
            <a:ext cx="938790" cy="40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4069" y="226242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99503" y="1466532"/>
            <a:ext cx="938790" cy="371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5520" y="1097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7212576" y="2446249"/>
            <a:ext cx="1725717" cy="1122553"/>
            <a:chOff x="7383756" y="2446249"/>
            <a:chExt cx="1725717" cy="1122553"/>
          </a:xfrm>
        </p:grpSpPr>
        <p:sp>
          <p:nvSpPr>
            <p:cNvPr id="8" name="Rectangle 7"/>
            <p:cNvSpPr/>
            <p:nvPr/>
          </p:nvSpPr>
          <p:spPr>
            <a:xfrm>
              <a:off x="7383756" y="2446249"/>
              <a:ext cx="1725717" cy="1122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60942" y="3007526"/>
              <a:ext cx="139898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abc</a:t>
              </a:r>
              <a:r>
                <a:rPr lang="en-US" dirty="0" smtClean="0"/>
                <a:t> </a:t>
              </a:r>
              <a:r>
                <a:rPr lang="en-US" dirty="0" err="1" smtClean="0"/>
                <a:t>def</a:t>
              </a:r>
              <a:r>
                <a:rPr lang="en-US" dirty="0" smtClean="0"/>
                <a:t> </a:t>
              </a:r>
              <a:r>
                <a:rPr lang="en-US" dirty="0" err="1" smtClean="0"/>
                <a:t>ghi</a:t>
              </a:r>
              <a:endParaRPr lang="en-US" dirty="0" smtClean="0"/>
            </a:p>
          </p:txBody>
        </p:sp>
      </p:grp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8075435" y="1838115"/>
            <a:ext cx="393463" cy="608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81663" y="1488466"/>
            <a:ext cx="869829" cy="34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37350" y="11577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51443" y="3852128"/>
            <a:ext cx="441783" cy="38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693226" y="3852128"/>
            <a:ext cx="441783" cy="38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8553344" y="3852128"/>
            <a:ext cx="441783" cy="38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814069" y="3852128"/>
            <a:ext cx="441783" cy="38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8135009" y="3852128"/>
            <a:ext cx="441783" cy="38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23" name="Straight Arrow Connector 22"/>
          <p:cNvCxnSpPr>
            <a:stCxn id="12" idx="2"/>
            <a:endCxn id="17" idx="0"/>
          </p:cNvCxnSpPr>
          <p:nvPr/>
        </p:nvCxnSpPr>
        <p:spPr>
          <a:xfrm flipH="1">
            <a:off x="7034961" y="1838115"/>
            <a:ext cx="81617" cy="2014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113379" y="592868"/>
            <a:ext cx="824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8286365" y="226242"/>
            <a:ext cx="53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295416" y="226242"/>
            <a:ext cx="2848584" cy="18716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989039" y="-119418"/>
            <a:ext cx="179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stack frame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582678" y="2263508"/>
            <a:ext cx="2561322" cy="23311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982486" y="261315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5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897" y="2561923"/>
            <a:ext cx="5562101" cy="23726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/>
              <a:t>public static </a:t>
            </a:r>
            <a:r>
              <a:rPr lang="en-US" sz="2600" dirty="0" err="1"/>
              <a:t>int</a:t>
            </a:r>
            <a:r>
              <a:rPr lang="en-US" sz="2600" dirty="0"/>
              <a:t> split (String source, String[] result) </a:t>
            </a:r>
            <a:r>
              <a:rPr lang="en-US" sz="2600" dirty="0" smtClean="0"/>
              <a:t>{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Scanner input = new Scanner(source)</a:t>
            </a:r>
            <a:r>
              <a:rPr lang="en-US" sz="2600" dirty="0" smtClean="0"/>
              <a:t>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int</a:t>
            </a:r>
            <a:r>
              <a:rPr lang="en-US" sz="2600" dirty="0"/>
              <a:t> index; </a:t>
            </a:r>
          </a:p>
          <a:p>
            <a:pPr marL="0" indent="0">
              <a:buNone/>
            </a:pPr>
            <a:r>
              <a:rPr lang="en-US" sz="2600" dirty="0"/>
              <a:t>	 for (index = 0;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</a:t>
            </a:r>
            <a:r>
              <a:rPr lang="en-US" sz="2600" dirty="0" err="1" smtClean="0"/>
              <a:t>input.hasNext</a:t>
            </a:r>
            <a:r>
              <a:rPr lang="en-US" sz="2600" dirty="0"/>
              <a:t>() </a:t>
            </a:r>
            <a:r>
              <a:rPr lang="en-US" sz="2600" dirty="0" smtClean="0"/>
              <a:t>&amp;</a:t>
            </a:r>
            <a:r>
              <a:rPr lang="en-US" sz="2600" dirty="0"/>
              <a:t>&amp; index &lt; </a:t>
            </a:r>
            <a:r>
              <a:rPr lang="en-US" sz="2600" dirty="0" err="1"/>
              <a:t>result.length</a:t>
            </a:r>
            <a:r>
              <a:rPr lang="en-US" sz="2600" dirty="0"/>
              <a:t>;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+</a:t>
            </a:r>
            <a:r>
              <a:rPr lang="en-US" sz="2600" dirty="0"/>
              <a:t>+index)</a:t>
            </a:r>
          </a:p>
          <a:p>
            <a:pPr marL="0" indent="0">
              <a:buNone/>
            </a:pPr>
            <a:r>
              <a:rPr lang="en-US" sz="2600" dirty="0"/>
              <a:t>		result[index] = </a:t>
            </a:r>
            <a:r>
              <a:rPr lang="en-US" sz="2600" dirty="0" err="1"/>
              <a:t>input.next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	return index;</a:t>
            </a:r>
          </a:p>
          <a:p>
            <a:pPr marL="0" indent="0">
              <a:buNone/>
            </a:pPr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6218778" y="864917"/>
            <a:ext cx="795249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584665" y="864917"/>
            <a:ext cx="791529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218778" y="5336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52919" y="495585"/>
            <a:ext cx="81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81970" y="1637812"/>
            <a:ext cx="1725717" cy="937521"/>
            <a:chOff x="7383756" y="2446249"/>
            <a:chExt cx="1725717" cy="937521"/>
          </a:xfrm>
        </p:grpSpPr>
        <p:sp>
          <p:nvSpPr>
            <p:cNvPr id="14" name="Rectangle 13"/>
            <p:cNvSpPr/>
            <p:nvPr/>
          </p:nvSpPr>
          <p:spPr>
            <a:xfrm>
              <a:off x="7383756" y="2446249"/>
              <a:ext cx="1725717" cy="937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35481" y="2777495"/>
              <a:ext cx="139898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abc</a:t>
              </a:r>
              <a:r>
                <a:rPr lang="en-US" dirty="0" smtClean="0"/>
                <a:t> </a:t>
              </a:r>
              <a:r>
                <a:rPr lang="en-US" dirty="0" err="1" smtClean="0"/>
                <a:t>def</a:t>
              </a:r>
              <a:r>
                <a:rPr lang="en-US" dirty="0" smtClean="0"/>
                <a:t> </a:t>
              </a:r>
              <a:r>
                <a:rPr lang="en-US" dirty="0" err="1" smtClean="0"/>
                <a:t>ghi</a:t>
              </a:r>
              <a:endParaRPr lang="en-US" dirty="0" smtClean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83463" y="2663242"/>
            <a:ext cx="2181058" cy="380449"/>
            <a:chOff x="6504679" y="3545289"/>
            <a:chExt cx="2181058" cy="380449"/>
          </a:xfrm>
        </p:grpSpPr>
        <p:sp>
          <p:nvSpPr>
            <p:cNvPr id="16" name="Rectangle 15"/>
            <p:cNvSpPr/>
            <p:nvPr/>
          </p:nvSpPr>
          <p:spPr>
            <a:xfrm>
              <a:off x="6942053" y="3545289"/>
              <a:ext cx="441783" cy="38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83836" y="3545289"/>
              <a:ext cx="441783" cy="38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43954" y="3545289"/>
              <a:ext cx="441783" cy="38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04679" y="3545289"/>
              <a:ext cx="441783" cy="38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25619" y="3545289"/>
              <a:ext cx="441783" cy="38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043696" y="1472200"/>
            <a:ext cx="3790914" cy="30732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318676" y="454541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0" idx="2"/>
            <a:endCxn id="14" idx="0"/>
          </p:cNvCxnSpPr>
          <p:nvPr/>
        </p:nvCxnSpPr>
        <p:spPr>
          <a:xfrm flipH="1">
            <a:off x="7544829" y="1196162"/>
            <a:ext cx="435601" cy="441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9" idx="0"/>
          </p:cNvCxnSpPr>
          <p:nvPr/>
        </p:nvCxnSpPr>
        <p:spPr>
          <a:xfrm flipH="1">
            <a:off x="6504355" y="1196162"/>
            <a:ext cx="112048" cy="1467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43696" y="515270"/>
            <a:ext cx="3642041" cy="8097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273288" y="145938"/>
            <a:ext cx="172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stack frame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349362" y="3242430"/>
            <a:ext cx="956316" cy="1122553"/>
            <a:chOff x="4547572" y="2984012"/>
            <a:chExt cx="956316" cy="1122553"/>
          </a:xfrm>
        </p:grpSpPr>
        <p:sp>
          <p:nvSpPr>
            <p:cNvPr id="36" name="Rectangle 35"/>
            <p:cNvSpPr/>
            <p:nvPr/>
          </p:nvSpPr>
          <p:spPr>
            <a:xfrm>
              <a:off x="4547572" y="2984012"/>
              <a:ext cx="956316" cy="1122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4757" y="3489832"/>
              <a:ext cx="61346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abc</a:t>
              </a:r>
              <a:endParaRPr lang="en-US" dirty="0" smtClean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52919" y="3242430"/>
            <a:ext cx="956316" cy="1122553"/>
            <a:chOff x="4547572" y="2984012"/>
            <a:chExt cx="956316" cy="1122553"/>
          </a:xfrm>
        </p:grpSpPr>
        <p:sp>
          <p:nvSpPr>
            <p:cNvPr id="44" name="Rectangle 43"/>
            <p:cNvSpPr/>
            <p:nvPr/>
          </p:nvSpPr>
          <p:spPr>
            <a:xfrm>
              <a:off x="4547572" y="2984012"/>
              <a:ext cx="956316" cy="1122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24757" y="3489832"/>
              <a:ext cx="61346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ghi</a:t>
              </a:r>
              <a:endParaRPr lang="en-US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535869" y="3242430"/>
            <a:ext cx="956316" cy="1122553"/>
            <a:chOff x="4547572" y="2984012"/>
            <a:chExt cx="956316" cy="1122553"/>
          </a:xfrm>
        </p:grpSpPr>
        <p:sp>
          <p:nvSpPr>
            <p:cNvPr id="47" name="Rectangle 46"/>
            <p:cNvSpPr/>
            <p:nvPr/>
          </p:nvSpPr>
          <p:spPr>
            <a:xfrm>
              <a:off x="4547572" y="2984012"/>
              <a:ext cx="956316" cy="1122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24757" y="3489832"/>
              <a:ext cx="61346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def</a:t>
              </a:r>
              <a:endParaRPr lang="en-US" dirty="0" smtClean="0"/>
            </a:p>
          </p:txBody>
        </p:sp>
      </p:grpSp>
      <p:cxnSp>
        <p:nvCxnSpPr>
          <p:cNvPr id="50" name="Straight Arrow Connector 49"/>
          <p:cNvCxnSpPr>
            <a:stCxn id="19" idx="2"/>
            <a:endCxn id="36" idx="0"/>
          </p:cNvCxnSpPr>
          <p:nvPr/>
        </p:nvCxnSpPr>
        <p:spPr>
          <a:xfrm flipH="1">
            <a:off x="5827520" y="3043691"/>
            <a:ext cx="676835" cy="198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47" idx="0"/>
          </p:cNvCxnSpPr>
          <p:nvPr/>
        </p:nvCxnSpPr>
        <p:spPr>
          <a:xfrm>
            <a:off x="6941729" y="3043691"/>
            <a:ext cx="72298" cy="198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2"/>
            <a:endCxn id="44" idx="0"/>
          </p:cNvCxnSpPr>
          <p:nvPr/>
        </p:nvCxnSpPr>
        <p:spPr>
          <a:xfrm>
            <a:off x="7383512" y="3043691"/>
            <a:ext cx="747565" cy="198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199315" y="864917"/>
            <a:ext cx="949051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325027" y="5336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726918" y="833371"/>
            <a:ext cx="938790" cy="40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58309" y="466745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143743" y="1707035"/>
            <a:ext cx="938790" cy="371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79760" y="133770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825903" y="1728969"/>
            <a:ext cx="869829" cy="34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1881590" y="139826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257619" y="833371"/>
            <a:ext cx="824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430605" y="466745"/>
            <a:ext cx="53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439656" y="466745"/>
            <a:ext cx="2848584" cy="18716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133279" y="121085"/>
            <a:ext cx="179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stack frame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9" idx="3"/>
            <a:endCxn id="14" idx="1"/>
          </p:cNvCxnSpPr>
          <p:nvPr/>
        </p:nvCxnSpPr>
        <p:spPr>
          <a:xfrm>
            <a:off x="4082533" y="1892827"/>
            <a:ext cx="2599437" cy="213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2"/>
            <a:endCxn id="19" idx="1"/>
          </p:cNvCxnSpPr>
          <p:nvPr/>
        </p:nvCxnSpPr>
        <p:spPr>
          <a:xfrm>
            <a:off x="2260818" y="2078618"/>
            <a:ext cx="4022645" cy="774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199315" y="878624"/>
            <a:ext cx="949051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0</a:t>
            </a:r>
            <a:endParaRPr lang="en-US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5199315" y="878624"/>
            <a:ext cx="949051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trike="sngStrike" dirty="0" smtClean="0"/>
              <a:t>0 </a:t>
            </a:r>
            <a:r>
              <a:rPr lang="en-US" dirty="0" smtClean="0"/>
              <a:t>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199315" y="865560"/>
            <a:ext cx="949051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trike="sngStrike" dirty="0" smtClean="0"/>
              <a:t>0 1</a:t>
            </a:r>
            <a:r>
              <a:rPr lang="en-US" dirty="0" smtClean="0"/>
              <a:t> 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199315" y="878624"/>
            <a:ext cx="949051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trike="sngStrike" dirty="0" smtClean="0"/>
              <a:t>0 1 2 </a:t>
            </a:r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6970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27" grpId="0" animBg="1"/>
      <p:bldP spid="28" grpId="0"/>
      <p:bldP spid="55" grpId="0" animBg="1"/>
      <p:bldP spid="56" grpId="0"/>
      <p:bldP spid="74" grpId="0" animBg="1"/>
      <p:bldP spid="75" grpId="0" animBg="1"/>
      <p:bldP spid="76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124212" y="592868"/>
            <a:ext cx="824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273566" cy="857250"/>
          </a:xfrm>
        </p:spPr>
        <p:txBody>
          <a:bodyPr/>
          <a:lstStyle/>
          <a:p>
            <a:pPr algn="l"/>
            <a:r>
              <a:rPr lang="en-US" dirty="0" smtClean="0"/>
              <a:t>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74" y="1200151"/>
            <a:ext cx="5876642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457200" lvl="1" indent="0">
              <a:buNone/>
            </a:pPr>
            <a:r>
              <a:rPr lang="en-US" dirty="0" smtClean="0"/>
              <a:t>final </a:t>
            </a:r>
            <a:r>
              <a:rPr lang="en-US" dirty="0" err="1" smtClean="0"/>
              <a:t>int</a:t>
            </a:r>
            <a:r>
              <a:rPr lang="en-US" dirty="0" smtClean="0"/>
              <a:t> SIZE = 5;</a:t>
            </a:r>
          </a:p>
          <a:p>
            <a:pPr marL="457200" lvl="1" indent="0">
              <a:buNone/>
            </a:pPr>
            <a:r>
              <a:rPr lang="en-US" dirty="0" smtClean="0"/>
              <a:t>String[] input = “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”;</a:t>
            </a:r>
          </a:p>
          <a:p>
            <a:pPr marL="457200" lvl="1" indent="0">
              <a:buNone/>
            </a:pPr>
            <a:r>
              <a:rPr lang="en-US" dirty="0" smtClean="0"/>
              <a:t>String[] result = new String[SIZE];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size= split(input, result);</a:t>
            </a:r>
          </a:p>
          <a:p>
            <a:pPr marL="457200" lvl="1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index = 0; index &lt; size;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++index)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(result[index]);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582678" y="592868"/>
            <a:ext cx="938790" cy="40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4069" y="226242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43816" y="1281866"/>
            <a:ext cx="1017762" cy="310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5520" y="930352"/>
            <a:ext cx="7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12576" y="2216219"/>
            <a:ext cx="1725717" cy="892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u="sng" dirty="0" smtClean="0"/>
              <a:t>:String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375944" y="2576350"/>
            <a:ext cx="1398981" cy="46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8075435" y="1592521"/>
            <a:ext cx="377262" cy="623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25976" y="1303800"/>
            <a:ext cx="943000" cy="292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681663" y="973093"/>
            <a:ext cx="78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83367" y="3189439"/>
            <a:ext cx="441783" cy="38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7625150" y="3189439"/>
            <a:ext cx="441783" cy="38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8485268" y="3189439"/>
            <a:ext cx="441783" cy="38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745993" y="3189439"/>
            <a:ext cx="441783" cy="38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8066933" y="3189439"/>
            <a:ext cx="441783" cy="380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cxnSp>
        <p:nvCxnSpPr>
          <p:cNvPr id="23" name="Straight Arrow Connector 22"/>
          <p:cNvCxnSpPr>
            <a:stCxn id="12" idx="2"/>
            <a:endCxn id="17" idx="0"/>
          </p:cNvCxnSpPr>
          <p:nvPr/>
        </p:nvCxnSpPr>
        <p:spPr>
          <a:xfrm flipH="1">
            <a:off x="6966885" y="1596117"/>
            <a:ext cx="130591" cy="1593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113379" y="592868"/>
            <a:ext cx="824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86365" y="226242"/>
            <a:ext cx="53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295416" y="226242"/>
            <a:ext cx="2848584" cy="150359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989039" y="-119418"/>
            <a:ext cx="179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stack frame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074524" y="1877056"/>
            <a:ext cx="3069476" cy="27175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102186" y="187705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230653" y="3777794"/>
            <a:ext cx="790646" cy="790918"/>
            <a:chOff x="4547572" y="2984012"/>
            <a:chExt cx="956316" cy="1122553"/>
          </a:xfrm>
        </p:grpSpPr>
        <p:sp>
          <p:nvSpPr>
            <p:cNvPr id="35" name="Rectangle 34"/>
            <p:cNvSpPr/>
            <p:nvPr/>
          </p:nvSpPr>
          <p:spPr>
            <a:xfrm>
              <a:off x="4547572" y="2984012"/>
              <a:ext cx="956316" cy="1122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24757" y="3489832"/>
              <a:ext cx="61346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abc</a:t>
              </a:r>
              <a:endParaRPr lang="en-US" dirty="0" smtClean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35520" y="3771523"/>
            <a:ext cx="871360" cy="790919"/>
            <a:chOff x="4622846" y="2938335"/>
            <a:chExt cx="956316" cy="1122553"/>
          </a:xfrm>
        </p:grpSpPr>
        <p:sp>
          <p:nvSpPr>
            <p:cNvPr id="43" name="Rectangle 42"/>
            <p:cNvSpPr/>
            <p:nvPr/>
          </p:nvSpPr>
          <p:spPr>
            <a:xfrm>
              <a:off x="4622846" y="2938335"/>
              <a:ext cx="956316" cy="1122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24757" y="3489832"/>
              <a:ext cx="61346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ghi</a:t>
              </a:r>
              <a:endParaRPr lang="en-US" dirty="0" smtClean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142025" y="3777794"/>
            <a:ext cx="891928" cy="778377"/>
            <a:chOff x="4547572" y="2984012"/>
            <a:chExt cx="956316" cy="1122553"/>
          </a:xfrm>
        </p:grpSpPr>
        <p:sp>
          <p:nvSpPr>
            <p:cNvPr id="46" name="Rectangle 45"/>
            <p:cNvSpPr/>
            <p:nvPr/>
          </p:nvSpPr>
          <p:spPr>
            <a:xfrm>
              <a:off x="4547572" y="2984012"/>
              <a:ext cx="956316" cy="1122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724757" y="3489832"/>
              <a:ext cx="61346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def</a:t>
              </a:r>
              <a:endParaRPr lang="en-US" dirty="0" smtClean="0"/>
            </a:p>
          </p:txBody>
        </p:sp>
      </p:grpSp>
      <p:cxnSp>
        <p:nvCxnSpPr>
          <p:cNvPr id="30" name="Straight Arrow Connector 29"/>
          <p:cNvCxnSpPr>
            <a:stCxn id="17" idx="2"/>
            <a:endCxn id="35" idx="0"/>
          </p:cNvCxnSpPr>
          <p:nvPr/>
        </p:nvCxnSpPr>
        <p:spPr>
          <a:xfrm flipH="1">
            <a:off x="6625976" y="3569888"/>
            <a:ext cx="340909" cy="207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46" idx="0"/>
          </p:cNvCxnSpPr>
          <p:nvPr/>
        </p:nvCxnSpPr>
        <p:spPr>
          <a:xfrm>
            <a:off x="7404259" y="3569888"/>
            <a:ext cx="183730" cy="207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2"/>
            <a:endCxn id="43" idx="0"/>
          </p:cNvCxnSpPr>
          <p:nvPr/>
        </p:nvCxnSpPr>
        <p:spPr>
          <a:xfrm>
            <a:off x="7846042" y="3569888"/>
            <a:ext cx="725158" cy="20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5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llocate result array in the split method instead of main</a:t>
            </a:r>
          </a:p>
          <a:p>
            <a:pPr lvl="1"/>
            <a:r>
              <a:rPr lang="en-US" dirty="0" smtClean="0"/>
              <a:t>Another common mistake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llocating </a:t>
            </a:r>
            <a:r>
              <a:rPr lang="en-US" dirty="0"/>
              <a:t>array both in main and split</a:t>
            </a:r>
          </a:p>
          <a:p>
            <a:r>
              <a:rPr lang="en-US" dirty="0" smtClean="0"/>
              <a:t>Cannot change the signature</a:t>
            </a:r>
          </a:p>
          <a:p>
            <a:pPr lvl="1"/>
            <a:r>
              <a:rPr lang="en-US" dirty="0" smtClean="0"/>
              <a:t>Returning size is necessary</a:t>
            </a:r>
          </a:p>
          <a:p>
            <a:pPr lvl="1"/>
            <a:r>
              <a:rPr lang="en-US" dirty="0" smtClean="0"/>
              <a:t>Method must return </a:t>
            </a:r>
            <a:r>
              <a:rPr lang="en-US" dirty="0" err="1" smtClean="0"/>
              <a:t>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86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final </a:t>
            </a:r>
            <a:r>
              <a:rPr lang="en-US" dirty="0" err="1" smtClean="0"/>
              <a:t>int</a:t>
            </a:r>
            <a:r>
              <a:rPr lang="en-US" dirty="0" smtClean="0"/>
              <a:t> SIZE = 5;</a:t>
            </a:r>
          </a:p>
          <a:p>
            <a:pPr marL="457200" lvl="1" indent="0">
              <a:buNone/>
            </a:pPr>
            <a:r>
              <a:rPr lang="en-US" dirty="0" smtClean="0"/>
              <a:t>String[] input = “</a:t>
            </a:r>
            <a:r>
              <a:rPr lang="en-US" dirty="0" err="1" smtClean="0"/>
              <a:t>abc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”;</a:t>
            </a:r>
          </a:p>
          <a:p>
            <a:pPr marL="457200" lvl="1" indent="0">
              <a:buNone/>
            </a:pPr>
            <a:r>
              <a:rPr lang="en-US" dirty="0" smtClean="0"/>
              <a:t>String[] result; // REMOVED CONSTR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size= split(input, result);</a:t>
            </a:r>
          </a:p>
          <a:p>
            <a:pPr marL="457200" lvl="1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index = 0; index &lt; size; ++index)</a:t>
            </a:r>
          </a:p>
          <a:p>
            <a:pPr marL="914400" lvl="2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(result[index]);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582678" y="592868"/>
            <a:ext cx="938790" cy="40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4069" y="226242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99503" y="1466532"/>
            <a:ext cx="938790" cy="371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35520" y="1097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7212576" y="2446249"/>
            <a:ext cx="1725717" cy="1122553"/>
            <a:chOff x="7383756" y="2446249"/>
            <a:chExt cx="1725717" cy="1122553"/>
          </a:xfrm>
        </p:grpSpPr>
        <p:sp>
          <p:nvSpPr>
            <p:cNvPr id="8" name="Rectangle 7"/>
            <p:cNvSpPr/>
            <p:nvPr/>
          </p:nvSpPr>
          <p:spPr>
            <a:xfrm>
              <a:off x="7383756" y="2446249"/>
              <a:ext cx="1725717" cy="1122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60942" y="3007526"/>
              <a:ext cx="139898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abc</a:t>
              </a:r>
              <a:r>
                <a:rPr lang="en-US" dirty="0" smtClean="0"/>
                <a:t> </a:t>
              </a:r>
              <a:r>
                <a:rPr lang="en-US" dirty="0" err="1" smtClean="0"/>
                <a:t>def</a:t>
              </a:r>
              <a:r>
                <a:rPr lang="en-US" dirty="0" smtClean="0"/>
                <a:t> </a:t>
              </a:r>
              <a:r>
                <a:rPr lang="en-US" dirty="0" err="1" smtClean="0"/>
                <a:t>ghi</a:t>
              </a:r>
              <a:endParaRPr lang="en-US" dirty="0" smtClean="0"/>
            </a:p>
          </p:txBody>
        </p:sp>
      </p:grp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8075435" y="1838115"/>
            <a:ext cx="393463" cy="608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81663" y="1488466"/>
            <a:ext cx="869829" cy="34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37350" y="11577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13379" y="592868"/>
            <a:ext cx="824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8286365" y="226242"/>
            <a:ext cx="53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295416" y="226242"/>
            <a:ext cx="2848584" cy="18716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989039" y="-119418"/>
            <a:ext cx="179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stack frame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582678" y="2263509"/>
            <a:ext cx="2561322" cy="14537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982486" y="2613156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681663" y="1488466"/>
            <a:ext cx="869829" cy="349649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2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5190957" y="858178"/>
            <a:ext cx="949051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897" y="2561923"/>
            <a:ext cx="5562101" cy="23726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600" dirty="0"/>
              <a:t>public static </a:t>
            </a:r>
            <a:r>
              <a:rPr lang="en-US" sz="2600" dirty="0" err="1"/>
              <a:t>int</a:t>
            </a:r>
            <a:r>
              <a:rPr lang="en-US" sz="2600" dirty="0"/>
              <a:t> split (String source, String[] result) </a:t>
            </a:r>
            <a:r>
              <a:rPr lang="en-US" sz="2600" dirty="0" smtClean="0"/>
              <a:t>{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Scanner input = new Scanner(source)</a:t>
            </a:r>
            <a:r>
              <a:rPr lang="en-US" sz="2600" dirty="0" smtClean="0"/>
              <a:t>;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int</a:t>
            </a:r>
            <a:r>
              <a:rPr lang="en-US" sz="2600" dirty="0"/>
              <a:t> index;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result = new String[5]; // ADDED CONSTR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 for (index = 0;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</a:t>
            </a:r>
            <a:r>
              <a:rPr lang="en-US" sz="2600" dirty="0" err="1" smtClean="0"/>
              <a:t>input.hasNext</a:t>
            </a:r>
            <a:r>
              <a:rPr lang="en-US" sz="2600" dirty="0"/>
              <a:t>() </a:t>
            </a:r>
            <a:r>
              <a:rPr lang="en-US" sz="2600" dirty="0" smtClean="0"/>
              <a:t>&amp;</a:t>
            </a:r>
            <a:r>
              <a:rPr lang="en-US" sz="2600" dirty="0"/>
              <a:t>&amp; index &lt; </a:t>
            </a:r>
            <a:r>
              <a:rPr lang="en-US" sz="2600" dirty="0" err="1"/>
              <a:t>result.length</a:t>
            </a:r>
            <a:r>
              <a:rPr lang="en-US" sz="2600" dirty="0"/>
              <a:t>;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+</a:t>
            </a:r>
            <a:r>
              <a:rPr lang="en-US" sz="2600" dirty="0"/>
              <a:t>+index)</a:t>
            </a:r>
          </a:p>
          <a:p>
            <a:pPr marL="0" indent="0">
              <a:buNone/>
            </a:pPr>
            <a:r>
              <a:rPr lang="en-US" sz="2600" dirty="0"/>
              <a:t>		result[index] = </a:t>
            </a:r>
            <a:r>
              <a:rPr lang="en-US" sz="2600" dirty="0" err="1"/>
              <a:t>input.next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	return index;</a:t>
            </a:r>
          </a:p>
          <a:p>
            <a:pPr marL="0" indent="0">
              <a:buNone/>
            </a:pPr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6218778" y="864917"/>
            <a:ext cx="795249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584665" y="864917"/>
            <a:ext cx="791529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218778" y="5336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52919" y="495585"/>
            <a:ext cx="81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81970" y="1637812"/>
            <a:ext cx="1725717" cy="937521"/>
            <a:chOff x="7383756" y="2446249"/>
            <a:chExt cx="1725717" cy="937521"/>
          </a:xfrm>
        </p:grpSpPr>
        <p:sp>
          <p:nvSpPr>
            <p:cNvPr id="14" name="Rectangle 13"/>
            <p:cNvSpPr/>
            <p:nvPr/>
          </p:nvSpPr>
          <p:spPr>
            <a:xfrm>
              <a:off x="7383756" y="2446249"/>
              <a:ext cx="1725717" cy="9375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35481" y="2777495"/>
              <a:ext cx="139898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abc</a:t>
              </a:r>
              <a:r>
                <a:rPr lang="en-US" dirty="0" smtClean="0"/>
                <a:t> </a:t>
              </a:r>
              <a:r>
                <a:rPr lang="en-US" dirty="0" err="1" smtClean="0"/>
                <a:t>def</a:t>
              </a:r>
              <a:r>
                <a:rPr lang="en-US" dirty="0" smtClean="0"/>
                <a:t> </a:t>
              </a:r>
              <a:r>
                <a:rPr lang="en-US" dirty="0" err="1" smtClean="0"/>
                <a:t>ghi</a:t>
              </a:r>
              <a:endParaRPr lang="en-US" dirty="0" smtClean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83463" y="2663242"/>
            <a:ext cx="2181058" cy="380449"/>
            <a:chOff x="6504679" y="3545289"/>
            <a:chExt cx="2181058" cy="380449"/>
          </a:xfrm>
        </p:grpSpPr>
        <p:sp>
          <p:nvSpPr>
            <p:cNvPr id="16" name="Rectangle 15"/>
            <p:cNvSpPr/>
            <p:nvPr/>
          </p:nvSpPr>
          <p:spPr>
            <a:xfrm>
              <a:off x="6942053" y="3545289"/>
              <a:ext cx="441783" cy="38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83836" y="3545289"/>
              <a:ext cx="441783" cy="38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43954" y="3545289"/>
              <a:ext cx="441783" cy="38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04679" y="3545289"/>
              <a:ext cx="441783" cy="38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25619" y="3545289"/>
              <a:ext cx="441783" cy="380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043696" y="1472200"/>
            <a:ext cx="3790914" cy="30732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318676" y="4545419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0" idx="2"/>
            <a:endCxn id="14" idx="0"/>
          </p:cNvCxnSpPr>
          <p:nvPr/>
        </p:nvCxnSpPr>
        <p:spPr>
          <a:xfrm flipH="1">
            <a:off x="7544829" y="1196162"/>
            <a:ext cx="435601" cy="441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9" idx="0"/>
          </p:cNvCxnSpPr>
          <p:nvPr/>
        </p:nvCxnSpPr>
        <p:spPr>
          <a:xfrm flipH="1">
            <a:off x="6504355" y="1196162"/>
            <a:ext cx="112048" cy="1467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43696" y="515270"/>
            <a:ext cx="3642041" cy="8097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273288" y="145938"/>
            <a:ext cx="172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 stack frame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349362" y="3242430"/>
            <a:ext cx="956316" cy="1122553"/>
            <a:chOff x="4547572" y="2984012"/>
            <a:chExt cx="956316" cy="1122553"/>
          </a:xfrm>
        </p:grpSpPr>
        <p:sp>
          <p:nvSpPr>
            <p:cNvPr id="36" name="Rectangle 35"/>
            <p:cNvSpPr/>
            <p:nvPr/>
          </p:nvSpPr>
          <p:spPr>
            <a:xfrm>
              <a:off x="4547572" y="2984012"/>
              <a:ext cx="956316" cy="1122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4757" y="3489832"/>
              <a:ext cx="61346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abc</a:t>
              </a:r>
              <a:endParaRPr lang="en-US" dirty="0" smtClean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652919" y="3242430"/>
            <a:ext cx="956316" cy="1122553"/>
            <a:chOff x="4547572" y="2984012"/>
            <a:chExt cx="956316" cy="1122553"/>
          </a:xfrm>
        </p:grpSpPr>
        <p:sp>
          <p:nvSpPr>
            <p:cNvPr id="44" name="Rectangle 43"/>
            <p:cNvSpPr/>
            <p:nvPr/>
          </p:nvSpPr>
          <p:spPr>
            <a:xfrm>
              <a:off x="4547572" y="2984012"/>
              <a:ext cx="956316" cy="1122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24757" y="3489832"/>
              <a:ext cx="61346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ghi</a:t>
              </a:r>
              <a:endParaRPr lang="en-US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535869" y="3242430"/>
            <a:ext cx="956316" cy="1122553"/>
            <a:chOff x="4547572" y="2984012"/>
            <a:chExt cx="956316" cy="1122553"/>
          </a:xfrm>
        </p:grpSpPr>
        <p:sp>
          <p:nvSpPr>
            <p:cNvPr id="47" name="Rectangle 46"/>
            <p:cNvSpPr/>
            <p:nvPr/>
          </p:nvSpPr>
          <p:spPr>
            <a:xfrm>
              <a:off x="4547572" y="2984012"/>
              <a:ext cx="956316" cy="1122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u="sng" dirty="0" smtClean="0"/>
                <a:t>:String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24757" y="3489832"/>
              <a:ext cx="613461" cy="46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 smtClean="0"/>
                <a:t>def</a:t>
              </a:r>
              <a:endParaRPr lang="en-US" dirty="0" smtClean="0"/>
            </a:p>
          </p:txBody>
        </p:sp>
      </p:grpSp>
      <p:cxnSp>
        <p:nvCxnSpPr>
          <p:cNvPr id="50" name="Straight Arrow Connector 49"/>
          <p:cNvCxnSpPr>
            <a:stCxn id="19" idx="2"/>
            <a:endCxn id="36" idx="0"/>
          </p:cNvCxnSpPr>
          <p:nvPr/>
        </p:nvCxnSpPr>
        <p:spPr>
          <a:xfrm flipH="1">
            <a:off x="5827520" y="3043691"/>
            <a:ext cx="676835" cy="198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47" idx="0"/>
          </p:cNvCxnSpPr>
          <p:nvPr/>
        </p:nvCxnSpPr>
        <p:spPr>
          <a:xfrm>
            <a:off x="6941729" y="3043691"/>
            <a:ext cx="72298" cy="198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2"/>
            <a:endCxn id="44" idx="0"/>
          </p:cNvCxnSpPr>
          <p:nvPr/>
        </p:nvCxnSpPr>
        <p:spPr>
          <a:xfrm>
            <a:off x="7383512" y="3043691"/>
            <a:ext cx="747565" cy="198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190957" y="864917"/>
            <a:ext cx="949051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trike="sngStrike" dirty="0" smtClean="0"/>
              <a:t>0 1 2 </a:t>
            </a:r>
            <a:r>
              <a:rPr lang="en-US" dirty="0" smtClean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42381" y="5336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726918" y="833371"/>
            <a:ext cx="938790" cy="40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958309" y="466745"/>
            <a:ext cx="56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143743" y="1707035"/>
            <a:ext cx="938790" cy="371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279760" y="133770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825903" y="1728969"/>
            <a:ext cx="869829" cy="349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1881590" y="139826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257619" y="833371"/>
            <a:ext cx="8249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430605" y="466745"/>
            <a:ext cx="53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439656" y="466745"/>
            <a:ext cx="2848584" cy="18716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2133279" y="121085"/>
            <a:ext cx="179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stack frame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59" idx="3"/>
            <a:endCxn id="14" idx="1"/>
          </p:cNvCxnSpPr>
          <p:nvPr/>
        </p:nvCxnSpPr>
        <p:spPr>
          <a:xfrm>
            <a:off x="4082533" y="1892827"/>
            <a:ext cx="2599437" cy="213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6218778" y="864917"/>
            <a:ext cx="795249" cy="331245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825903" y="1728969"/>
            <a:ext cx="869829" cy="349649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218778" y="878624"/>
            <a:ext cx="795249" cy="331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508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587</Words>
  <Application>Microsoft Macintosh PowerPoint</Application>
  <PresentationFormat>On-screen Show (16:9)</PresentationFormat>
  <Paragraphs>178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Tracing Parameter Passing</vt:lpstr>
      <vt:lpstr>Analysis of Code</vt:lpstr>
      <vt:lpstr>Split with Oversize Array</vt:lpstr>
      <vt:lpstr>Call Method</vt:lpstr>
      <vt:lpstr>PowerPoint Presentation</vt:lpstr>
      <vt:lpstr>Main Method</vt:lpstr>
      <vt:lpstr>Change the Code</vt:lpstr>
      <vt:lpstr>Call Method</vt:lpstr>
      <vt:lpstr>PowerPoint Presentation</vt:lpstr>
      <vt:lpstr>Main Method</vt:lpstr>
      <vt:lpstr>Parameter Passing Rules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65</cp:revision>
  <dcterms:created xsi:type="dcterms:W3CDTF">2013-11-05T19:37:50Z</dcterms:created>
  <dcterms:modified xsi:type="dcterms:W3CDTF">2014-06-08T21:05:23Z</dcterms:modified>
</cp:coreProperties>
</file>