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2" r:id="rId2"/>
    <p:sldId id="264" r:id="rId3"/>
    <p:sldId id="273" r:id="rId4"/>
    <p:sldId id="276" r:id="rId5"/>
    <p:sldId id="274" r:id="rId6"/>
    <p:sldId id="275" r:id="rId7"/>
    <p:sldId id="279" r:id="rId8"/>
    <p:sldId id="280" r:id="rId9"/>
    <p:sldId id="277" r:id="rId10"/>
    <p:sldId id="278" r:id="rId11"/>
    <p:sldId id="281" r:id="rId12"/>
    <p:sldId id="28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C7F9"/>
    <a:srgbClr val="0E2D68"/>
    <a:srgbClr val="0C9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0" d="100"/>
          <a:sy n="140" d="100"/>
        </p:scale>
        <p:origin x="-1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ABF10-2F44-754C-9741-C351BE05CF47}" type="datetimeFigureOut">
              <a:rPr lang="en-US" smtClean="0"/>
              <a:t>6/12/14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AF067-17E2-B548-B4CC-82580C8BD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82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AF067-17E2-B548-B4CC-82580C8BD7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85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AF067-17E2-B548-B4CC-82580C8BD7F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85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57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4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5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36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76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71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5943600"/>
            <a:ext cx="5750916" cy="365125"/>
          </a:xfrm>
          <a:prstGeom prst="rect">
            <a:avLst/>
          </a:prstGeom>
        </p:spPr>
        <p:txBody>
          <a:bodyPr/>
          <a:lstStyle/>
          <a:p>
            <a:fld id="{8D9FD3B9-E00D-2046-94F2-94B3E9C697EF}" type="datetimeFigureOut">
              <a:rPr lang="en-US" smtClean="0"/>
              <a:t>6/12/14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1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7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9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2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2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u-janux-1color-tag-OU_RGB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993" y="6211329"/>
            <a:ext cx="1938465" cy="1267685"/>
          </a:xfrm>
          <a:prstGeom prst="rect">
            <a:avLst/>
          </a:prstGeom>
        </p:spPr>
      </p:pic>
      <p:sp>
        <p:nvSpPr>
          <p:cNvPr id="9" name="Text Placeholder 2"/>
          <p:cNvSpPr txBox="1">
            <a:spLocks/>
          </p:cNvSpPr>
          <p:nvPr userDrawn="1"/>
        </p:nvSpPr>
        <p:spPr>
          <a:xfrm>
            <a:off x="367395" y="6224157"/>
            <a:ext cx="8229600" cy="2515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CS</a:t>
            </a:r>
            <a:r>
              <a:rPr lang="en-US" sz="1400" baseline="0" dirty="0" smtClean="0"/>
              <a:t> 1323-010</a:t>
            </a:r>
            <a:r>
              <a:rPr lang="en-US" sz="1400" dirty="0" smtClean="0"/>
              <a:t> | Introduction</a:t>
            </a:r>
            <a:r>
              <a:rPr lang="en-US" sz="1400" baseline="0" dirty="0" smtClean="0"/>
              <a:t> to Computer Programming</a:t>
            </a:r>
            <a:endParaRPr lang="en-US" sz="1400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118590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88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More Control Structures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00449"/>
            <a:ext cx="6400800" cy="1789039"/>
          </a:xfrm>
        </p:spPr>
        <p:txBody>
          <a:bodyPr/>
          <a:lstStyle/>
          <a:p>
            <a:r>
              <a:rPr lang="en-US" dirty="0" smtClean="0">
                <a:solidFill>
                  <a:srgbClr val="0C91D2"/>
                </a:solidFill>
                <a:latin typeface="Helvetica Neue"/>
                <a:cs typeface="Helvetica Neue"/>
              </a:rPr>
              <a:t>Who’s Your Best Friend?</a:t>
            </a:r>
            <a:endParaRPr lang="en-US" dirty="0">
              <a:solidFill>
                <a:srgbClr val="0C91D2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759109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75000" y="1621971"/>
            <a:ext cx="914400" cy="703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83228" y="1621971"/>
            <a:ext cx="914400" cy="703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0571" y="1621971"/>
            <a:ext cx="914400" cy="703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76056" y="1621971"/>
            <a:ext cx="914400" cy="703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" name="Rectangle 7"/>
          <p:cNvSpPr/>
          <p:nvPr/>
        </p:nvSpPr>
        <p:spPr>
          <a:xfrm>
            <a:off x="5548083" y="1621971"/>
            <a:ext cx="914400" cy="703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9" name="Rectangle 8"/>
          <p:cNvSpPr/>
          <p:nvPr/>
        </p:nvSpPr>
        <p:spPr>
          <a:xfrm>
            <a:off x="6712856" y="1621971"/>
            <a:ext cx="914400" cy="703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0" name="Rectangle 9"/>
          <p:cNvSpPr/>
          <p:nvPr/>
        </p:nvSpPr>
        <p:spPr>
          <a:xfrm>
            <a:off x="7917541" y="1621971"/>
            <a:ext cx="914400" cy="703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05083"/>
              </p:ext>
            </p:extLst>
          </p:nvPr>
        </p:nvGraphicFramePr>
        <p:xfrm>
          <a:off x="870857" y="2576286"/>
          <a:ext cx="727891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782"/>
                <a:gridCol w="1455782"/>
                <a:gridCol w="1455782"/>
                <a:gridCol w="1455782"/>
                <a:gridCol w="14557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Previous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currentCount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maxCount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maxValue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“A”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“A”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“A”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“A”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“A”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“A”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“A”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“A”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“B”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“A”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“A”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“B”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“B”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“A”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“B”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“B”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“A”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“B”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“B”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“B”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2443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the method that counts names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536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Test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Let’s do 4 entries</a:t>
            </a:r>
          </a:p>
          <a:p>
            <a:pPr lvl="1"/>
            <a:r>
              <a:rPr lang="en-US" dirty="0" smtClean="0"/>
              <a:t>A A A A : A</a:t>
            </a:r>
          </a:p>
          <a:p>
            <a:pPr lvl="1"/>
            <a:r>
              <a:rPr lang="en-US" dirty="0" smtClean="0"/>
              <a:t>A B A A : A</a:t>
            </a:r>
          </a:p>
          <a:p>
            <a:pPr lvl="1"/>
            <a:r>
              <a:rPr lang="en-US" dirty="0" smtClean="0"/>
              <a:t>A B A B : A</a:t>
            </a:r>
          </a:p>
          <a:p>
            <a:pPr lvl="1"/>
            <a:r>
              <a:rPr lang="en-US" dirty="0" smtClean="0"/>
              <a:t>B A B B : B</a:t>
            </a:r>
          </a:p>
          <a:p>
            <a:pPr lvl="1"/>
            <a:r>
              <a:rPr lang="en-US" dirty="0" smtClean="0"/>
              <a:t>B B B B : B</a:t>
            </a:r>
          </a:p>
          <a:p>
            <a:r>
              <a:rPr lang="en-US" dirty="0" smtClean="0"/>
              <a:t>Boundary cases: </a:t>
            </a:r>
          </a:p>
          <a:p>
            <a:pPr lvl="1"/>
            <a:r>
              <a:rPr lang="en-US" dirty="0" smtClean="0"/>
              <a:t>1 text</a:t>
            </a:r>
          </a:p>
          <a:p>
            <a:pPr lvl="1"/>
            <a:r>
              <a:rPr lang="en-US" dirty="0" smtClean="0"/>
              <a:t>Ties go to first person</a:t>
            </a:r>
          </a:p>
          <a:p>
            <a:pPr lvl="1"/>
            <a:r>
              <a:rPr lang="en-US" dirty="0" smtClean="0"/>
              <a:t>All from same person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197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 Statement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you have a file that contains the names of the people who sent you test messages in the last month</a:t>
            </a:r>
          </a:p>
          <a:p>
            <a:pPr lvl="1"/>
            <a:r>
              <a:rPr lang="en-US" dirty="0" smtClean="0"/>
              <a:t>The person who sent you the most messages is probably your best friend</a:t>
            </a:r>
          </a:p>
        </p:txBody>
      </p:sp>
    </p:spTree>
    <p:extLst>
      <p:ext uri="{BB962C8B-B14F-4D97-AF65-F5344CB8AC3E}">
        <p14:creationId xmlns:p14="http://schemas.microsoft.com/office/powerpoint/2010/main" val="597374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Test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Let’s do 4 text messages</a:t>
            </a:r>
          </a:p>
          <a:p>
            <a:pPr lvl="1"/>
            <a:r>
              <a:rPr lang="en-US" dirty="0" smtClean="0"/>
              <a:t>A A A A : A</a:t>
            </a:r>
          </a:p>
          <a:p>
            <a:pPr lvl="1"/>
            <a:r>
              <a:rPr lang="en-US" dirty="0" smtClean="0"/>
              <a:t>A B A A : A</a:t>
            </a:r>
          </a:p>
          <a:p>
            <a:pPr lvl="1"/>
            <a:r>
              <a:rPr lang="en-US" dirty="0" smtClean="0"/>
              <a:t>A B A B : A or B?</a:t>
            </a:r>
          </a:p>
          <a:p>
            <a:pPr lvl="1"/>
            <a:r>
              <a:rPr lang="en-US" dirty="0" smtClean="0"/>
              <a:t>B A B B : B</a:t>
            </a:r>
          </a:p>
          <a:p>
            <a:pPr lvl="1"/>
            <a:r>
              <a:rPr lang="en-US" dirty="0" smtClean="0"/>
              <a:t>B B B B : B</a:t>
            </a:r>
          </a:p>
          <a:p>
            <a:r>
              <a:rPr lang="en-US" dirty="0" smtClean="0"/>
              <a:t>Boundary cases: </a:t>
            </a:r>
          </a:p>
          <a:p>
            <a:pPr lvl="1"/>
            <a:r>
              <a:rPr lang="en-US" dirty="0" smtClean="0"/>
              <a:t>1 text</a:t>
            </a:r>
          </a:p>
          <a:p>
            <a:pPr lvl="1"/>
            <a:r>
              <a:rPr lang="en-US" dirty="0" smtClean="0"/>
              <a:t>Ties?</a:t>
            </a:r>
          </a:p>
          <a:p>
            <a:pPr lvl="1"/>
            <a:r>
              <a:rPr lang="en-US" dirty="0" smtClean="0"/>
              <a:t>All from same person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380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readAddressesFromFile</a:t>
            </a:r>
            <a:endParaRPr lang="en-US" dirty="0"/>
          </a:p>
          <a:p>
            <a:pPr lvl="1"/>
            <a:r>
              <a:rPr lang="en-US" dirty="0" smtClean="0"/>
              <a:t>Input (parameter) : </a:t>
            </a:r>
            <a:r>
              <a:rPr lang="en-US" dirty="0" err="1" smtClean="0"/>
              <a:t>fileName</a:t>
            </a:r>
            <a:endParaRPr lang="en-US" dirty="0" smtClean="0"/>
          </a:p>
          <a:p>
            <a:pPr lvl="1"/>
            <a:r>
              <a:rPr lang="en-US" dirty="0" smtClean="0"/>
              <a:t>Output (return type): </a:t>
            </a:r>
            <a:r>
              <a:rPr lang="en-US" dirty="0" err="1" smtClean="0"/>
              <a:t>ArrayList</a:t>
            </a:r>
            <a:r>
              <a:rPr lang="en-US" dirty="0" smtClean="0"/>
              <a:t>&lt;String&gt;</a:t>
            </a:r>
          </a:p>
          <a:p>
            <a:r>
              <a:rPr lang="en-US" dirty="0" err="1" smtClean="0"/>
              <a:t>findMostCommonElement</a:t>
            </a:r>
            <a:endParaRPr lang="en-US" dirty="0" smtClean="0"/>
          </a:p>
          <a:p>
            <a:pPr lvl="1"/>
            <a:r>
              <a:rPr lang="en-US" dirty="0" smtClean="0"/>
              <a:t>Input (parameter: </a:t>
            </a:r>
            <a:r>
              <a:rPr lang="en-US" dirty="0" err="1" smtClean="0"/>
              <a:t>ArrayList</a:t>
            </a:r>
            <a:r>
              <a:rPr lang="en-US" dirty="0" smtClean="0"/>
              <a:t>&lt;String&gt;</a:t>
            </a:r>
          </a:p>
          <a:p>
            <a:pPr lvl="1"/>
            <a:r>
              <a:rPr lang="en-US" dirty="0" smtClean="0"/>
              <a:t>Output (return type) :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374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From a File?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</a:t>
            </a:r>
            <a:r>
              <a:rPr lang="en-US" dirty="0" smtClean="0"/>
              <a:t>ike keyboard input using Scanner</a:t>
            </a:r>
          </a:p>
          <a:p>
            <a:pPr lvl="1"/>
            <a:r>
              <a:rPr lang="en-US" dirty="0" smtClean="0"/>
              <a:t>Scanner file = new Scanner(new File(“</a:t>
            </a:r>
            <a:r>
              <a:rPr lang="en-US" dirty="0" err="1" smtClean="0"/>
              <a:t>Filename.txt</a:t>
            </a:r>
            <a:r>
              <a:rPr lang="en-US" dirty="0" smtClean="0">
                <a:sym typeface="Wingdings"/>
              </a:rPr>
              <a:t>));</a:t>
            </a:r>
          </a:p>
          <a:p>
            <a:pPr lvl="1"/>
            <a:r>
              <a:rPr lang="en-US" dirty="0" smtClean="0">
                <a:sym typeface="Wingdings"/>
              </a:rPr>
              <a:t>Find the import from the API</a:t>
            </a:r>
          </a:p>
          <a:p>
            <a:pPr lvl="1"/>
            <a:r>
              <a:rPr lang="en-US" dirty="0" smtClean="0">
                <a:sym typeface="Wingdings"/>
              </a:rPr>
              <a:t>Files are expected to be in the project directory</a:t>
            </a:r>
            <a:endParaRPr lang="en-US" dirty="0" smtClean="0"/>
          </a:p>
          <a:p>
            <a:r>
              <a:rPr lang="en-US" dirty="0" smtClean="0"/>
              <a:t>File properties</a:t>
            </a:r>
          </a:p>
          <a:p>
            <a:pPr lvl="1"/>
            <a:r>
              <a:rPr lang="en-US" dirty="0" smtClean="0"/>
              <a:t>Sequential</a:t>
            </a:r>
          </a:p>
          <a:p>
            <a:pPr lvl="1"/>
            <a:r>
              <a:rPr lang="en-US" dirty="0" smtClean="0"/>
              <a:t>Can’t back up</a:t>
            </a:r>
          </a:p>
          <a:p>
            <a:r>
              <a:rPr lang="en-US" dirty="0" err="1" smtClean="0"/>
              <a:t>hasNextLine</a:t>
            </a:r>
            <a:r>
              <a:rPr lang="en-US" dirty="0" smtClean="0"/>
              <a:t>() used to tell if at end</a:t>
            </a:r>
          </a:p>
        </p:txBody>
      </p:sp>
    </p:spTree>
    <p:extLst>
      <p:ext uri="{BB962C8B-B14F-4D97-AF65-F5344CB8AC3E}">
        <p14:creationId xmlns:p14="http://schemas.microsoft.com/office/powerpoint/2010/main" val="2091696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Files are notoriously troublesome in programming</a:t>
            </a:r>
          </a:p>
          <a:p>
            <a:pPr lvl="1"/>
            <a:r>
              <a:rPr lang="en-US" dirty="0" smtClean="0"/>
              <a:t>They get moved, erased, renamed</a:t>
            </a:r>
          </a:p>
          <a:p>
            <a:pPr lvl="1"/>
            <a:r>
              <a:rPr lang="en-US" dirty="0" smtClean="0"/>
              <a:t>Can easily break programs</a:t>
            </a:r>
          </a:p>
          <a:p>
            <a:r>
              <a:rPr lang="en-US" dirty="0" smtClean="0"/>
              <a:t>Java requires that you warn people that files are being used</a:t>
            </a:r>
          </a:p>
          <a:p>
            <a:pPr lvl="1"/>
            <a:r>
              <a:rPr lang="en-US" dirty="0" smtClean="0"/>
              <a:t>Throws </a:t>
            </a:r>
            <a:r>
              <a:rPr lang="en-US" dirty="0" err="1" smtClean="0"/>
              <a:t>FileNotFoundException</a:t>
            </a:r>
            <a:endParaRPr lang="en-US" dirty="0" smtClean="0"/>
          </a:p>
          <a:p>
            <a:pPr lvl="2"/>
            <a:r>
              <a:rPr lang="en-US" dirty="0"/>
              <a:t>E</a:t>
            </a:r>
            <a:r>
              <a:rPr lang="en-US" dirty="0" smtClean="0"/>
              <a:t>very method header that could be impacted</a:t>
            </a:r>
          </a:p>
          <a:p>
            <a:pPr lvl="1"/>
            <a:r>
              <a:rPr lang="en-US" dirty="0" smtClean="0"/>
              <a:t>Eclipse warns about this</a:t>
            </a:r>
          </a:p>
          <a:p>
            <a:pPr lvl="1"/>
            <a:r>
              <a:rPr lang="en-US" dirty="0" smtClean="0"/>
              <a:t>Import</a:t>
            </a:r>
            <a:r>
              <a:rPr lang="en-US" dirty="0"/>
              <a:t>?  Go to API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240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the method to read the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772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Most Common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Non-trivial problem</a:t>
            </a:r>
          </a:p>
          <a:p>
            <a:r>
              <a:rPr lang="en-US" dirty="0" smtClean="0"/>
              <a:t>Never try to program anything you can’t describe how to do systematically by hand</a:t>
            </a:r>
          </a:p>
          <a:p>
            <a:r>
              <a:rPr lang="en-US" dirty="0" smtClean="0"/>
              <a:t>What would you do with A B A B A?</a:t>
            </a:r>
          </a:p>
          <a:p>
            <a:pPr lvl="1"/>
            <a:r>
              <a:rPr lang="en-US" dirty="0" smtClean="0"/>
              <a:t>Could step through array and count the number of matching entries</a:t>
            </a:r>
          </a:p>
          <a:p>
            <a:pPr lvl="1"/>
            <a:r>
              <a:rPr lang="en-US" dirty="0" smtClean="0"/>
              <a:t>But a lot of work will be repeated</a:t>
            </a:r>
          </a:p>
          <a:p>
            <a:r>
              <a:rPr lang="en-US" dirty="0" smtClean="0"/>
              <a:t>Inspiration: Sort, then count</a:t>
            </a:r>
          </a:p>
        </p:txBody>
      </p:sp>
    </p:spTree>
    <p:extLst>
      <p:ext uri="{BB962C8B-B14F-4D97-AF65-F5344CB8AC3E}">
        <p14:creationId xmlns:p14="http://schemas.microsoft.com/office/powerpoint/2010/main" val="1499429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Best Friend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Sort the data</a:t>
            </a:r>
          </a:p>
          <a:p>
            <a:pPr lvl="1"/>
            <a:r>
              <a:rPr lang="en-US" dirty="0" smtClean="0"/>
              <a:t>Count the number of times each name has appeared</a:t>
            </a:r>
          </a:p>
          <a:p>
            <a:pPr lvl="2"/>
            <a:r>
              <a:rPr lang="en-US" dirty="0" smtClean="0"/>
              <a:t>Have to keep track of the previous name</a:t>
            </a:r>
          </a:p>
          <a:p>
            <a:pPr lvl="2"/>
            <a:r>
              <a:rPr lang="en-US" dirty="0" smtClean="0"/>
              <a:t>Have to keep track of the maximum number of matches</a:t>
            </a:r>
          </a:p>
          <a:p>
            <a:pPr lvl="2"/>
            <a:r>
              <a:rPr lang="en-US" dirty="0" smtClean="0"/>
              <a:t>Have to keep track of the name with the most matches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045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496</Words>
  <Application>Microsoft Macintosh PowerPoint</Application>
  <PresentationFormat>On-screen Show (4:3)</PresentationFormat>
  <Paragraphs>120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More Control Structures</vt:lpstr>
      <vt:lpstr>Problem Statement</vt:lpstr>
      <vt:lpstr>Create Test Data</vt:lpstr>
      <vt:lpstr>Design Methods</vt:lpstr>
      <vt:lpstr>Read From a File?</vt:lpstr>
      <vt:lpstr>File Problems</vt:lpstr>
      <vt:lpstr>Implement Method</vt:lpstr>
      <vt:lpstr>Finding the Most Common</vt:lpstr>
      <vt:lpstr>Finding the Best Friend</vt:lpstr>
      <vt:lpstr>Logic</vt:lpstr>
      <vt:lpstr>Implement Method</vt:lpstr>
      <vt:lpstr>Check Test Data</vt:lpstr>
    </vt:vector>
  </TitlesOfParts>
  <Company>University of Oklahoma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OF ASSETS</dc:title>
  <dc:creator>Stephanie Shillings</dc:creator>
  <cp:lastModifiedBy>Brianna Gaither</cp:lastModifiedBy>
  <cp:revision>33</cp:revision>
  <dcterms:created xsi:type="dcterms:W3CDTF">2013-11-05T19:37:50Z</dcterms:created>
  <dcterms:modified xsi:type="dcterms:W3CDTF">2014-06-13T04:07:27Z</dcterms:modified>
</cp:coreProperties>
</file>