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8" r:id="rId4"/>
    <p:sldId id="264" r:id="rId5"/>
    <p:sldId id="266" r:id="rId6"/>
    <p:sldId id="269" r:id="rId7"/>
    <p:sldId id="267" r:id="rId8"/>
    <p:sldId id="271" r:id="rId9"/>
    <p:sldId id="270" r:id="rId10"/>
    <p:sldId id="265" r:id="rId11"/>
    <p:sldId id="272" r:id="rId12"/>
    <p:sldId id="273" r:id="rId13"/>
    <p:sldId id="277" r:id="rId14"/>
    <p:sldId id="275" r:id="rId15"/>
    <p:sldId id="276" r:id="rId16"/>
    <p:sldId id="274" r:id="rId17"/>
    <p:sldId id="278" r:id="rId18"/>
    <p:sldId id="279" r:id="rId19"/>
    <p:sldId id="280" r:id="rId20"/>
    <p:sldId id="282" r:id="rId21"/>
    <p:sldId id="283" r:id="rId22"/>
    <p:sldId id="284" r:id="rId23"/>
    <p:sldId id="281" r:id="rId24"/>
    <p:sldId id="26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40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Relationships Between Classes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Charity Donations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Donor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name, address, and list of donations</a:t>
            </a:r>
          </a:p>
          <a:p>
            <a:r>
              <a:rPr lang="en-US" dirty="0" smtClean="0"/>
              <a:t>Should Address be a separate class?</a:t>
            </a:r>
          </a:p>
          <a:p>
            <a:r>
              <a:rPr lang="en-US" dirty="0" smtClean="0"/>
              <a:t>Relationship between classes?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9314" y="3176338"/>
            <a:ext cx="3378468" cy="1251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Donor</a:t>
            </a:r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-address: Address</a:t>
            </a:r>
          </a:p>
          <a:p>
            <a:r>
              <a:rPr lang="en-US" dirty="0" smtClean="0"/>
              <a:t>-donations: </a:t>
            </a:r>
            <a:r>
              <a:rPr lang="en-US" dirty="0" err="1" smtClean="0"/>
              <a:t>ArrayList</a:t>
            </a:r>
            <a:r>
              <a:rPr lang="en-US" dirty="0" smtClean="0"/>
              <a:t>&lt;Donation&gt;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29314" y="3527660"/>
            <a:ext cx="33784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82063" y="2595449"/>
            <a:ext cx="1886551" cy="1745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</a:p>
          <a:p>
            <a:r>
              <a:rPr lang="en-US" dirty="0" smtClean="0"/>
              <a:t>-line1: String</a:t>
            </a:r>
          </a:p>
          <a:p>
            <a:r>
              <a:rPr lang="en-US" dirty="0" smtClean="0"/>
              <a:t>-line2: String</a:t>
            </a:r>
          </a:p>
          <a:p>
            <a:r>
              <a:rPr lang="en-US" dirty="0" smtClean="0"/>
              <a:t>-city: String</a:t>
            </a:r>
          </a:p>
          <a:p>
            <a:r>
              <a:rPr lang="en-US" dirty="0" smtClean="0"/>
              <a:t>-state: String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zipCode</a:t>
            </a:r>
            <a:r>
              <a:rPr lang="en-US" dirty="0" smtClean="0"/>
              <a:t>: String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82063" y="2887579"/>
            <a:ext cx="18865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5707780" y="3652788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3"/>
            <a:endCxn id="7" idx="1"/>
          </p:cNvCxnSpPr>
          <p:nvPr/>
        </p:nvCxnSpPr>
        <p:spPr>
          <a:xfrm flipV="1">
            <a:off x="5909910" y="3468222"/>
            <a:ext cx="972153" cy="304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1005" y="3530786"/>
            <a:ext cx="1222409" cy="425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Donation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2096702" y="3620663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3"/>
            <a:endCxn id="17" idx="1"/>
          </p:cNvCxnSpPr>
          <p:nvPr/>
        </p:nvCxnSpPr>
        <p:spPr>
          <a:xfrm flipV="1">
            <a:off x="1453414" y="3740979"/>
            <a:ext cx="643288" cy="2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9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Donation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donation can contain</a:t>
            </a:r>
          </a:p>
          <a:p>
            <a:pPr lvl="1"/>
            <a:r>
              <a:rPr lang="en-US" dirty="0" smtClean="0"/>
              <a:t>Cash</a:t>
            </a:r>
          </a:p>
          <a:p>
            <a:pPr lvl="1"/>
            <a:r>
              <a:rPr lang="en-US" dirty="0" smtClean="0"/>
              <a:t>Several items</a:t>
            </a:r>
          </a:p>
          <a:p>
            <a:r>
              <a:rPr lang="en-US" dirty="0" smtClean="0"/>
              <a:t>Items have a cost and a value</a:t>
            </a:r>
          </a:p>
          <a:p>
            <a:pPr lvl="1"/>
            <a:r>
              <a:rPr lang="en-US" dirty="0" smtClean="0"/>
              <a:t>Separate class: </a:t>
            </a:r>
            <a:r>
              <a:rPr lang="en-US" dirty="0" err="1" smtClean="0"/>
              <a:t>DonatedItem</a:t>
            </a:r>
            <a:endParaRPr lang="en-US" dirty="0" smtClean="0"/>
          </a:p>
          <a:p>
            <a:r>
              <a:rPr lang="en-US" dirty="0" smtClean="0"/>
              <a:t>Relationship between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3596" y="1819174"/>
            <a:ext cx="3258150" cy="99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Donation</a:t>
            </a:r>
          </a:p>
          <a:p>
            <a:r>
              <a:rPr lang="en-US" dirty="0" smtClean="0"/>
              <a:t>-money: double</a:t>
            </a:r>
          </a:p>
          <a:p>
            <a:r>
              <a:rPr lang="en-US" dirty="0" smtClean="0"/>
              <a:t>-items: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DonatedItem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62261" y="1819174"/>
            <a:ext cx="1746985" cy="99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DonatedItem</a:t>
            </a:r>
            <a:endParaRPr lang="en-US" dirty="0" smtClean="0"/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-price: double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6761746" y="2199370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  <a:endCxn id="5" idx="1"/>
          </p:cNvCxnSpPr>
          <p:nvPr/>
        </p:nvCxnSpPr>
        <p:spPr>
          <a:xfrm flipV="1">
            <a:off x="6963876" y="2314876"/>
            <a:ext cx="298385" cy="4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3596" y="2199370"/>
            <a:ext cx="32581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62261" y="2199370"/>
            <a:ext cx="17469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9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Reconsider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Donor has Donation</a:t>
            </a:r>
          </a:p>
          <a:p>
            <a:r>
              <a:rPr lang="en-US" dirty="0" smtClean="0"/>
              <a:t>Donation has </a:t>
            </a:r>
            <a:r>
              <a:rPr lang="en-US" dirty="0" err="1" smtClean="0"/>
              <a:t>DonatedItem</a:t>
            </a:r>
            <a:endParaRPr lang="en-US" dirty="0" smtClean="0"/>
          </a:p>
          <a:p>
            <a:r>
              <a:rPr lang="en-US" dirty="0" smtClean="0"/>
              <a:t>Charity has Donor</a:t>
            </a:r>
          </a:p>
          <a:p>
            <a:r>
              <a:rPr lang="en-US" dirty="0" smtClean="0"/>
              <a:t>Charity tracks Donations </a:t>
            </a:r>
          </a:p>
          <a:p>
            <a:pPr lvl="1"/>
            <a:r>
              <a:rPr lang="en-US" dirty="0" smtClean="0"/>
              <a:t>or Donated Items?</a:t>
            </a:r>
          </a:p>
          <a:p>
            <a:r>
              <a:rPr lang="en-US" dirty="0" smtClean="0"/>
              <a:t>Not circular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5601" y="2599721"/>
            <a:ext cx="1376412" cy="616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4915" y="1897077"/>
            <a:ext cx="1164656" cy="5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4915" y="3109860"/>
            <a:ext cx="1164656" cy="49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Donation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6736076" y="2599721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3"/>
            <a:endCxn id="5" idx="1"/>
          </p:cNvCxnSpPr>
          <p:nvPr/>
        </p:nvCxnSpPr>
        <p:spPr>
          <a:xfrm flipV="1">
            <a:off x="6938206" y="2161772"/>
            <a:ext cx="726709" cy="558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6724846" y="2907729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8146178" y="2440904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2"/>
            <a:endCxn id="6" idx="0"/>
          </p:cNvCxnSpPr>
          <p:nvPr/>
        </p:nvCxnSpPr>
        <p:spPr>
          <a:xfrm>
            <a:off x="8247243" y="2681535"/>
            <a:ext cx="0" cy="428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91656" y="3993582"/>
            <a:ext cx="1501541" cy="510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DonatedItem</a:t>
            </a:r>
            <a:endParaRPr lang="en-US" dirty="0"/>
          </a:p>
        </p:txBody>
      </p:sp>
      <p:sp>
        <p:nvSpPr>
          <p:cNvPr id="14" name="Diamond 13"/>
          <p:cNvSpPr/>
          <p:nvPr/>
        </p:nvSpPr>
        <p:spPr>
          <a:xfrm>
            <a:off x="8141362" y="3600749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2"/>
            <a:endCxn id="13" idx="0"/>
          </p:cNvCxnSpPr>
          <p:nvPr/>
        </p:nvCxnSpPr>
        <p:spPr>
          <a:xfrm>
            <a:off x="8242427" y="3841380"/>
            <a:ext cx="0" cy="1522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3" idx="1"/>
          </p:cNvCxnSpPr>
          <p:nvPr/>
        </p:nvCxnSpPr>
        <p:spPr>
          <a:xfrm>
            <a:off x="6926976" y="3028045"/>
            <a:ext cx="564680" cy="1220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2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List of donors</a:t>
            </a:r>
          </a:p>
          <a:p>
            <a:pPr lvl="1"/>
            <a:r>
              <a:rPr lang="en-US" dirty="0" smtClean="0"/>
              <a:t>List of donated items</a:t>
            </a:r>
          </a:p>
          <a:p>
            <a:pPr lvl="1"/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7503" y="1405289"/>
            <a:ext cx="4321743" cy="1838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Charity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-money: double</a:t>
            </a:r>
          </a:p>
          <a:p>
            <a:r>
              <a:rPr lang="en-US" dirty="0" smtClean="0"/>
              <a:t>-donors: </a:t>
            </a:r>
            <a:r>
              <a:rPr lang="en-US" dirty="0" err="1" smtClean="0"/>
              <a:t>ArrayList</a:t>
            </a:r>
            <a:r>
              <a:rPr lang="en-US" dirty="0" smtClean="0"/>
              <a:t>&lt;Donor&gt;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donatedItems</a:t>
            </a:r>
            <a:r>
              <a:rPr lang="en-US" dirty="0" smtClean="0"/>
              <a:t>: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DonatedItem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87503" y="1915427"/>
            <a:ext cx="43217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0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</a:t>
            </a:r>
            <a:r>
              <a:rPr lang="en-US" dirty="0" smtClean="0"/>
              <a:t>in necessary </a:t>
            </a:r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Amount donated by everyone</a:t>
            </a:r>
          </a:p>
          <a:p>
            <a:pPr lvl="1"/>
            <a:r>
              <a:rPr lang="en-US" dirty="0" smtClean="0"/>
              <a:t>Amount donated by one donor</a:t>
            </a:r>
          </a:p>
          <a:p>
            <a:pPr lvl="1"/>
            <a:r>
              <a:rPr lang="en-US" dirty="0" smtClean="0"/>
              <a:t>Take minimalistic approach to accessing data fields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mutator</a:t>
            </a:r>
            <a:r>
              <a:rPr lang="en-US" dirty="0" smtClean="0"/>
              <a:t> methods carefully</a:t>
            </a:r>
          </a:p>
          <a:p>
            <a:pPr lvl="1"/>
            <a:r>
              <a:rPr lang="en-US" dirty="0" smtClean="0"/>
              <a:t>Add donors</a:t>
            </a:r>
          </a:p>
          <a:p>
            <a:pPr lvl="1"/>
            <a:r>
              <a:rPr lang="en-US" dirty="0" smtClean="0"/>
              <a:t>Make donations</a:t>
            </a:r>
          </a:p>
          <a:p>
            <a:r>
              <a:rPr lang="en-US" dirty="0" smtClean="0"/>
              <a:t>Add Java Idioms: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possible options</a:t>
            </a:r>
          </a:p>
          <a:p>
            <a:pPr lvl="1"/>
            <a:r>
              <a:rPr lang="en-US" dirty="0" smtClean="0"/>
              <a:t>Created Charity object as instance data</a:t>
            </a:r>
          </a:p>
          <a:p>
            <a:pPr lvl="1"/>
            <a:r>
              <a:rPr lang="en-US" dirty="0" smtClean="0"/>
              <a:t>Have to construct and use a Driver object</a:t>
            </a:r>
          </a:p>
          <a:p>
            <a:r>
              <a:rPr lang="en-US" dirty="0" smtClean="0"/>
              <a:t>Contains user interface to program</a:t>
            </a:r>
          </a:p>
          <a:p>
            <a:pPr lvl="1"/>
            <a:r>
              <a:rPr lang="en-US" dirty="0" smtClean="0"/>
              <a:t>Menu driven</a:t>
            </a:r>
          </a:p>
          <a:p>
            <a:pPr lvl="1"/>
            <a:r>
              <a:rPr lang="en-US" dirty="0" smtClean="0"/>
              <a:t>This class is mostly </a:t>
            </a:r>
            <a:r>
              <a:rPr lang="en-US" dirty="0" err="1" smtClean="0"/>
              <a:t>System.out.println</a:t>
            </a:r>
            <a:r>
              <a:rPr lang="en-US" dirty="0" smtClean="0"/>
              <a:t>() and Scanner work</a:t>
            </a:r>
          </a:p>
          <a:p>
            <a:r>
              <a:rPr lang="en-US" dirty="0" smtClean="0"/>
              <a:t>The Charity class does most of the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2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Relationships?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not shown Uses relationships in diagram</a:t>
            </a:r>
          </a:p>
          <a:p>
            <a:pPr lvl="1"/>
            <a:r>
              <a:rPr lang="en-US" dirty="0" smtClean="0"/>
              <a:t>String class is used by many classes</a:t>
            </a:r>
          </a:p>
          <a:p>
            <a:pPr lvl="2"/>
            <a:r>
              <a:rPr lang="en-US" dirty="0"/>
              <a:t>Ubiquitous, and therefore not </a:t>
            </a:r>
            <a:r>
              <a:rPr lang="en-US" dirty="0" smtClean="0"/>
              <a:t>usually shown</a:t>
            </a:r>
          </a:p>
        </p:txBody>
      </p:sp>
    </p:spTree>
    <p:extLst>
      <p:ext uri="{BB962C8B-B14F-4D97-AF65-F5344CB8AC3E}">
        <p14:creationId xmlns:p14="http://schemas.microsoft.com/office/powerpoint/2010/main" val="282965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Simple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Bottom up implementation</a:t>
            </a:r>
          </a:p>
          <a:p>
            <a:r>
              <a:rPr lang="en-US" dirty="0" smtClean="0"/>
              <a:t>Implement the </a:t>
            </a:r>
            <a:r>
              <a:rPr lang="en-US" dirty="0" err="1" smtClean="0"/>
              <a:t>DonatedItem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Address class is similar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ots of Strings</a:t>
            </a:r>
          </a:p>
          <a:p>
            <a:r>
              <a:rPr lang="en-US" dirty="0" smtClean="0"/>
              <a:t>Implement Donor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err="1" smtClean="0"/>
              <a:t>getValueOfAllDonations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addDonation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1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Charity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makeDonation</a:t>
            </a:r>
            <a:r>
              <a:rPr lang="en-US" dirty="0" smtClean="0"/>
              <a:t>(String name, Donation donation)</a:t>
            </a:r>
          </a:p>
          <a:p>
            <a:r>
              <a:rPr lang="en-US" dirty="0" err="1" smtClean="0"/>
              <a:t>findValueAllDonations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findValueOneDonor</a:t>
            </a:r>
            <a:r>
              <a:rPr lang="en-US" dirty="0" smtClean="0"/>
              <a:t>(String name)</a:t>
            </a:r>
          </a:p>
          <a:p>
            <a:r>
              <a:rPr lang="en-US" dirty="0" err="1"/>
              <a:t>findDonor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private method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ound while writing code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07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method</a:t>
            </a:r>
          </a:p>
          <a:p>
            <a:pPr lvl="1"/>
            <a:r>
              <a:rPr lang="en-US" dirty="0" smtClean="0"/>
              <a:t>Construct Driver object</a:t>
            </a:r>
          </a:p>
          <a:p>
            <a:pPr lvl="1"/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Menu</a:t>
            </a:r>
          </a:p>
          <a:p>
            <a:pPr lvl="2"/>
            <a:r>
              <a:rPr lang="en-US" dirty="0" smtClean="0"/>
              <a:t>Implement choices</a:t>
            </a:r>
          </a:p>
          <a:p>
            <a:r>
              <a:rPr lang="en-US" dirty="0" smtClean="0"/>
              <a:t>Could put the Driver object in another class</a:t>
            </a:r>
          </a:p>
          <a:p>
            <a:r>
              <a:rPr lang="en-US" dirty="0" smtClean="0"/>
              <a:t>Could make the Charity object class data</a:t>
            </a:r>
          </a:p>
        </p:txBody>
      </p:sp>
    </p:spTree>
    <p:extLst>
      <p:ext uri="{BB962C8B-B14F-4D97-AF65-F5344CB8AC3E}">
        <p14:creationId xmlns:p14="http://schemas.microsoft.com/office/powerpoint/2010/main" val="21065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Most (all?) charities accept cash donations</a:t>
            </a:r>
          </a:p>
          <a:p>
            <a:r>
              <a:rPr lang="en-US" dirty="0" smtClean="0"/>
              <a:t>Some charities also collect goods for resale</a:t>
            </a:r>
          </a:p>
          <a:p>
            <a:pPr lvl="1"/>
            <a:r>
              <a:rPr lang="en-US" dirty="0" smtClean="0"/>
              <a:t>Prevents usable goods going into landfill</a:t>
            </a:r>
          </a:p>
          <a:p>
            <a:pPr lvl="1"/>
            <a:r>
              <a:rPr lang="en-US" dirty="0" smtClean="0"/>
              <a:t>Donors get credit for their taxes</a:t>
            </a:r>
          </a:p>
          <a:p>
            <a:pPr lvl="1"/>
            <a:r>
              <a:rPr lang="en-US" dirty="0" smtClean="0"/>
              <a:t>The charity gets money to do good deeds</a:t>
            </a:r>
          </a:p>
          <a:p>
            <a:r>
              <a:rPr lang="en-US" dirty="0" smtClean="0"/>
              <a:t>Implement a program that keeps track of the donations made by individuals</a:t>
            </a:r>
          </a:p>
          <a:p>
            <a:pPr lvl="1"/>
            <a:r>
              <a:rPr lang="en-US" dirty="0" smtClean="0"/>
              <a:t>Provide tax records of donations to donors</a:t>
            </a:r>
          </a:p>
          <a:p>
            <a:pPr lvl="1"/>
            <a:r>
              <a:rPr lang="en-US" dirty="0" smtClean="0"/>
              <a:t>Provide revenue summary to charity</a:t>
            </a:r>
          </a:p>
          <a:p>
            <a:pPr lvl="1"/>
            <a:r>
              <a:rPr lang="en-US" dirty="0" smtClean="0"/>
              <a:t>Provide list of donated items to charity</a:t>
            </a:r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Small, independent classes</a:t>
            </a:r>
          </a:p>
          <a:p>
            <a:pPr lvl="1"/>
            <a:r>
              <a:rPr lang="en-US" dirty="0" smtClean="0"/>
              <a:t>More likely to be able to reuse small classes</a:t>
            </a:r>
          </a:p>
          <a:p>
            <a:pPr lvl="1"/>
            <a:r>
              <a:rPr lang="en-US" dirty="0" smtClean="0"/>
              <a:t>Small classes are simple and more likely to work as expected</a:t>
            </a:r>
          </a:p>
          <a:p>
            <a:r>
              <a:rPr lang="en-US" dirty="0" smtClean="0"/>
              <a:t>Small number of relationships between classes</a:t>
            </a:r>
          </a:p>
          <a:p>
            <a:pPr lvl="1"/>
            <a:r>
              <a:rPr lang="en-US" dirty="0" smtClean="0"/>
              <a:t>In our current design the </a:t>
            </a:r>
            <a:r>
              <a:rPr lang="en-US" dirty="0" err="1" smtClean="0"/>
              <a:t>DonatedItem</a:t>
            </a:r>
            <a:r>
              <a:rPr lang="en-US" dirty="0" smtClean="0"/>
              <a:t> class is related to two classes</a:t>
            </a:r>
          </a:p>
          <a:p>
            <a:pPr lvl="2"/>
            <a:r>
              <a:rPr lang="en-US" dirty="0" smtClean="0"/>
              <a:t>Could we remove one of these links?</a:t>
            </a:r>
          </a:p>
          <a:p>
            <a:pPr lvl="2"/>
            <a:r>
              <a:rPr lang="en-US" dirty="0" smtClean="0"/>
              <a:t>Should we?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4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8522" y="1203158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0602" y="2165684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0602" y="1203158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8521" y="2186539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68138" y="3007895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90648" y="3007895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80534" y="3007895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5023" y="3038375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68139" y="1965158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60218" y="1984409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0648" y="1278556"/>
            <a:ext cx="741145" cy="44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2"/>
            <a:endCxn id="7" idx="0"/>
          </p:cNvCxnSpPr>
          <p:nvPr/>
        </p:nvCxnSpPr>
        <p:spPr>
          <a:xfrm flipH="1">
            <a:off x="1179094" y="1645920"/>
            <a:ext cx="1" cy="540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  <a:endCxn id="6" idx="1"/>
          </p:cNvCxnSpPr>
          <p:nvPr/>
        </p:nvCxnSpPr>
        <p:spPr>
          <a:xfrm>
            <a:off x="1549667" y="1424539"/>
            <a:ext cx="660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5" idx="1"/>
          </p:cNvCxnSpPr>
          <p:nvPr/>
        </p:nvCxnSpPr>
        <p:spPr>
          <a:xfrm flipV="1">
            <a:off x="1549666" y="2387065"/>
            <a:ext cx="660936" cy="20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5" idx="0"/>
          </p:cNvCxnSpPr>
          <p:nvPr/>
        </p:nvCxnSpPr>
        <p:spPr>
          <a:xfrm>
            <a:off x="2581175" y="1645920"/>
            <a:ext cx="0" cy="51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5" idx="0"/>
          </p:cNvCxnSpPr>
          <p:nvPr/>
        </p:nvCxnSpPr>
        <p:spPr>
          <a:xfrm>
            <a:off x="1179095" y="1645920"/>
            <a:ext cx="1402080" cy="51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7" idx="0"/>
          </p:cNvCxnSpPr>
          <p:nvPr/>
        </p:nvCxnSpPr>
        <p:spPr>
          <a:xfrm flipH="1">
            <a:off x="1179094" y="1645920"/>
            <a:ext cx="1402081" cy="540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1"/>
            <a:endCxn id="14" idx="0"/>
          </p:cNvCxnSpPr>
          <p:nvPr/>
        </p:nvCxnSpPr>
        <p:spPr>
          <a:xfrm flipH="1">
            <a:off x="5330791" y="1499937"/>
            <a:ext cx="859857" cy="484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3"/>
            <a:endCxn id="13" idx="0"/>
          </p:cNvCxnSpPr>
          <p:nvPr/>
        </p:nvCxnSpPr>
        <p:spPr>
          <a:xfrm>
            <a:off x="6931793" y="1499937"/>
            <a:ext cx="806919" cy="465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2"/>
            <a:endCxn id="9" idx="0"/>
          </p:cNvCxnSpPr>
          <p:nvPr/>
        </p:nvCxnSpPr>
        <p:spPr>
          <a:xfrm flipH="1">
            <a:off x="7738711" y="2407920"/>
            <a:ext cx="1" cy="599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2"/>
            <a:endCxn id="12" idx="0"/>
          </p:cNvCxnSpPr>
          <p:nvPr/>
        </p:nvCxnSpPr>
        <p:spPr>
          <a:xfrm flipH="1">
            <a:off x="4265596" y="2427171"/>
            <a:ext cx="1065195" cy="611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2"/>
            <a:endCxn id="11" idx="0"/>
          </p:cNvCxnSpPr>
          <p:nvPr/>
        </p:nvCxnSpPr>
        <p:spPr>
          <a:xfrm>
            <a:off x="5330791" y="2427171"/>
            <a:ext cx="120316" cy="580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2"/>
            <a:endCxn id="10" idx="0"/>
          </p:cNvCxnSpPr>
          <p:nvPr/>
        </p:nvCxnSpPr>
        <p:spPr>
          <a:xfrm>
            <a:off x="5330791" y="2427171"/>
            <a:ext cx="1230430" cy="580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" y="3147461"/>
            <a:ext cx="217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Generally Bad Design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80534" y="3821229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Generally Better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5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the design and the code aligned</a:t>
            </a:r>
          </a:p>
          <a:p>
            <a:pPr lvl="1"/>
            <a:r>
              <a:rPr lang="en-US" dirty="0" smtClean="0"/>
              <a:t>Very easy to forget to update design</a:t>
            </a:r>
          </a:p>
          <a:p>
            <a:r>
              <a:rPr lang="en-US" dirty="0" smtClean="0"/>
              <a:t>There are software products that ease this process</a:t>
            </a:r>
          </a:p>
          <a:p>
            <a:pPr lvl="1"/>
            <a:r>
              <a:rPr lang="en-US" dirty="0" smtClean="0"/>
              <a:t>Update design when code changed</a:t>
            </a:r>
          </a:p>
          <a:p>
            <a:pPr lvl="1"/>
            <a:r>
              <a:rPr lang="en-US" dirty="0" smtClean="0"/>
              <a:t>Create some code when design changed</a:t>
            </a:r>
          </a:p>
          <a:p>
            <a:pPr lvl="2"/>
            <a:r>
              <a:rPr lang="en-US" dirty="0" smtClean="0"/>
              <a:t>Method signatures</a:t>
            </a:r>
          </a:p>
          <a:p>
            <a:r>
              <a:rPr lang="en-US" dirty="0" smtClean="0"/>
              <a:t>Usually quite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Shift in time allocation</a:t>
            </a:r>
          </a:p>
          <a:p>
            <a:pPr lvl="1"/>
            <a:r>
              <a:rPr lang="en-US" dirty="0" smtClean="0"/>
              <a:t>Design becomes main activity</a:t>
            </a:r>
          </a:p>
          <a:p>
            <a:pPr lvl="2"/>
            <a:r>
              <a:rPr lang="en-US" dirty="0" smtClean="0"/>
              <a:t>UML critical part</a:t>
            </a:r>
          </a:p>
          <a:p>
            <a:r>
              <a:rPr lang="en-US" dirty="0" smtClean="0"/>
              <a:t>Good designs lead to fast and simple implementation, less debugging</a:t>
            </a:r>
          </a:p>
          <a:p>
            <a:r>
              <a:rPr lang="en-US" dirty="0"/>
              <a:t>M</a:t>
            </a:r>
            <a:r>
              <a:rPr lang="en-US" dirty="0" smtClean="0"/>
              <a:t>istake: rushing to implementation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istake: implement then design</a:t>
            </a:r>
          </a:p>
        </p:txBody>
      </p:sp>
    </p:spTree>
    <p:extLst>
      <p:ext uri="{BB962C8B-B14F-4D97-AF65-F5344CB8AC3E}">
        <p14:creationId xmlns:p14="http://schemas.microsoft.com/office/powerpoint/2010/main" val="212288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Step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Generic charity instead of a specific one</a:t>
            </a:r>
          </a:p>
          <a:p>
            <a:r>
              <a:rPr lang="en-US" dirty="0" smtClean="0"/>
              <a:t>Important step forward in programming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ealize that many organizations have similar needs</a:t>
            </a:r>
          </a:p>
          <a:p>
            <a:pPr lvl="1"/>
            <a:r>
              <a:rPr lang="en-US" dirty="0" smtClean="0"/>
              <a:t>Program for a group of organizations </a:t>
            </a:r>
          </a:p>
          <a:p>
            <a:r>
              <a:rPr lang="en-US" dirty="0" smtClean="0"/>
              <a:t>To do this successfully, it helps to have several different (but similar) organizations to talk to about their needs</a:t>
            </a:r>
          </a:p>
          <a:p>
            <a:pPr lvl="1"/>
            <a:r>
              <a:rPr lang="en-US" dirty="0" smtClean="0"/>
              <a:t>Every organization has peculiarities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2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Four donors</a:t>
            </a:r>
          </a:p>
          <a:p>
            <a:pPr lvl="1"/>
            <a:r>
              <a:rPr lang="en-US" dirty="0" smtClean="0"/>
              <a:t>One with only cash donations</a:t>
            </a:r>
          </a:p>
          <a:p>
            <a:pPr lvl="2"/>
            <a:r>
              <a:rPr lang="en-US" dirty="0" smtClean="0"/>
              <a:t>$100</a:t>
            </a:r>
          </a:p>
          <a:p>
            <a:pPr lvl="1"/>
            <a:r>
              <a:rPr lang="en-US" dirty="0" smtClean="0"/>
              <a:t>One with donated items, but no cash</a:t>
            </a:r>
          </a:p>
          <a:p>
            <a:pPr lvl="2"/>
            <a:r>
              <a:rPr lang="en-US" dirty="0" smtClean="0"/>
              <a:t>Two shirts, one valued at $2, one valued at $4</a:t>
            </a:r>
          </a:p>
          <a:p>
            <a:pPr lvl="1"/>
            <a:r>
              <a:rPr lang="en-US" dirty="0" smtClean="0"/>
              <a:t>One with both donated items and cash</a:t>
            </a:r>
          </a:p>
          <a:p>
            <a:pPr lvl="2"/>
            <a:r>
              <a:rPr lang="en-US" dirty="0" smtClean="0"/>
              <a:t>Two pants, one valued at $3, one valued at $5, one valued at $7, and $50 in cash</a:t>
            </a:r>
          </a:p>
          <a:p>
            <a:pPr lvl="1"/>
            <a:r>
              <a:rPr lang="en-US" dirty="0" smtClean="0"/>
              <a:t>One without any donations this year</a:t>
            </a:r>
          </a:p>
          <a:p>
            <a:r>
              <a:rPr lang="en-US" dirty="0" smtClean="0"/>
              <a:t>Charity should have</a:t>
            </a:r>
          </a:p>
          <a:p>
            <a:pPr lvl="1"/>
            <a:r>
              <a:rPr lang="en-US" dirty="0" smtClean="0"/>
              <a:t>$150 in cash</a:t>
            </a:r>
          </a:p>
          <a:p>
            <a:pPr lvl="1"/>
            <a:r>
              <a:rPr lang="en-US" dirty="0" smtClean="0"/>
              <a:t>$21 in donations with 5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Pick the classes </a:t>
            </a:r>
          </a:p>
          <a:p>
            <a:r>
              <a:rPr lang="en-US" dirty="0" smtClean="0"/>
              <a:t>Pick the data in the classes</a:t>
            </a:r>
          </a:p>
          <a:p>
            <a:r>
              <a:rPr lang="en-US" dirty="0" smtClean="0"/>
              <a:t>Pick the relationships between classes</a:t>
            </a:r>
          </a:p>
          <a:p>
            <a:r>
              <a:rPr lang="en-US" dirty="0" smtClean="0"/>
              <a:t>Pick the methods and constructors later</a:t>
            </a:r>
          </a:p>
          <a:p>
            <a:r>
              <a:rPr lang="en-US" dirty="0" smtClean="0"/>
              <a:t>Lots of back and forth between steps</a:t>
            </a:r>
          </a:p>
          <a:p>
            <a:r>
              <a:rPr lang="en-US" dirty="0" smtClean="0"/>
              <a:t>Use UML extensively</a:t>
            </a:r>
          </a:p>
          <a:p>
            <a:pPr lvl="1"/>
            <a:r>
              <a:rPr lang="en-US" dirty="0" smtClean="0"/>
              <a:t>Saves many, many, many hours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8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the nouns in the problem statement</a:t>
            </a:r>
          </a:p>
          <a:p>
            <a:r>
              <a:rPr lang="en-US" dirty="0" smtClean="0"/>
              <a:t>Donor</a:t>
            </a:r>
          </a:p>
          <a:p>
            <a:r>
              <a:rPr lang="en-US" dirty="0" smtClean="0"/>
              <a:t>Donation</a:t>
            </a:r>
          </a:p>
          <a:p>
            <a:r>
              <a:rPr lang="en-US" dirty="0" smtClean="0"/>
              <a:t>Charity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7857" y="2608446"/>
            <a:ext cx="1376412" cy="616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7171" y="1905802"/>
            <a:ext cx="1164656" cy="5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37171" y="3118585"/>
            <a:ext cx="1164656" cy="49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2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Has-a</a:t>
            </a:r>
          </a:p>
          <a:p>
            <a:pPr lvl="1"/>
            <a:r>
              <a:rPr lang="en-US" dirty="0" smtClean="0"/>
              <a:t>In Java: A class with a data field from another class</a:t>
            </a:r>
          </a:p>
          <a:p>
            <a:pPr lvl="1"/>
            <a:r>
              <a:rPr lang="en-US" dirty="0" smtClean="0"/>
              <a:t>UML symbol</a:t>
            </a:r>
          </a:p>
          <a:p>
            <a:r>
              <a:rPr lang="en-US" dirty="0" smtClean="0"/>
              <a:t>Dependency</a:t>
            </a:r>
          </a:p>
          <a:p>
            <a:pPr lvl="1"/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In Java: A class with a local variable or parameter from another class</a:t>
            </a:r>
          </a:p>
          <a:p>
            <a:pPr lvl="1"/>
            <a:r>
              <a:rPr lang="en-US" dirty="0" smtClean="0"/>
              <a:t>UML symbol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4119613" y="2425566"/>
            <a:ext cx="404261" cy="231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V="1">
            <a:off x="4523874" y="2541069"/>
            <a:ext cx="128978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05727" y="4408370"/>
            <a:ext cx="2319688" cy="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2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Charity has Donors</a:t>
            </a:r>
          </a:p>
          <a:p>
            <a:r>
              <a:rPr lang="en-US" dirty="0" smtClean="0"/>
              <a:t>Charity has Donations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7857" y="2608446"/>
            <a:ext cx="1376412" cy="616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7171" y="1905802"/>
            <a:ext cx="1164656" cy="5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37171" y="3118585"/>
            <a:ext cx="1164656" cy="49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Donation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5308332" y="2608446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3"/>
            <a:endCxn id="5" idx="1"/>
          </p:cNvCxnSpPr>
          <p:nvPr/>
        </p:nvCxnSpPr>
        <p:spPr>
          <a:xfrm flipV="1">
            <a:off x="5510462" y="2170497"/>
            <a:ext cx="726709" cy="558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5297102" y="2916454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>
            <a:off x="5499232" y="3036770"/>
            <a:ext cx="737939" cy="327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Donor/Donation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Donor has a Donation</a:t>
            </a:r>
          </a:p>
          <a:p>
            <a:r>
              <a:rPr lang="en-US" dirty="0" smtClean="0"/>
              <a:t>Donation has a Donor</a:t>
            </a:r>
          </a:p>
          <a:p>
            <a:r>
              <a:rPr lang="en-US" dirty="0"/>
              <a:t>D</a:t>
            </a:r>
            <a:r>
              <a:rPr lang="en-US" dirty="0" smtClean="0"/>
              <a:t>uplicative relationships</a:t>
            </a:r>
          </a:p>
          <a:p>
            <a:r>
              <a:rPr lang="en-US" dirty="0" smtClean="0"/>
              <a:t>Consider specifications</a:t>
            </a:r>
          </a:p>
          <a:p>
            <a:pPr lvl="1"/>
            <a:r>
              <a:rPr lang="en-US" dirty="0" smtClean="0"/>
              <a:t>Find value of donor’s donations</a:t>
            </a:r>
          </a:p>
          <a:p>
            <a:r>
              <a:rPr lang="en-US" dirty="0" smtClean="0"/>
              <a:t>Can Donation be aggregated by two classes?</a:t>
            </a:r>
          </a:p>
          <a:p>
            <a:pPr lvl="1"/>
            <a:r>
              <a:rPr lang="en-US" dirty="0" smtClean="0"/>
              <a:t>Can revise decision later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4898" y="1657348"/>
            <a:ext cx="1376412" cy="616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54212" y="954704"/>
            <a:ext cx="1164656" cy="5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54212" y="2167487"/>
            <a:ext cx="1164656" cy="49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Donation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6925373" y="1657348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3"/>
            <a:endCxn id="5" idx="1"/>
          </p:cNvCxnSpPr>
          <p:nvPr/>
        </p:nvCxnSpPr>
        <p:spPr>
          <a:xfrm flipV="1">
            <a:off x="7127503" y="1219399"/>
            <a:ext cx="726709" cy="558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6914143" y="1965356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>
            <a:off x="7116273" y="2085672"/>
            <a:ext cx="737939" cy="327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8335475" y="1498531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>
            <a:off x="8436540" y="1739162"/>
            <a:ext cx="0" cy="428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8690005" y="1902989"/>
            <a:ext cx="202130" cy="2406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>
            <a:off x="8791070" y="1484094"/>
            <a:ext cx="0" cy="418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4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842</Words>
  <Application>Microsoft Macintosh PowerPoint</Application>
  <PresentationFormat>On-screen Show (16:9)</PresentationFormat>
  <Paragraphs>197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Relationships Between Classes</vt:lpstr>
      <vt:lpstr>Problem Statement</vt:lpstr>
      <vt:lpstr>A Step Forward</vt:lpstr>
      <vt:lpstr>Test Data</vt:lpstr>
      <vt:lpstr>Design</vt:lpstr>
      <vt:lpstr>Classes</vt:lpstr>
      <vt:lpstr>Relationships Between Classes</vt:lpstr>
      <vt:lpstr>Relationships Between Classes</vt:lpstr>
      <vt:lpstr>Donor/Donation Relationship</vt:lpstr>
      <vt:lpstr>Design Donor Class</vt:lpstr>
      <vt:lpstr>Design Donation Class</vt:lpstr>
      <vt:lpstr>Reconsider Relationship</vt:lpstr>
      <vt:lpstr>Charity Class</vt:lpstr>
      <vt:lpstr>Design Methods</vt:lpstr>
      <vt:lpstr>Driver Class</vt:lpstr>
      <vt:lpstr>Uses Relationships?</vt:lpstr>
      <vt:lpstr>Implement Simple Classes</vt:lpstr>
      <vt:lpstr>Implement Charity</vt:lpstr>
      <vt:lpstr>Implement Driver</vt:lpstr>
      <vt:lpstr>Good Design</vt:lpstr>
      <vt:lpstr>Comparison</vt:lpstr>
      <vt:lpstr>Challenges</vt:lpstr>
      <vt:lpstr>Observations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63</cp:revision>
  <dcterms:created xsi:type="dcterms:W3CDTF">2013-11-05T19:37:50Z</dcterms:created>
  <dcterms:modified xsi:type="dcterms:W3CDTF">2014-04-06T17:39:01Z</dcterms:modified>
</cp:coreProperties>
</file>