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4" r:id="rId4"/>
    <p:sldId id="263" r:id="rId5"/>
    <p:sldId id="271" r:id="rId6"/>
    <p:sldId id="269" r:id="rId7"/>
    <p:sldId id="273" r:id="rId8"/>
    <p:sldId id="275" r:id="rId9"/>
    <p:sldId id="274" r:id="rId10"/>
    <p:sldId id="266" r:id="rId11"/>
    <p:sldId id="267" r:id="rId12"/>
    <p:sldId id="268" r:id="rId13"/>
    <p:sldId id="272" r:id="rId14"/>
    <p:sldId id="270" r:id="rId15"/>
    <p:sldId id="276" r:id="rId16"/>
    <p:sldId id="265" r:id="rId17"/>
    <p:sldId id="277" r:id="rId18"/>
    <p:sldId id="278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Java Idioms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Collections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sorting</a:t>
            </a:r>
          </a:p>
          <a:p>
            <a:pPr lvl="1"/>
            <a:r>
              <a:rPr lang="en-US" dirty="0" smtClean="0"/>
              <a:t>3, 1, 4, 2, 5 becomes 1, 2, 3, 4, 5</a:t>
            </a:r>
          </a:p>
          <a:p>
            <a:r>
              <a:rPr lang="en-US" dirty="0" smtClean="0"/>
              <a:t>For primitive data, uses &lt;</a:t>
            </a:r>
          </a:p>
          <a:p>
            <a:pPr lvl="1"/>
            <a:r>
              <a:rPr lang="en-US" dirty="0" smtClean="0"/>
              <a:t>Not available for objects</a:t>
            </a:r>
          </a:p>
          <a:p>
            <a:r>
              <a:rPr lang="en-US" dirty="0" smtClean="0"/>
              <a:t>Objects use methods, not operators</a:t>
            </a:r>
          </a:p>
          <a:p>
            <a:pPr lvl="1"/>
            <a:r>
              <a:rPr lang="en-US" dirty="0" smtClean="0"/>
              <a:t>Find a meaningful method in the String class</a:t>
            </a:r>
          </a:p>
        </p:txBody>
      </p:sp>
    </p:spTree>
    <p:extLst>
      <p:ext uri="{BB962C8B-B14F-4D97-AF65-F5344CB8AC3E}">
        <p14:creationId xmlns:p14="http://schemas.microsoft.com/office/powerpoint/2010/main" val="39552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ompareTo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Instance method or class method?</a:t>
            </a:r>
          </a:p>
          <a:p>
            <a:r>
              <a:rPr lang="en-US" dirty="0" smtClean="0"/>
              <a:t>Returns </a:t>
            </a:r>
            <a:r>
              <a:rPr lang="en-US" dirty="0" smtClean="0"/>
              <a:t>negative number</a:t>
            </a:r>
            <a:r>
              <a:rPr lang="en-US" dirty="0" smtClean="0"/>
              <a:t>, </a:t>
            </a:r>
            <a:r>
              <a:rPr lang="en-US" dirty="0" smtClean="0"/>
              <a:t>0 or </a:t>
            </a:r>
            <a:r>
              <a:rPr lang="en-US" smtClean="0"/>
              <a:t>positive number</a:t>
            </a:r>
            <a:endParaRPr lang="en-US" dirty="0" smtClean="0"/>
          </a:p>
          <a:p>
            <a:pPr lvl="1"/>
            <a:r>
              <a:rPr lang="en-US" dirty="0" smtClean="0"/>
              <a:t>What do these mean?</a:t>
            </a:r>
          </a:p>
          <a:p>
            <a:r>
              <a:rPr lang="en-US" dirty="0" smtClean="0"/>
              <a:t>Available in the String class, and many, many others where order makes sense</a:t>
            </a:r>
          </a:p>
          <a:p>
            <a:pPr lvl="1"/>
            <a:r>
              <a:rPr lang="en-US" dirty="0" smtClean="0"/>
              <a:t>Double, Integer, Character, Boolean?</a:t>
            </a:r>
          </a:p>
          <a:p>
            <a:r>
              <a:rPr lang="en-US" dirty="0" smtClean="0"/>
              <a:t>What about</a:t>
            </a:r>
          </a:p>
          <a:p>
            <a:pPr lvl="1"/>
            <a:r>
              <a:rPr lang="en-US" dirty="0" smtClean="0"/>
              <a:t>Point? Paper? Rectangle2D.Double? </a:t>
            </a:r>
          </a:p>
        </p:txBody>
      </p:sp>
    </p:spTree>
    <p:extLst>
      <p:ext uri="{BB962C8B-B14F-4D97-AF65-F5344CB8AC3E}">
        <p14:creationId xmlns:p14="http://schemas.microsoft.com/office/powerpoint/2010/main" val="151170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</a:t>
            </a:r>
            <a:r>
              <a:rPr lang="en-US" dirty="0" err="1" smtClean="0"/>
              <a:t>ArrayList</a:t>
            </a:r>
            <a:r>
              <a:rPr lang="en-US" dirty="0" smtClean="0"/>
              <a:t> we previously shuffled</a:t>
            </a:r>
          </a:p>
        </p:txBody>
      </p:sp>
    </p:spTree>
    <p:extLst>
      <p:ext uri="{BB962C8B-B14F-4D97-AF65-F5344CB8AC3E}">
        <p14:creationId xmlns:p14="http://schemas.microsoft.com/office/powerpoint/2010/main" val="202521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try to sort an array of Point objects?</a:t>
            </a:r>
          </a:p>
          <a:p>
            <a:pPr lvl="1"/>
            <a:r>
              <a:rPr lang="en-US" dirty="0"/>
              <a:t>Crazy, ugly, unhelpful error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search method in Collections is called </a:t>
            </a:r>
            <a:r>
              <a:rPr lang="en-US" dirty="0" err="1" smtClean="0"/>
              <a:t>binarySearch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General idea: look things up like you would in a phone book</a:t>
            </a:r>
          </a:p>
          <a:p>
            <a:pPr lvl="2"/>
            <a:r>
              <a:rPr lang="en-US" dirty="0" smtClean="0"/>
              <a:t>Start at the middle and find which half it would be in</a:t>
            </a:r>
          </a:p>
          <a:p>
            <a:pPr lvl="1"/>
            <a:r>
              <a:rPr lang="en-US" dirty="0" smtClean="0"/>
              <a:t>Crazy fast</a:t>
            </a:r>
          </a:p>
          <a:p>
            <a:pPr lvl="2"/>
            <a:r>
              <a:rPr lang="en-US" dirty="0" smtClean="0"/>
              <a:t>Only works on sorted data</a:t>
            </a:r>
          </a:p>
          <a:p>
            <a:r>
              <a:rPr lang="en-US" dirty="0" smtClean="0"/>
              <a:t>Must have </a:t>
            </a:r>
            <a:r>
              <a:rPr lang="en-US" dirty="0" err="1" smtClean="0"/>
              <a:t>compareTo</a:t>
            </a:r>
            <a:r>
              <a:rPr lang="en-US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2732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binarySearch</a:t>
            </a:r>
            <a:r>
              <a:rPr lang="en-US" dirty="0" smtClean="0"/>
              <a:t> to find if 5 is in our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9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found the smallest and biggest elements among primitive data, we used &lt;, &gt;</a:t>
            </a:r>
          </a:p>
          <a:p>
            <a:pPr lvl="1"/>
            <a:r>
              <a:rPr lang="en-US" dirty="0" err="1" smtClean="0"/>
              <a:t>compareTo</a:t>
            </a:r>
            <a:r>
              <a:rPr lang="en-US" dirty="0" smtClean="0"/>
              <a:t>() necessary here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and largest elements in our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0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experimentation to explore a useful and interesting part of the Java API</a:t>
            </a:r>
          </a:p>
          <a:p>
            <a:r>
              <a:rPr lang="en-US" dirty="0" smtClean="0"/>
              <a:t>Used situations where we know the answers to assure that things are working as we expected</a:t>
            </a:r>
          </a:p>
        </p:txBody>
      </p:sp>
    </p:spTree>
    <p:extLst>
      <p:ext uri="{BB962C8B-B14F-4D97-AF65-F5344CB8AC3E}">
        <p14:creationId xmlns:p14="http://schemas.microsoft.com/office/powerpoint/2010/main" val="362807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to use the Collections class to perform useful operations on an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group of useful </a:t>
            </a:r>
            <a:r>
              <a:rPr lang="en-US" dirty="0" smtClean="0"/>
              <a:t>methods</a:t>
            </a:r>
            <a:r>
              <a:rPr lang="en-US" dirty="0" smtClean="0"/>
              <a:t> </a:t>
            </a:r>
            <a:r>
              <a:rPr lang="en-US" dirty="0" smtClean="0"/>
              <a:t>that can be performed on </a:t>
            </a:r>
            <a:r>
              <a:rPr lang="en-US" dirty="0" err="1" smtClean="0"/>
              <a:t>ArrayList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ort, min, max, fill, shuffle, rotate, </a:t>
            </a:r>
            <a:r>
              <a:rPr lang="en-US" dirty="0" err="1" smtClean="0"/>
              <a:t>indexOfSubList</a:t>
            </a:r>
            <a:r>
              <a:rPr lang="en-US" dirty="0" smtClean="0"/>
              <a:t>, </a:t>
            </a:r>
            <a:r>
              <a:rPr lang="en-US" dirty="0" err="1" smtClean="0"/>
              <a:t>reverseOrder</a:t>
            </a:r>
            <a:r>
              <a:rPr lang="en-US" dirty="0" smtClean="0"/>
              <a:t>, </a:t>
            </a:r>
            <a:r>
              <a:rPr lang="en-US" dirty="0" err="1" smtClean="0"/>
              <a:t>replaceAll</a:t>
            </a:r>
            <a:r>
              <a:rPr lang="en-US" dirty="0" smtClean="0"/>
              <a:t>, swap</a:t>
            </a:r>
          </a:p>
          <a:p>
            <a:r>
              <a:rPr lang="en-US" dirty="0" smtClean="0"/>
              <a:t>Collections and Collection are different classes</a:t>
            </a:r>
          </a:p>
          <a:p>
            <a:r>
              <a:rPr lang="en-US" dirty="0" smtClean="0"/>
              <a:t>Lots of strange syntax </a:t>
            </a:r>
            <a:r>
              <a:rPr lang="en-US" dirty="0"/>
              <a:t>&lt;T </a:t>
            </a:r>
            <a:r>
              <a:rPr lang="en-US" dirty="0" smtClean="0"/>
              <a:t>extends Object &amp; Comparable&lt;? Super T&gt;&gt;</a:t>
            </a:r>
          </a:p>
          <a:p>
            <a:pPr lvl="1"/>
            <a:r>
              <a:rPr lang="en-US" dirty="0" smtClean="0"/>
              <a:t>Ignore it and think through what makes sense</a:t>
            </a:r>
          </a:p>
          <a:p>
            <a:r>
              <a:rPr lang="en-US" dirty="0" smtClean="0"/>
              <a:t>All methods are class methods</a:t>
            </a:r>
          </a:p>
        </p:txBody>
      </p:sp>
    </p:spTree>
    <p:extLst>
      <p:ext uri="{BB962C8B-B14F-4D97-AF65-F5344CB8AC3E}">
        <p14:creationId xmlns:p14="http://schemas.microsoft.com/office/powerpoint/2010/main" val="414306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&lt;T&gt; parameter means any object type</a:t>
            </a:r>
          </a:p>
          <a:p>
            <a:pPr lvl="1"/>
            <a:r>
              <a:rPr lang="en-US" dirty="0" smtClean="0"/>
              <a:t>String, Integer, Double will be our favorites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used for any parameter/return value</a:t>
            </a:r>
          </a:p>
          <a:p>
            <a:pPr lvl="1"/>
            <a:r>
              <a:rPr lang="en-US" dirty="0" smtClean="0"/>
              <a:t>List&lt;&gt;</a:t>
            </a:r>
          </a:p>
          <a:p>
            <a:pPr lvl="1"/>
            <a:r>
              <a:rPr lang="en-US" dirty="0" smtClean="0"/>
              <a:t>Collection&lt;&gt;</a:t>
            </a:r>
          </a:p>
          <a:p>
            <a:r>
              <a:rPr lang="en-US" dirty="0" smtClean="0"/>
              <a:t>Ignore anything that uses another class</a:t>
            </a:r>
          </a:p>
          <a:p>
            <a:pPr lvl="1"/>
            <a:r>
              <a:rPr lang="en-US" dirty="0" smtClean="0"/>
              <a:t>Set&lt;&gt;, Map&lt;&gt;, etc.</a:t>
            </a:r>
          </a:p>
        </p:txBody>
      </p:sp>
    </p:spTree>
    <p:extLst>
      <p:ext uri="{BB962C8B-B14F-4D97-AF65-F5344CB8AC3E}">
        <p14:creationId xmlns:p14="http://schemas.microsoft.com/office/powerpoint/2010/main" val="142249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ArrayList</a:t>
            </a:r>
            <a:r>
              <a:rPr lang="en-US" dirty="0" smtClean="0"/>
              <a:t> that contains the values from 1 to 10 and print it with a single instruction</a:t>
            </a:r>
          </a:p>
          <a:p>
            <a:pPr lvl="1"/>
            <a:r>
              <a:rPr lang="en-US" dirty="0" smtClean="0"/>
              <a:t>No loops allowed!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System.out.println</a:t>
            </a:r>
            <a:r>
              <a:rPr lang="en-US" dirty="0" smtClean="0"/>
              <a:t>() method calls </a:t>
            </a:r>
            <a:r>
              <a:rPr lang="en-US" dirty="0" err="1" smtClean="0"/>
              <a:t>toString</a:t>
            </a:r>
            <a:r>
              <a:rPr lang="en-US" dirty="0" smtClean="0"/>
              <a:t>() on any object that it encounters</a:t>
            </a:r>
          </a:p>
          <a:p>
            <a:r>
              <a:rPr lang="en-US" dirty="0" smtClean="0"/>
              <a:t>All object classes have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Although not all work well (most do)</a:t>
            </a:r>
          </a:p>
        </p:txBody>
      </p:sp>
    </p:spTree>
    <p:extLst>
      <p:ext uri="{BB962C8B-B14F-4D97-AF65-F5344CB8AC3E}">
        <p14:creationId xmlns:p14="http://schemas.microsoft.com/office/powerpoint/2010/main" val="204243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 that creates an </a:t>
            </a:r>
            <a:r>
              <a:rPr lang="en-US" dirty="0" err="1" smtClean="0"/>
              <a:t>ArrayList</a:t>
            </a:r>
            <a:r>
              <a:rPr lang="en-US" dirty="0" smtClean="0"/>
              <a:t> containing the numbers 1 to 100 in random order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Start with the elements in sorted order</a:t>
            </a:r>
          </a:p>
          <a:p>
            <a:pPr lvl="1"/>
            <a:r>
              <a:rPr lang="en-US" dirty="0" smtClean="0"/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34698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Which Java idiom makes search work?</a:t>
            </a:r>
          </a:p>
          <a:p>
            <a:pPr lvl="1"/>
            <a:r>
              <a:rPr lang="en-US" sz="1800" dirty="0" smtClean="0"/>
              <a:t>equals() needs to do deep comparison</a:t>
            </a:r>
          </a:p>
          <a:p>
            <a:r>
              <a:rPr lang="en-US" sz="1800" dirty="0" smtClean="0"/>
              <a:t>String s = new String(“Abby”); </a:t>
            </a:r>
          </a:p>
          <a:p>
            <a:r>
              <a:rPr lang="en-US" sz="1800" dirty="0" smtClean="0"/>
              <a:t>String t = s;</a:t>
            </a:r>
          </a:p>
          <a:p>
            <a:r>
              <a:rPr lang="en-US" sz="1800" dirty="0" smtClean="0"/>
              <a:t>String q = new String (“Abby”);</a:t>
            </a:r>
          </a:p>
          <a:p>
            <a:r>
              <a:rPr lang="en-US" sz="1800" dirty="0" smtClean="0"/>
              <a:t>Shallow equals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, t: yes</a:t>
            </a:r>
          </a:p>
          <a:p>
            <a:pPr lvl="1"/>
            <a:r>
              <a:rPr lang="en-US" sz="1400" dirty="0" smtClean="0"/>
              <a:t>q, s: no</a:t>
            </a:r>
          </a:p>
          <a:p>
            <a:r>
              <a:rPr lang="en-US" sz="1800" dirty="0" smtClean="0"/>
              <a:t>Deep equals</a:t>
            </a:r>
          </a:p>
          <a:p>
            <a:pPr lvl="1"/>
            <a:r>
              <a:rPr lang="en-US" sz="1400" dirty="0" smtClean="0"/>
              <a:t>s, t: yes</a:t>
            </a:r>
          </a:p>
          <a:p>
            <a:pPr lvl="1"/>
            <a:r>
              <a:rPr lang="en-US" sz="1400" dirty="0" smtClean="0"/>
              <a:t>q, s: yes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27893" y="2428406"/>
            <a:ext cx="1090480" cy="38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97644" y="3477551"/>
            <a:ext cx="1000676" cy="111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Abby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4673133" y="2813206"/>
            <a:ext cx="724849" cy="664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58008" y="4126000"/>
            <a:ext cx="679947" cy="3874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53891" y="206323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0727" y="2428406"/>
            <a:ext cx="1090480" cy="38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87722" y="3477552"/>
            <a:ext cx="1000676" cy="111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:String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Abby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595967" y="2813206"/>
            <a:ext cx="792093" cy="664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98594" y="2428406"/>
            <a:ext cx="1090480" cy="38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5" idx="0"/>
          </p:cNvCxnSpPr>
          <p:nvPr/>
        </p:nvCxnSpPr>
        <p:spPr>
          <a:xfrm flipH="1">
            <a:off x="7388060" y="2813206"/>
            <a:ext cx="955774" cy="664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54501" y="4106059"/>
            <a:ext cx="679947" cy="3874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15140" y="2059074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2841" y="2059074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77047" y="2167708"/>
            <a:ext cx="5040813" cy="7850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17233" y="1798376"/>
            <a:ext cx="20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Shallow comparison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54360" y="3322111"/>
            <a:ext cx="3720463" cy="13981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11767" y="2952779"/>
            <a:ext cx="183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8" grpId="0"/>
      <p:bldP spid="4" grpId="0" animBg="1"/>
      <p:bldP spid="5" grpId="0" animBg="1"/>
      <p:bldP spid="8" grpId="0" animBg="1"/>
      <p:bldP spid="14" grpId="0" animBg="1"/>
      <p:bldP spid="19" grpId="0"/>
      <p:bldP spid="20" grpId="0"/>
      <p:bldP spid="26" grpId="0" animBg="1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Oddity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doesn’t support linear search directly</a:t>
            </a:r>
          </a:p>
          <a:p>
            <a:r>
              <a:rPr lang="en-US" dirty="0"/>
              <a:t>There are sneaky ways to make it work</a:t>
            </a:r>
          </a:p>
          <a:p>
            <a:pPr lvl="1"/>
            <a:r>
              <a:rPr lang="en-US" dirty="0"/>
              <a:t>frequency()</a:t>
            </a:r>
          </a:p>
          <a:p>
            <a:pPr lvl="1"/>
            <a:r>
              <a:rPr lang="en-US" dirty="0" err="1"/>
              <a:t>indexOfSublist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is the difference?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whether the number 5 is in our shuffled array using our sneaky workarounds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606</Words>
  <Application>Microsoft Macintosh PowerPoint</Application>
  <PresentationFormat>On-screen Show (16:9)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Common Java Idioms</vt:lpstr>
      <vt:lpstr>Problem Statement</vt:lpstr>
      <vt:lpstr>Collections Class</vt:lpstr>
      <vt:lpstr>Rules</vt:lpstr>
      <vt:lpstr>Example 1</vt:lpstr>
      <vt:lpstr>Example 2</vt:lpstr>
      <vt:lpstr>Linear Search</vt:lpstr>
      <vt:lpstr>Algorithm Oddity</vt:lpstr>
      <vt:lpstr>Example 3</vt:lpstr>
      <vt:lpstr>Sorting</vt:lpstr>
      <vt:lpstr>compareTo()</vt:lpstr>
      <vt:lpstr>Example 4</vt:lpstr>
      <vt:lpstr>Example 5</vt:lpstr>
      <vt:lpstr>Reconsider Searching</vt:lpstr>
      <vt:lpstr>Example 6</vt:lpstr>
      <vt:lpstr>Min and Max</vt:lpstr>
      <vt:lpstr>Example 7</vt:lpstr>
      <vt:lpstr>Big Picture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40</cp:revision>
  <dcterms:created xsi:type="dcterms:W3CDTF">2013-11-05T19:37:50Z</dcterms:created>
  <dcterms:modified xsi:type="dcterms:W3CDTF">2013-12-31T17:21:29Z</dcterms:modified>
</cp:coreProperties>
</file>