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5" r:id="rId5"/>
    <p:sldId id="266" r:id="rId6"/>
    <p:sldId id="267" r:id="rId7"/>
    <p:sldId id="274" r:id="rId8"/>
    <p:sldId id="276" r:id="rId9"/>
    <p:sldId id="277" r:id="rId10"/>
    <p:sldId id="278" r:id="rId11"/>
    <p:sldId id="268" r:id="rId12"/>
    <p:sldId id="279" r:id="rId13"/>
    <p:sldId id="280" r:id="rId14"/>
    <p:sldId id="269" r:id="rId15"/>
    <p:sldId id="270" r:id="rId16"/>
    <p:sldId id="275" r:id="rId17"/>
    <p:sldId id="271" r:id="rId18"/>
    <p:sldId id="272" r:id="rId19"/>
    <p:sldId id="273" r:id="rId20"/>
    <p:sldId id="264" r:id="rId21"/>
    <p:sldId id="262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-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Predefined Objects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Working with the API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assignment statement below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= z;</a:t>
            </a:r>
          </a:p>
          <a:p>
            <a:r>
              <a:rPr lang="en-US" dirty="0" smtClean="0"/>
              <a:t>Right hand side versus left hand side</a:t>
            </a:r>
          </a:p>
          <a:p>
            <a:pPr lvl="1"/>
            <a:r>
              <a:rPr lang="en-US" dirty="0" smtClean="0"/>
              <a:t>Take the value in z and store it in location x</a:t>
            </a:r>
          </a:p>
          <a:p>
            <a:pPr lvl="1"/>
            <a:r>
              <a:rPr lang="en-US" dirty="0" smtClean="0"/>
              <a:t>Right hand side is talking about the contents of the box</a:t>
            </a:r>
          </a:p>
          <a:p>
            <a:pPr lvl="1"/>
            <a:r>
              <a:rPr lang="en-US" dirty="0" smtClean="0"/>
              <a:t>Left hand side is talking about the address of the box</a:t>
            </a:r>
          </a:p>
        </p:txBody>
      </p:sp>
    </p:spTree>
    <p:extLst>
      <p:ext uri="{BB962C8B-B14F-4D97-AF65-F5344CB8AC3E}">
        <p14:creationId xmlns:p14="http://schemas.microsoft.com/office/powerpoint/2010/main" val="153917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String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Declare a String reference day</a:t>
            </a:r>
          </a:p>
          <a:p>
            <a:pPr lvl="1"/>
            <a:r>
              <a:rPr lang="en-US" dirty="0" smtClean="0"/>
              <a:t>A place in memory to store the address of a String object</a:t>
            </a:r>
          </a:p>
          <a:p>
            <a:pPr lvl="1"/>
            <a:r>
              <a:rPr lang="en-US" dirty="0" smtClean="0"/>
              <a:t>String day;</a:t>
            </a:r>
            <a:endParaRPr lang="en-US" dirty="0"/>
          </a:p>
          <a:p>
            <a:pPr lvl="2"/>
            <a:r>
              <a:rPr lang="en-US" dirty="0" smtClean="0"/>
              <a:t>This reference is currently null</a:t>
            </a:r>
          </a:p>
          <a:p>
            <a:r>
              <a:rPr lang="en-US" dirty="0" smtClean="0"/>
              <a:t>Construct a String object</a:t>
            </a:r>
          </a:p>
          <a:p>
            <a:pPr lvl="1"/>
            <a:r>
              <a:rPr lang="en-US" dirty="0" smtClean="0"/>
              <a:t>day = new String(“Friday”);</a:t>
            </a:r>
          </a:p>
          <a:p>
            <a:pPr lvl="1"/>
            <a:r>
              <a:rPr lang="en-US" dirty="0" smtClean="0"/>
              <a:t>day = “Friday”; // special String only 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9129" y="2352376"/>
            <a:ext cx="1282918" cy="47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2491" y="1983044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299129" y="2352376"/>
            <a:ext cx="1282918" cy="474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81709" y="2950137"/>
            <a:ext cx="1398381" cy="94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:String</a:t>
            </a:r>
            <a:endParaRPr lang="en-US" u="sng" dirty="0"/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7582047" y="2565337"/>
            <a:ext cx="198853" cy="384800"/>
          </a:xfrm>
          <a:prstGeom prst="straightConnector1">
            <a:avLst/>
          </a:prstGeom>
          <a:ln>
            <a:solidFill>
              <a:srgbClr val="0E2D6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43487" y="3347764"/>
            <a:ext cx="1121140" cy="397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15" name="&quot;No&quot; Symbol 14"/>
          <p:cNvSpPr/>
          <p:nvPr/>
        </p:nvSpPr>
        <p:spPr>
          <a:xfrm>
            <a:off x="6722491" y="2352376"/>
            <a:ext cx="520996" cy="474587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8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stored in a reference?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null reference stores 0</a:t>
            </a:r>
          </a:p>
          <a:p>
            <a:pPr lvl="1"/>
            <a:r>
              <a:rPr lang="en-US" dirty="0" smtClean="0"/>
              <a:t>This means that there is no object attached</a:t>
            </a:r>
          </a:p>
          <a:p>
            <a:pPr lvl="1"/>
            <a:r>
              <a:rPr lang="en-US" dirty="0" smtClean="0"/>
              <a:t>Null references break programs by creating </a:t>
            </a:r>
            <a:r>
              <a:rPr lang="en-US" dirty="0" err="1" smtClean="0"/>
              <a:t>NullPointerException</a:t>
            </a:r>
            <a:endParaRPr lang="en-US" dirty="0" smtClean="0"/>
          </a:p>
          <a:p>
            <a:r>
              <a:rPr lang="en-US" dirty="0" smtClean="0"/>
              <a:t>A non-null reference contains the address of another box</a:t>
            </a:r>
          </a:p>
        </p:txBody>
      </p:sp>
    </p:spTree>
    <p:extLst>
      <p:ext uri="{BB962C8B-B14F-4D97-AF65-F5344CB8AC3E}">
        <p14:creationId xmlns:p14="http://schemas.microsoft.com/office/powerpoint/2010/main" val="2272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Picture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0250" y="2352375"/>
            <a:ext cx="1282918" cy="47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63612" y="1983043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2830" y="2950136"/>
            <a:ext cx="1398381" cy="94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:String</a:t>
            </a:r>
            <a:endParaRPr lang="en-US" u="sng" dirty="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723168" y="2565336"/>
            <a:ext cx="198853" cy="384800"/>
          </a:xfrm>
          <a:prstGeom prst="straightConnector1">
            <a:avLst/>
          </a:prstGeom>
          <a:ln>
            <a:solidFill>
              <a:srgbClr val="0E2D6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84608" y="3347763"/>
            <a:ext cx="1121140" cy="397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71569" y="1302390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102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71569" y="1906630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71569" y="2510870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Fr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71569" y="3115110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71569" y="3731774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5" y="1342256"/>
            <a:ext cx="66711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100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101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102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103</a:t>
            </a:r>
          </a:p>
          <a:p>
            <a:endParaRPr lang="en-US" dirty="0"/>
          </a:p>
          <a:p>
            <a:r>
              <a:rPr lang="en-US" dirty="0" smtClean="0"/>
              <a:t>104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74826"/>
              </p:ext>
            </p:extLst>
          </p:nvPr>
        </p:nvGraphicFramePr>
        <p:xfrm>
          <a:off x="3842336" y="1964039"/>
          <a:ext cx="20141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092"/>
                <a:gridCol w="1007092"/>
              </a:tblGrid>
              <a:tr h="264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264143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60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Primitive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dayNumber</a:t>
            </a:r>
            <a:r>
              <a:rPr lang="en-US" dirty="0" smtClean="0"/>
              <a:t> = 27;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day = new String(“Friday”);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8293" y="1435203"/>
            <a:ext cx="1282918" cy="423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8933" y="1065871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dayNumber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4486" y="143520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40250" y="2352375"/>
            <a:ext cx="1282918" cy="47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63612" y="1983043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2830" y="2950136"/>
            <a:ext cx="1398381" cy="94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:String</a:t>
            </a:r>
            <a:endParaRPr lang="en-US" u="sng" dirty="0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7723168" y="2565336"/>
            <a:ext cx="198853" cy="384800"/>
          </a:xfrm>
          <a:prstGeom prst="straightConnector1">
            <a:avLst/>
          </a:prstGeom>
          <a:ln>
            <a:solidFill>
              <a:srgbClr val="0E2D6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84608" y="3347763"/>
            <a:ext cx="1121140" cy="397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order for Java to allocate space for something, it must know the size in advance</a:t>
            </a:r>
          </a:p>
          <a:p>
            <a:pPr lvl="1"/>
            <a:r>
              <a:rPr lang="en-US" dirty="0" smtClean="0"/>
              <a:t>The size of primitive data and references are known in advance</a:t>
            </a:r>
          </a:p>
          <a:p>
            <a:r>
              <a:rPr lang="en-US" dirty="0" smtClean="0"/>
              <a:t>Java can allocate space for primitive data and references before the program runs</a:t>
            </a:r>
          </a:p>
          <a:p>
            <a:r>
              <a:rPr lang="en-US" dirty="0" smtClean="0"/>
              <a:t>The size of an object is unknown until the program runs</a:t>
            </a:r>
          </a:p>
          <a:p>
            <a:pPr lvl="1"/>
            <a:r>
              <a:rPr lang="en-US" dirty="0" smtClean="0"/>
              <a:t>So memory must be allocated while the program is running</a:t>
            </a:r>
          </a:p>
          <a:p>
            <a:r>
              <a:rPr lang="en-US" dirty="0" smtClean="0"/>
              <a:t>This simple, but profound, difference is the key to understanding much of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4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Arrows in memory diagrams mean only one thing: reference</a:t>
            </a:r>
          </a:p>
          <a:p>
            <a:pPr lvl="1"/>
            <a:r>
              <a:rPr lang="en-US" dirty="0" smtClean="0"/>
              <a:t>Do not use them to show assignment or other operations</a:t>
            </a:r>
          </a:p>
          <a:p>
            <a:r>
              <a:rPr lang="en-US" dirty="0" smtClean="0"/>
              <a:t>Tail of arrow is at box that contains reference</a:t>
            </a:r>
          </a:p>
          <a:p>
            <a:r>
              <a:rPr lang="en-US" dirty="0" smtClean="0"/>
              <a:t>Head of arrow is at box that contains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6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Wrapper classes are used to change primitive data into objects</a:t>
            </a:r>
          </a:p>
          <a:p>
            <a:pPr lvl="1"/>
            <a:r>
              <a:rPr lang="en-US" dirty="0" smtClean="0"/>
              <a:t>Why is this necessary?</a:t>
            </a:r>
          </a:p>
          <a:p>
            <a:pPr lvl="2"/>
            <a:r>
              <a:rPr lang="en-US" dirty="0" smtClean="0"/>
              <a:t>There are some cool things we can do with objects that can’t be done with primitive data types</a:t>
            </a:r>
          </a:p>
          <a:p>
            <a:pPr lvl="2"/>
            <a:r>
              <a:rPr lang="en-US" dirty="0" smtClean="0"/>
              <a:t>Example we’ll see soon: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Wrapper class names</a:t>
            </a:r>
          </a:p>
          <a:p>
            <a:pPr lvl="1"/>
            <a:r>
              <a:rPr lang="en-US" dirty="0" smtClean="0"/>
              <a:t>Integer,  Double, Character, 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Integer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the API for Integer</a:t>
            </a:r>
          </a:p>
          <a:p>
            <a:r>
              <a:rPr lang="en-US" dirty="0" smtClean="0"/>
              <a:t>Describes the memory diagram</a:t>
            </a:r>
          </a:p>
          <a:p>
            <a:r>
              <a:rPr lang="en-US" dirty="0" smtClean="0"/>
              <a:t>Integer size = new Integer(3);</a:t>
            </a:r>
          </a:p>
          <a:p>
            <a:pPr lvl="1"/>
            <a:r>
              <a:rPr lang="en-US" dirty="0" smtClean="0"/>
              <a:t>size is reference to Integer object</a:t>
            </a:r>
          </a:p>
          <a:p>
            <a:pPr lvl="1"/>
            <a:r>
              <a:rPr lang="en-US" dirty="0" smtClean="0"/>
              <a:t>3 is in the Integer object</a:t>
            </a:r>
          </a:p>
          <a:p>
            <a:r>
              <a:rPr lang="en-US" dirty="0" smtClean="0"/>
              <a:t>This class has </a:t>
            </a:r>
            <a:r>
              <a:rPr lang="en-US" dirty="0" err="1" smtClean="0"/>
              <a:t>toString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Used to convert </a:t>
            </a:r>
            <a:r>
              <a:rPr lang="en-US" dirty="0" err="1" smtClean="0"/>
              <a:t>int</a:t>
            </a:r>
            <a:r>
              <a:rPr lang="en-US" dirty="0" smtClean="0"/>
              <a:t> and Integer to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0748" y="2553828"/>
            <a:ext cx="1282918" cy="47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24110" y="2184496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83328" y="3151589"/>
            <a:ext cx="1398381" cy="94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:Integer</a:t>
            </a:r>
            <a:endParaRPr lang="en-US" u="sng" dirty="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983666" y="2766789"/>
            <a:ext cx="198853" cy="384800"/>
          </a:xfrm>
          <a:prstGeom prst="straightConnector1">
            <a:avLst/>
          </a:prstGeom>
          <a:ln>
            <a:solidFill>
              <a:srgbClr val="0E2D6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45106" y="3549216"/>
            <a:ext cx="1121140" cy="397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692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class usually has many objects</a:t>
            </a:r>
          </a:p>
          <a:p>
            <a:pPr lvl="1"/>
            <a:r>
              <a:rPr lang="en-US" dirty="0" smtClean="0"/>
              <a:t>Classes are like cookie cutters</a:t>
            </a:r>
          </a:p>
          <a:p>
            <a:pPr lvl="1"/>
            <a:r>
              <a:rPr lang="en-US" dirty="0" smtClean="0"/>
              <a:t>Objects are the cookies</a:t>
            </a:r>
          </a:p>
          <a:p>
            <a:r>
              <a:rPr lang="en-US" dirty="0" smtClean="0"/>
              <a:t>Example: String class</a:t>
            </a:r>
          </a:p>
          <a:p>
            <a:r>
              <a:rPr lang="en-US" dirty="0" smtClean="0"/>
              <a:t>Objects know which class they come from</a:t>
            </a:r>
          </a:p>
          <a:p>
            <a:pPr lvl="1"/>
            <a:r>
              <a:rPr lang="en-US" dirty="0" smtClean="0"/>
              <a:t>Shown in memory diagram after colon, underlined</a:t>
            </a:r>
          </a:p>
        </p:txBody>
      </p:sp>
    </p:spTree>
    <p:extLst>
      <p:ext uri="{BB962C8B-B14F-4D97-AF65-F5344CB8AC3E}">
        <p14:creationId xmlns:p14="http://schemas.microsoft.com/office/powerpoint/2010/main" val="289529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learning to read the Java API</a:t>
            </a:r>
            <a:endParaRPr lang="en-US" dirty="0"/>
          </a:p>
          <a:p>
            <a:r>
              <a:rPr lang="en-US" dirty="0" smtClean="0"/>
              <a:t>Discover</a:t>
            </a:r>
            <a:r>
              <a:rPr lang="en-US" dirty="0" smtClean="0"/>
              <a:t> how memory is allocated to store data in Java</a:t>
            </a:r>
          </a:p>
          <a:p>
            <a:pPr lvl="1"/>
            <a:r>
              <a:rPr lang="en-US" dirty="0" smtClean="0"/>
              <a:t>Primitive data types</a:t>
            </a:r>
            <a:endParaRPr lang="en-US" dirty="0" smtClean="0"/>
          </a:p>
          <a:p>
            <a:pPr lvl="1"/>
            <a:r>
              <a:rPr lang="en-US" dirty="0" smtClean="0"/>
              <a:t>Wrapper classes</a:t>
            </a:r>
            <a:endParaRPr lang="en-US" dirty="0"/>
          </a:p>
          <a:p>
            <a:pPr lvl="1"/>
            <a:r>
              <a:rPr lang="en-US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Professional Java programmers will have the API open most of the time</a:t>
            </a:r>
          </a:p>
          <a:p>
            <a:r>
              <a:rPr lang="en-US" dirty="0" smtClean="0"/>
              <a:t>Important skills</a:t>
            </a:r>
          </a:p>
          <a:p>
            <a:pPr lvl="1"/>
            <a:r>
              <a:rPr lang="en-US" dirty="0" smtClean="0"/>
              <a:t>Finding things in the API</a:t>
            </a:r>
          </a:p>
          <a:p>
            <a:pPr lvl="1"/>
            <a:r>
              <a:rPr lang="en-US" dirty="0" smtClean="0"/>
              <a:t>Interpreting the API</a:t>
            </a:r>
          </a:p>
          <a:p>
            <a:r>
              <a:rPr lang="en-US" dirty="0" smtClean="0"/>
              <a:t>Unimportant skills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emorize details of API</a:t>
            </a:r>
          </a:p>
          <a:p>
            <a:pPr lvl="1"/>
            <a:r>
              <a:rPr lang="en-US" dirty="0" smtClean="0"/>
              <a:t>Some memorization occurs just through repeated use</a:t>
            </a:r>
          </a:p>
        </p:txBody>
      </p:sp>
    </p:spTree>
    <p:extLst>
      <p:ext uri="{BB962C8B-B14F-4D97-AF65-F5344CB8AC3E}">
        <p14:creationId xmlns:p14="http://schemas.microsoft.com/office/powerpoint/2010/main" val="255517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Programmers Interface</a:t>
            </a:r>
          </a:p>
          <a:p>
            <a:pPr lvl="1"/>
            <a:r>
              <a:rPr lang="en-US" dirty="0" smtClean="0"/>
              <a:t>Thousands of useful classes</a:t>
            </a:r>
          </a:p>
          <a:p>
            <a:pPr lvl="2"/>
            <a:r>
              <a:rPr lang="en-US" dirty="0" smtClean="0"/>
              <a:t>Implemented</a:t>
            </a:r>
          </a:p>
          <a:p>
            <a:pPr lvl="2"/>
            <a:r>
              <a:rPr lang="en-US" dirty="0" smtClean="0"/>
              <a:t>Fully tested</a:t>
            </a:r>
          </a:p>
          <a:p>
            <a:pPr lvl="2"/>
            <a:r>
              <a:rPr lang="en-US" dirty="0" smtClean="0"/>
              <a:t>Widely used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ell documented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docs.oracle.com</a:t>
            </a:r>
            <a:r>
              <a:rPr lang="en-US" sz="2800" dirty="0" smtClean="0"/>
              <a:t>/</a:t>
            </a:r>
            <a:r>
              <a:rPr lang="en-US" sz="2800" dirty="0" err="1" smtClean="0"/>
              <a:t>javase</a:t>
            </a:r>
            <a:r>
              <a:rPr lang="en-US" sz="2800" dirty="0" smtClean="0"/>
              <a:t>/7/docs/</a:t>
            </a:r>
            <a:r>
              <a:rPr lang="en-US" sz="2800" dirty="0" err="1" smtClean="0"/>
              <a:t>api</a:t>
            </a:r>
            <a:r>
              <a:rPr lang="en-US" sz="2800" dirty="0" smtClean="0"/>
              <a:t>/</a:t>
            </a:r>
            <a:r>
              <a:rPr lang="en-US" sz="2800" dirty="0" err="1" smtClean="0"/>
              <a:t>index.html</a:t>
            </a:r>
            <a:endParaRPr lang="en-US" sz="2800" dirty="0" smtClean="0"/>
          </a:p>
          <a:p>
            <a:r>
              <a:rPr lang="en-US" dirty="0" smtClean="0"/>
              <a:t>We’ll strategically pick and choose a few classes to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4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Click in lower left frame of API webpage</a:t>
            </a:r>
          </a:p>
          <a:p>
            <a:pPr lvl="1"/>
            <a:r>
              <a:rPr lang="en-US" dirty="0" smtClean="0"/>
              <a:t>Command f for find (Mac)</a:t>
            </a:r>
          </a:p>
          <a:p>
            <a:pPr lvl="1"/>
            <a:r>
              <a:rPr lang="en-US" dirty="0" smtClean="0"/>
              <a:t>Control f for find (PC)</a:t>
            </a:r>
          </a:p>
          <a:p>
            <a:r>
              <a:rPr lang="en-US" dirty="0" smtClean="0"/>
              <a:t>Lots of classes have String in their names</a:t>
            </a:r>
          </a:p>
          <a:p>
            <a:r>
              <a:rPr lang="en-US" dirty="0" smtClean="0"/>
              <a:t>Read the preamble of the proper String class</a:t>
            </a:r>
          </a:p>
          <a:p>
            <a:pPr lvl="1"/>
            <a:r>
              <a:rPr lang="en-US" dirty="0" smtClean="0"/>
              <a:t>Find the package that contains the class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64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API Didn’t Say Directly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objects are sequences of characters</a:t>
            </a:r>
          </a:p>
          <a:p>
            <a:pPr lvl="1"/>
            <a:r>
              <a:rPr lang="en-US" dirty="0" smtClean="0"/>
              <a:t>Sequence means that order is important</a:t>
            </a:r>
          </a:p>
          <a:p>
            <a:pPr lvl="2"/>
            <a:r>
              <a:rPr lang="en-US" dirty="0" smtClean="0"/>
              <a:t>Example: programs are sequences of statements</a:t>
            </a:r>
          </a:p>
          <a:p>
            <a:r>
              <a:rPr lang="en-US" dirty="0" smtClean="0"/>
              <a:t>Indices of characters start counting at 0</a:t>
            </a:r>
          </a:p>
          <a:p>
            <a:r>
              <a:rPr lang="en-US" dirty="0" smtClean="0"/>
              <a:t>Why isn’t the API more clear?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2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Sensible Things from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 is a String object</a:t>
            </a:r>
          </a:p>
          <a:p>
            <a:r>
              <a:rPr lang="en-US" dirty="0" smtClean="0"/>
              <a:t>String objects are immutable</a:t>
            </a:r>
            <a:endParaRPr lang="en-US" dirty="0"/>
          </a:p>
          <a:p>
            <a:r>
              <a:rPr lang="en-US" dirty="0" smtClean="0"/>
              <a:t>Java allows Strings to be concatenated using +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and </a:t>
            </a:r>
            <a:r>
              <a:rPr lang="en-US" dirty="0" err="1" smtClean="0"/>
              <a:t>StringBuffer</a:t>
            </a:r>
            <a:r>
              <a:rPr lang="en-US" dirty="0" smtClean="0"/>
              <a:t> are related classes</a:t>
            </a:r>
          </a:p>
        </p:txBody>
      </p:sp>
    </p:spTree>
    <p:extLst>
      <p:ext uri="{BB962C8B-B14F-4D97-AF65-F5344CB8AC3E}">
        <p14:creationId xmlns:p14="http://schemas.microsoft.com/office/powerpoint/2010/main" val="32545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that Will Make Sense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null objects to String methods will probably fail</a:t>
            </a:r>
          </a:p>
          <a:p>
            <a:r>
              <a:rPr lang="en-US" dirty="0" smtClean="0"/>
              <a:t>Java </a:t>
            </a:r>
            <a:r>
              <a:rPr lang="en-US" dirty="0"/>
              <a:t>converts other things to String objects through </a:t>
            </a:r>
            <a:r>
              <a:rPr lang="en-US" dirty="0" err="1"/>
              <a:t>toString</a:t>
            </a:r>
            <a:r>
              <a:rPr lang="en-US" dirty="0"/>
              <a:t>() methods in other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2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Computer memory is a bunch of locations where things can be stored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oxes for data</a:t>
            </a:r>
          </a:p>
          <a:p>
            <a:r>
              <a:rPr lang="en-US" dirty="0" smtClean="0"/>
              <a:t>Each box is the same size and has a numeric address</a:t>
            </a:r>
          </a:p>
          <a:p>
            <a:r>
              <a:rPr lang="en-US" dirty="0" smtClean="0"/>
              <a:t>Each box can contain only one thing at a time</a:t>
            </a:r>
          </a:p>
          <a:p>
            <a:r>
              <a:rPr lang="en-US" dirty="0" smtClean="0"/>
              <a:t>The addresses are in order</a:t>
            </a:r>
          </a:p>
          <a:p>
            <a:r>
              <a:rPr lang="en-US" dirty="0" smtClean="0"/>
              <a:t>Each type of data takes a specific number of boxes (32 bit)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float: one box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ouble: two boxes</a:t>
            </a:r>
          </a:p>
          <a:p>
            <a:pPr lvl="1"/>
            <a:r>
              <a:rPr lang="en-US" dirty="0" smtClean="0"/>
              <a:t>Two characters fit in one box</a:t>
            </a:r>
          </a:p>
        </p:txBody>
      </p:sp>
    </p:spTree>
    <p:extLst>
      <p:ext uri="{BB962C8B-B14F-4D97-AF65-F5344CB8AC3E}">
        <p14:creationId xmlns:p14="http://schemas.microsoft.com/office/powerpoint/2010/main" val="32418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4217" y="1101709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4217" y="1705949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4217" y="2310189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4217" y="2914429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4217" y="3531093"/>
            <a:ext cx="1475356" cy="60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91833" y="1141575"/>
            <a:ext cx="66711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100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101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102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103</a:t>
            </a:r>
          </a:p>
          <a:p>
            <a:endParaRPr lang="en-US" dirty="0"/>
          </a:p>
          <a:p>
            <a:r>
              <a:rPr lang="en-US" dirty="0" smtClean="0"/>
              <a:t>104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2385" y="1734749"/>
            <a:ext cx="1416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 w = ‘a’;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3;</a:t>
            </a:r>
          </a:p>
          <a:p>
            <a:r>
              <a:rPr lang="en-US" dirty="0" smtClean="0"/>
              <a:t>float y = 7.4f;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z = 9;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9758"/>
              </p:ext>
            </p:extLst>
          </p:nvPr>
        </p:nvGraphicFramePr>
        <p:xfrm>
          <a:off x="6234984" y="1763358"/>
          <a:ext cx="20141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092"/>
                <a:gridCol w="1007092"/>
              </a:tblGrid>
              <a:tr h="264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264143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26414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264143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264143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78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rgbClr val="0E2D68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833</Words>
  <Application>Microsoft Macintosh PowerPoint</Application>
  <PresentationFormat>On-screen Show (16:9)</PresentationFormat>
  <Paragraphs>177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Introduction to Predefined Objects</vt:lpstr>
      <vt:lpstr>Problem Statement</vt:lpstr>
      <vt:lpstr>Java API</vt:lpstr>
      <vt:lpstr>Find the String Class</vt:lpstr>
      <vt:lpstr>What the API Didn’t Say Directly</vt:lpstr>
      <vt:lpstr>Sensible Things from the API</vt:lpstr>
      <vt:lpstr>Things that Will Make Sense Soon</vt:lpstr>
      <vt:lpstr>Computer Memory</vt:lpstr>
      <vt:lpstr>Example</vt:lpstr>
      <vt:lpstr>Revisit Assignment</vt:lpstr>
      <vt:lpstr>Construct String Objects</vt:lpstr>
      <vt:lpstr>What is stored in a reference?</vt:lpstr>
      <vt:lpstr>The Whole Picture</vt:lpstr>
      <vt:lpstr>Compare to Primitive Data</vt:lpstr>
      <vt:lpstr>Why?</vt:lpstr>
      <vt:lpstr>Memory Diagrams</vt:lpstr>
      <vt:lpstr>Other Useful Classes</vt:lpstr>
      <vt:lpstr>Objects in Integer class</vt:lpstr>
      <vt:lpstr>Classes and Objects</vt:lpstr>
      <vt:lpstr>Learning the API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30</cp:revision>
  <dcterms:created xsi:type="dcterms:W3CDTF">2013-11-05T19:37:50Z</dcterms:created>
  <dcterms:modified xsi:type="dcterms:W3CDTF">2013-12-28T14:38:46Z</dcterms:modified>
</cp:coreProperties>
</file>