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266" r:id="rId3"/>
    <p:sldId id="270" r:id="rId4"/>
    <p:sldId id="267" r:id="rId5"/>
    <p:sldId id="268" r:id="rId6"/>
    <p:sldId id="272" r:id="rId7"/>
    <p:sldId id="269" r:id="rId8"/>
    <p:sldId id="271" r:id="rId9"/>
    <p:sldId id="274" r:id="rId10"/>
    <p:sldId id="263" r:id="rId11"/>
    <p:sldId id="264" r:id="rId12"/>
    <p:sldId id="275" r:id="rId13"/>
    <p:sldId id="277" r:id="rId14"/>
    <p:sldId id="279" r:id="rId15"/>
    <p:sldId id="276" r:id="rId16"/>
    <p:sldId id="278" r:id="rId17"/>
    <p:sldId id="281" r:id="rId18"/>
    <p:sldId id="282" r:id="rId19"/>
    <p:sldId id="280" r:id="rId20"/>
    <p:sldId id="262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62C93-2F7C-E04E-9AF6-8A4A90C423DE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7D2D6-0A91-AD42-A1FA-69952C2C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7D2D6-0A91-AD42-A1FA-69952C2C15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3" y="6211329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7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Repeated Bites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Data: Arrays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Hall of Fame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Repeated Bytes: Building and Debugging Programs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Pick Something Else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323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Radix sort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Sort into 10 bins by least significant digit</a:t>
            </a:r>
            <a:endParaRPr lang="en-US" dirty="0"/>
          </a:p>
          <a:p>
            <a:pPr lvl="1"/>
            <a:r>
              <a:rPr lang="en-US" dirty="0" smtClean="0"/>
              <a:t>Join bins together maintaining order</a:t>
            </a:r>
          </a:p>
          <a:p>
            <a:pPr lvl="1"/>
            <a:r>
              <a:rPr lang="en-US" dirty="0" smtClean="0"/>
              <a:t>Sort into 10 bins by second least significant digit</a:t>
            </a:r>
          </a:p>
          <a:p>
            <a:pPr lvl="1"/>
            <a:r>
              <a:rPr lang="en-US" dirty="0" smtClean="0"/>
              <a:t>Join bins together, maintaining order</a:t>
            </a:r>
          </a:p>
          <a:p>
            <a:pPr lvl="1"/>
            <a:r>
              <a:rPr lang="en-US" dirty="0" smtClean="0"/>
              <a:t>Repeat for all digits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9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Sort the numbers 19, 14, </a:t>
            </a:r>
            <a:r>
              <a:rPr lang="en-US" dirty="0" smtClean="0"/>
              <a:t>49</a:t>
            </a:r>
            <a:r>
              <a:rPr lang="en-US" dirty="0" smtClean="0"/>
              <a:t>, 39, </a:t>
            </a:r>
            <a:r>
              <a:rPr lang="en-US" dirty="0" smtClean="0"/>
              <a:t>29</a:t>
            </a:r>
            <a:r>
              <a:rPr lang="en-US" dirty="0" smtClean="0"/>
              <a:t>, 10</a:t>
            </a:r>
          </a:p>
          <a:p>
            <a:r>
              <a:rPr lang="en-US" dirty="0" smtClean="0"/>
              <a:t>Bin 0: 10</a:t>
            </a:r>
          </a:p>
          <a:p>
            <a:r>
              <a:rPr lang="en-US" dirty="0" smtClean="0"/>
              <a:t>Bin 4: 14</a:t>
            </a:r>
          </a:p>
          <a:p>
            <a:r>
              <a:rPr lang="en-US" dirty="0" smtClean="0"/>
              <a:t>Bin 9: 19, </a:t>
            </a:r>
            <a:r>
              <a:rPr lang="en-US" dirty="0" smtClean="0"/>
              <a:t>49</a:t>
            </a:r>
            <a:r>
              <a:rPr lang="en-US" dirty="0" smtClean="0"/>
              <a:t>, 39, </a:t>
            </a:r>
            <a:r>
              <a:rPr lang="en-US" dirty="0" smtClean="0"/>
              <a:t>29</a:t>
            </a:r>
            <a:endParaRPr lang="en-US" dirty="0" smtClean="0"/>
          </a:p>
          <a:p>
            <a:r>
              <a:rPr lang="en-US" dirty="0" smtClean="0"/>
              <a:t>10 14 19 </a:t>
            </a:r>
            <a:r>
              <a:rPr lang="en-US" dirty="0"/>
              <a:t>4</a:t>
            </a:r>
            <a:r>
              <a:rPr lang="en-US" dirty="0" smtClean="0"/>
              <a:t>9 </a:t>
            </a:r>
            <a:r>
              <a:rPr lang="en-US" dirty="0" smtClean="0"/>
              <a:t>39 </a:t>
            </a:r>
            <a:r>
              <a:rPr lang="en-US" dirty="0" smtClean="0"/>
              <a:t>29</a:t>
            </a:r>
            <a:endParaRPr lang="en-US" dirty="0" smtClean="0"/>
          </a:p>
          <a:p>
            <a:r>
              <a:rPr lang="en-US" dirty="0" smtClean="0"/>
              <a:t>Bin 1: 10, 14, 19</a:t>
            </a:r>
          </a:p>
          <a:p>
            <a:r>
              <a:rPr lang="en-US" dirty="0" smtClean="0"/>
              <a:t>Bin 2: 29</a:t>
            </a:r>
          </a:p>
          <a:p>
            <a:r>
              <a:rPr lang="en-US" dirty="0" smtClean="0"/>
              <a:t>Bin 3: 39</a:t>
            </a:r>
          </a:p>
          <a:p>
            <a:r>
              <a:rPr lang="en-US" dirty="0" smtClean="0"/>
              <a:t>Bin 4: 49</a:t>
            </a:r>
          </a:p>
          <a:p>
            <a:r>
              <a:rPr lang="en-US" dirty="0" smtClean="0"/>
              <a:t>10, 14, 19, 29, 39, 49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5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100 random numbers between 0 and 9,999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They should end up sorted</a:t>
            </a:r>
          </a:p>
          <a:p>
            <a:r>
              <a:rPr lang="en-US" dirty="0" smtClean="0"/>
              <a:t>Do we need to worry about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414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radixSort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data)</a:t>
            </a:r>
          </a:p>
          <a:p>
            <a:pPr lvl="1"/>
            <a:r>
              <a:rPr lang="en-US" dirty="0" smtClean="0"/>
              <a:t>Same signature as every other sorting algorithm</a:t>
            </a:r>
          </a:p>
          <a:p>
            <a:r>
              <a:rPr lang="en-US" dirty="0" smtClean="0"/>
              <a:t>Subordinate methods</a:t>
            </a:r>
          </a:p>
          <a:p>
            <a:pPr lvl="1"/>
            <a:r>
              <a:rPr lang="en-US" dirty="0" err="1" smtClean="0"/>
              <a:t>placeDataInBins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data, </a:t>
            </a:r>
            <a:r>
              <a:rPr lang="en-US" dirty="0" err="1" smtClean="0"/>
              <a:t>ArrayList</a:t>
            </a:r>
            <a:r>
              <a:rPr lang="en-US" dirty="0" smtClean="0"/>
              <a:t>&lt;Integer&gt;[</a:t>
            </a:r>
            <a:r>
              <a:rPr lang="en-US" dirty="0" smtClean="0"/>
              <a:t>] bins, </a:t>
            </a:r>
            <a:r>
              <a:rPr lang="en-US" dirty="0" err="1" smtClean="0"/>
              <a:t>int</a:t>
            </a:r>
            <a:r>
              <a:rPr lang="en-US" dirty="0" smtClean="0"/>
              <a:t> digit)</a:t>
            </a:r>
            <a:endParaRPr lang="en-US" dirty="0" smtClean="0"/>
          </a:p>
          <a:p>
            <a:pPr lvl="1"/>
            <a:r>
              <a:rPr lang="en-US" dirty="0" err="1" smtClean="0"/>
              <a:t>moveB</a:t>
            </a:r>
            <a:r>
              <a:rPr lang="en-US" dirty="0" err="1" smtClean="0"/>
              <a:t>insToArray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data, </a:t>
            </a:r>
            <a:r>
              <a:rPr lang="en-US" dirty="0" err="1" smtClean="0"/>
              <a:t>ArrayList</a:t>
            </a:r>
            <a:r>
              <a:rPr lang="en-US" dirty="0" smtClean="0"/>
              <a:t>&lt;Integer&gt;[</a:t>
            </a:r>
            <a:r>
              <a:rPr lang="en-US" dirty="0" smtClean="0"/>
              <a:t>] bins)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ten bins</a:t>
            </a:r>
          </a:p>
          <a:p>
            <a:pPr lvl="1"/>
            <a:r>
              <a:rPr lang="en-US" dirty="0" smtClean="0"/>
              <a:t>Array</a:t>
            </a:r>
          </a:p>
          <a:p>
            <a:r>
              <a:rPr lang="en-US" dirty="0" smtClean="0"/>
              <a:t>Bins will vary in size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smtClean="0"/>
              <a:t>Choose starting size of bins wisely</a:t>
            </a:r>
          </a:p>
          <a:p>
            <a:r>
              <a:rPr lang="en-US" dirty="0" smtClean="0"/>
              <a:t>Create an </a:t>
            </a:r>
            <a:r>
              <a:rPr lang="en-US" dirty="0" err="1" smtClean="0"/>
              <a:t>ArrayList</a:t>
            </a:r>
            <a:r>
              <a:rPr lang="en-US" dirty="0" smtClean="0"/>
              <a:t>&lt;Integer&gt;[]</a:t>
            </a:r>
          </a:p>
          <a:p>
            <a:pPr lvl="1"/>
            <a:r>
              <a:rPr lang="en-US" dirty="0" smtClean="0"/>
              <a:t>Two layer construction</a:t>
            </a:r>
          </a:p>
          <a:p>
            <a:pPr lvl="2"/>
            <a:r>
              <a:rPr lang="en-US" dirty="0" smtClean="0"/>
              <a:t>Array first</a:t>
            </a:r>
          </a:p>
          <a:p>
            <a:pPr lvl="2"/>
            <a:r>
              <a:rPr lang="en-US" dirty="0" smtClean="0"/>
              <a:t>Then </a:t>
            </a:r>
            <a:r>
              <a:rPr lang="en-US" dirty="0" err="1" smtClean="0"/>
              <a:t>ArrayList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5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sorting algorithms to choose from</a:t>
            </a:r>
          </a:p>
          <a:p>
            <a:pPr lvl="1"/>
            <a:r>
              <a:rPr lang="en-US" dirty="0" smtClean="0"/>
              <a:t>The best ones will appear in CS 2334 Programming Structures and Abstractions (AKA Java 2)</a:t>
            </a:r>
            <a:endParaRPr lang="en-US" dirty="0"/>
          </a:p>
          <a:p>
            <a:r>
              <a:rPr lang="en-US" dirty="0" smtClean="0"/>
              <a:t>Is radix sort better than insertion sort and selection sort?</a:t>
            </a:r>
          </a:p>
          <a:p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Easier to implement</a:t>
            </a:r>
          </a:p>
          <a:p>
            <a:pPr lvl="1"/>
            <a:r>
              <a:rPr lang="en-US" dirty="0" smtClean="0"/>
              <a:t>Easier to implement correctly</a:t>
            </a:r>
          </a:p>
          <a:p>
            <a:pPr lvl="1"/>
            <a:r>
              <a:rPr lang="en-US" dirty="0" smtClean="0"/>
              <a:t>Run fewer CPU cycles</a:t>
            </a:r>
          </a:p>
          <a:p>
            <a:pPr lvl="1"/>
            <a:r>
              <a:rPr lang="en-US" dirty="0" smtClean="0"/>
              <a:t>Use less memory</a:t>
            </a:r>
          </a:p>
        </p:txBody>
      </p:sp>
    </p:spTree>
    <p:extLst>
      <p:ext uri="{BB962C8B-B14F-4D97-AF65-F5344CB8AC3E}">
        <p14:creationId xmlns:p14="http://schemas.microsoft.com/office/powerpoint/2010/main" val="255806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computer science technique</a:t>
            </a:r>
          </a:p>
          <a:p>
            <a:r>
              <a:rPr lang="en-US" dirty="0" smtClean="0"/>
              <a:t>Mathematical tractable</a:t>
            </a:r>
          </a:p>
        </p:txBody>
      </p:sp>
    </p:spTree>
    <p:extLst>
      <p:ext uri="{BB962C8B-B14F-4D97-AF65-F5344CB8AC3E}">
        <p14:creationId xmlns:p14="http://schemas.microsoft.com/office/powerpoint/2010/main" val="54568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versus Swaps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is cheaper than swap</a:t>
            </a:r>
          </a:p>
          <a:p>
            <a:pPr lvl="1"/>
            <a:r>
              <a:rPr lang="en-US" dirty="0" smtClean="0"/>
              <a:t>Sometimes by orders of magnitude</a:t>
            </a:r>
          </a:p>
          <a:p>
            <a:r>
              <a:rPr lang="en-US" dirty="0" smtClean="0"/>
              <a:t>Selection sort uses more comparisons and fewer swaps</a:t>
            </a:r>
          </a:p>
          <a:p>
            <a:pPr lvl="1"/>
            <a:r>
              <a:rPr lang="en-US" dirty="0" smtClean="0"/>
              <a:t>Just one per value</a:t>
            </a:r>
          </a:p>
          <a:p>
            <a:r>
              <a:rPr lang="en-US" dirty="0" smtClean="0"/>
              <a:t>Insertion sort typically uses more swaps and fewer comparisons</a:t>
            </a:r>
          </a:p>
          <a:p>
            <a:r>
              <a:rPr lang="en-US" dirty="0" smtClean="0"/>
              <a:t>Radix sort uses many swaps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5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memory use</a:t>
            </a:r>
          </a:p>
          <a:p>
            <a:pPr lvl="1"/>
            <a:r>
              <a:rPr lang="en-US" dirty="0" smtClean="0"/>
              <a:t>Need array and array of </a:t>
            </a:r>
            <a:r>
              <a:rPr lang="en-US" dirty="0" err="1" smtClean="0"/>
              <a:t>ArrayLists</a:t>
            </a:r>
            <a:endParaRPr lang="en-US" dirty="0" smtClean="0"/>
          </a:p>
          <a:p>
            <a:pPr lvl="2"/>
            <a:r>
              <a:rPr lang="en-US" dirty="0" smtClean="0"/>
              <a:t>More than double the space</a:t>
            </a:r>
          </a:p>
          <a:p>
            <a:r>
              <a:rPr lang="en-US" dirty="0" smtClean="0"/>
              <a:t>Lots of comparisons and swaps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nable </a:t>
            </a:r>
            <a:r>
              <a:rPr lang="en-US" dirty="0"/>
              <a:t>to handle negative </a:t>
            </a:r>
            <a:r>
              <a:rPr lang="en-US" dirty="0" smtClean="0"/>
              <a:t>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8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lectronic games have a Hall of Fame that keeps track of a few players that have earned the highest scores</a:t>
            </a:r>
          </a:p>
          <a:p>
            <a:r>
              <a:rPr lang="en-US" dirty="0" smtClean="0"/>
              <a:t>Implement a five person Hall of Fame for the latest and greatest game: </a:t>
            </a:r>
            <a:r>
              <a:rPr lang="en-US" dirty="0" err="1" smtClean="0"/>
              <a:t>Zork</a:t>
            </a:r>
            <a:r>
              <a:rPr lang="en-US" dirty="0" smtClean="0"/>
              <a:t>: The Revenge of the </a:t>
            </a:r>
            <a:r>
              <a:rPr lang="en-US" dirty="0" err="1" smtClean="0"/>
              <a:t>Zerds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13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Repeated Bites: Control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49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Example Name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468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where we have to choose between insertion and 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10, B 20, C 30, D 40, E 50, F 60, G 70</a:t>
            </a:r>
          </a:p>
          <a:p>
            <a:pPr lvl="1"/>
            <a:r>
              <a:rPr lang="en-US" dirty="0" smtClean="0"/>
              <a:t>Only persons C to G should be in table</a:t>
            </a:r>
          </a:p>
          <a:p>
            <a:r>
              <a:rPr lang="en-US" dirty="0" smtClean="0"/>
              <a:t>G 70, F 60, E 50, D 40, C 30, B 20, A 10</a:t>
            </a:r>
          </a:p>
          <a:p>
            <a:pPr lvl="1"/>
            <a:r>
              <a:rPr lang="en-US" dirty="0" smtClean="0"/>
              <a:t>Same result</a:t>
            </a:r>
          </a:p>
          <a:p>
            <a:r>
              <a:rPr lang="en-US" dirty="0" smtClean="0"/>
              <a:t>D 40, B 20, E 50, A 10, F 60, G 70, C 30</a:t>
            </a:r>
          </a:p>
          <a:p>
            <a:pPr lvl="1"/>
            <a:r>
              <a:rPr lang="en-US" dirty="0" smtClean="0"/>
              <a:t>Same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0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verus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are more efficient than </a:t>
            </a:r>
            <a:r>
              <a:rPr lang="en-US" dirty="0" err="1" smtClean="0"/>
              <a:t>ArrayLists</a:t>
            </a:r>
            <a:endParaRPr lang="en-US" dirty="0" smtClean="0"/>
          </a:p>
          <a:p>
            <a:pPr lvl="1"/>
            <a:r>
              <a:rPr lang="en-US" dirty="0" smtClean="0"/>
              <a:t>Resizing can be expensive</a:t>
            </a:r>
            <a:endParaRPr lang="en-US" dirty="0"/>
          </a:p>
          <a:p>
            <a:pPr lvl="1"/>
            <a:r>
              <a:rPr lang="en-US" dirty="0" smtClean="0"/>
              <a:t>Methods have overhead</a:t>
            </a:r>
          </a:p>
          <a:p>
            <a:r>
              <a:rPr lang="en-US" dirty="0" smtClean="0"/>
              <a:t>Limitation of Arrays is fixed size</a:t>
            </a:r>
          </a:p>
          <a:p>
            <a:pPr lvl="1"/>
            <a:r>
              <a:rPr lang="en-US" dirty="0" smtClean="0"/>
              <a:t>Not an issue with this problem</a:t>
            </a:r>
          </a:p>
        </p:txBody>
      </p:sp>
    </p:spTree>
    <p:extLst>
      <p:ext uri="{BB962C8B-B14F-4D97-AF65-F5344CB8AC3E}">
        <p14:creationId xmlns:p14="http://schemas.microsoft.com/office/powerpoint/2010/main" val="390842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two things that need to be stored:</a:t>
            </a:r>
          </a:p>
          <a:p>
            <a:pPr lvl="1"/>
            <a:r>
              <a:rPr lang="en-US" dirty="0" smtClean="0"/>
              <a:t>Name (String)</a:t>
            </a:r>
            <a:endParaRPr lang="en-US" dirty="0"/>
          </a:p>
          <a:p>
            <a:pPr lvl="1"/>
            <a:r>
              <a:rPr lang="en-US" dirty="0" smtClean="0"/>
              <a:t>Score </a:t>
            </a:r>
            <a:r>
              <a:rPr lang="en-US" dirty="0" err="1" smtClean="0"/>
              <a:t>int</a:t>
            </a:r>
            <a:endParaRPr lang="en-US" dirty="0"/>
          </a:p>
          <a:p>
            <a:r>
              <a:rPr lang="en-US" dirty="0"/>
              <a:t>Parallel arrays</a:t>
            </a:r>
          </a:p>
          <a:p>
            <a:pPr lvl="1"/>
            <a:r>
              <a:rPr lang="en-US" dirty="0" smtClean="0"/>
              <a:t>Must keep indices aligned at all times</a:t>
            </a:r>
          </a:p>
          <a:p>
            <a:r>
              <a:rPr lang="en-US" dirty="0" smtClean="0"/>
              <a:t>Where should arrays be allocated?</a:t>
            </a:r>
          </a:p>
          <a:p>
            <a:r>
              <a:rPr lang="en-US" dirty="0" smtClean="0"/>
              <a:t>Ascending or descending order?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0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arrays are not initialized, we will have to keep track of the size</a:t>
            </a:r>
          </a:p>
          <a:p>
            <a:pPr lvl="1"/>
            <a:r>
              <a:rPr lang="en-US" dirty="0" smtClean="0"/>
              <a:t>Not difficult, but complicates a program that could be simple</a:t>
            </a:r>
          </a:p>
          <a:p>
            <a:r>
              <a:rPr lang="en-US" dirty="0" smtClean="0"/>
              <a:t>A better strategy: initialize the points array with negative numbers and adjust the method that shows the Hall of Fame so it does not display negative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0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playZork</a:t>
            </a:r>
            <a:r>
              <a:rPr lang="en-US" dirty="0" smtClean="0"/>
              <a:t>() will return the number of points scored by the player</a:t>
            </a:r>
          </a:p>
          <a:p>
            <a:pPr lvl="1"/>
            <a:r>
              <a:rPr lang="en-US" dirty="0" smtClean="0"/>
              <a:t>We’ll create a stub for this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addToHallOfFame</a:t>
            </a:r>
            <a:r>
              <a:rPr lang="en-US" dirty="0" smtClean="0"/>
              <a:t>(String </a:t>
            </a:r>
            <a:r>
              <a:rPr lang="en-US" dirty="0" err="1" smtClean="0"/>
              <a:t>playerName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score,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highScores</a:t>
            </a:r>
            <a:r>
              <a:rPr lang="en-US" dirty="0" smtClean="0"/>
              <a:t>, String[] players)</a:t>
            </a:r>
          </a:p>
          <a:p>
            <a:pPr lvl="1"/>
            <a:r>
              <a:rPr lang="en-US" dirty="0" smtClean="0"/>
              <a:t>Algorithm: Start from end of the array and work towards the front</a:t>
            </a:r>
          </a:p>
          <a:p>
            <a:pPr lvl="2"/>
            <a:r>
              <a:rPr lang="en-US" dirty="0" smtClean="0"/>
              <a:t>Avoids overwriting data</a:t>
            </a:r>
          </a:p>
        </p:txBody>
      </p:sp>
    </p:spTree>
    <p:extLst>
      <p:ext uri="{BB962C8B-B14F-4D97-AF65-F5344CB8AC3E}">
        <p14:creationId xmlns:p14="http://schemas.microsoft.com/office/powerpoint/2010/main" val="240229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showHallOfFame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scores, String[] players)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5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10, B 20, C 30, D 40, E 50, F 60, G 70</a:t>
            </a:r>
          </a:p>
          <a:p>
            <a:pPr lvl="1"/>
            <a:r>
              <a:rPr lang="en-US" dirty="0" smtClean="0"/>
              <a:t>Only persons C to G should be in table</a:t>
            </a:r>
          </a:p>
          <a:p>
            <a:r>
              <a:rPr lang="en-US" dirty="0" smtClean="0"/>
              <a:t>G 70, F 60, E 50, D 40, C 30, B 20, A 10</a:t>
            </a:r>
          </a:p>
          <a:p>
            <a:pPr lvl="1"/>
            <a:r>
              <a:rPr lang="en-US" dirty="0" smtClean="0"/>
              <a:t>Same result</a:t>
            </a:r>
          </a:p>
          <a:p>
            <a:r>
              <a:rPr lang="en-US" dirty="0" smtClean="0"/>
              <a:t>D 40, B 20, E 50, A 10, F 60, G 70, C 30</a:t>
            </a:r>
          </a:p>
          <a:p>
            <a:pPr lvl="1"/>
            <a:r>
              <a:rPr lang="en-US" dirty="0" smtClean="0"/>
              <a:t>Same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0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772</Words>
  <Application>Microsoft Macintosh PowerPoint</Application>
  <PresentationFormat>On-screen Show (4:3)</PresentationFormat>
  <Paragraphs>116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Repeated Bites Data: Arrays</vt:lpstr>
      <vt:lpstr>Problem Statement</vt:lpstr>
      <vt:lpstr>Test Data</vt:lpstr>
      <vt:lpstr>Array verus ArrayList</vt:lpstr>
      <vt:lpstr>Data Choices</vt:lpstr>
      <vt:lpstr>Initialization of Arrays</vt:lpstr>
      <vt:lpstr>Design Methods</vt:lpstr>
      <vt:lpstr>Method</vt:lpstr>
      <vt:lpstr>Test Data</vt:lpstr>
      <vt:lpstr>Repeated Bytes: Building and Debugging Programs</vt:lpstr>
      <vt:lpstr>Problem Statement</vt:lpstr>
      <vt:lpstr>Example</vt:lpstr>
      <vt:lpstr>Test Data</vt:lpstr>
      <vt:lpstr>Central Method</vt:lpstr>
      <vt:lpstr>Select Data</vt:lpstr>
      <vt:lpstr>Algorithm Analysis</vt:lpstr>
      <vt:lpstr>Worst Case Analysis</vt:lpstr>
      <vt:lpstr>Comparisons versus Swaps</vt:lpstr>
      <vt:lpstr>Final Analysis</vt:lpstr>
      <vt:lpstr>Repeated Bites: Control</vt:lpstr>
      <vt:lpstr>Problem Statement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21</cp:revision>
  <dcterms:created xsi:type="dcterms:W3CDTF">2013-11-05T19:37:50Z</dcterms:created>
  <dcterms:modified xsi:type="dcterms:W3CDTF">2013-12-18T18:22:46Z</dcterms:modified>
</cp:coreProperties>
</file>