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6" r:id="rId6"/>
    <p:sldId id="269" r:id="rId7"/>
    <p:sldId id="270" r:id="rId8"/>
    <p:sldId id="267" r:id="rId9"/>
    <p:sldId id="268" r:id="rId10"/>
    <p:sldId id="271" r:id="rId11"/>
    <p:sldId id="272" r:id="rId12"/>
    <p:sldId id="273" r:id="rId13"/>
    <p:sldId id="274" r:id="rId14"/>
    <p:sldId id="279" r:id="rId15"/>
    <p:sldId id="275" r:id="rId16"/>
    <p:sldId id="276" r:id="rId17"/>
    <p:sldId id="281" r:id="rId18"/>
    <p:sldId id="277" r:id="rId19"/>
    <p:sldId id="278" r:id="rId20"/>
    <p:sldId id="280" r:id="rId21"/>
    <p:sldId id="283" r:id="rId22"/>
    <p:sldId id="282" r:id="rId23"/>
    <p:sldId id="265" r:id="rId24"/>
    <p:sldId id="26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80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Control: Putting it Together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Set Tutor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 (output)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equals(Set source)</a:t>
            </a:r>
          </a:p>
          <a:p>
            <a:pPr lvl="1"/>
            <a:r>
              <a:rPr lang="en-US" dirty="0" smtClean="0"/>
              <a:t>What if source is null?</a:t>
            </a:r>
          </a:p>
          <a:p>
            <a:r>
              <a:rPr lang="en-US" dirty="0" smtClean="0"/>
              <a:t>static? void? Set? parse(String source)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parseInt</a:t>
            </a:r>
            <a:r>
              <a:rPr lang="en-US" dirty="0" smtClean="0"/>
              <a:t> in Integer class</a:t>
            </a:r>
          </a:p>
          <a:p>
            <a:pPr lvl="1"/>
            <a:r>
              <a:rPr lang="en-US" dirty="0" smtClean="0"/>
              <a:t>Instance method or class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Random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Could be class method</a:t>
            </a:r>
          </a:p>
          <a:p>
            <a:pPr lvl="1"/>
            <a:r>
              <a:rPr lang="en-US" dirty="0" smtClean="0"/>
              <a:t>public static Set </a:t>
            </a:r>
            <a:r>
              <a:rPr lang="en-US" dirty="0" err="1" smtClean="0"/>
              <a:t>makeRandomSet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Could be instance method</a:t>
            </a:r>
          </a:p>
          <a:p>
            <a:pPr lvl="1"/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createRandomSet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Implicit set will be initialized</a:t>
            </a:r>
          </a:p>
          <a:p>
            <a:r>
              <a:rPr lang="en-US" dirty="0" smtClean="0"/>
              <a:t>Integer </a:t>
            </a:r>
            <a:r>
              <a:rPr lang="en-US" dirty="0" err="1" smtClean="0"/>
              <a:t>createRandomElement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class method</a:t>
            </a:r>
          </a:p>
        </p:txBody>
      </p:sp>
    </p:spTree>
    <p:extLst>
      <p:ext uri="{BB962C8B-B14F-4D97-AF65-F5344CB8AC3E}">
        <p14:creationId xmlns:p14="http://schemas.microsoft.com/office/powerpoint/2010/main" val="34230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Design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we store repeated elements?</a:t>
            </a:r>
          </a:p>
          <a:p>
            <a:pPr lvl="1"/>
            <a:r>
              <a:rPr lang="en-US" dirty="0" smtClean="0"/>
              <a:t>Keeps </a:t>
            </a:r>
            <a:r>
              <a:rPr lang="en-US" dirty="0" err="1" smtClean="0"/>
              <a:t>ArrayList</a:t>
            </a:r>
            <a:r>
              <a:rPr lang="en-US" dirty="0" smtClean="0"/>
              <a:t> smaller</a:t>
            </a:r>
          </a:p>
          <a:p>
            <a:pPr lvl="1"/>
            <a:r>
              <a:rPr lang="en-US" dirty="0" smtClean="0"/>
              <a:t>Keeps logic simpler</a:t>
            </a:r>
          </a:p>
          <a:p>
            <a:r>
              <a:rPr lang="en-US" dirty="0" smtClean="0"/>
              <a:t>Requires constant thought when developing methods</a:t>
            </a:r>
          </a:p>
          <a:p>
            <a:r>
              <a:rPr lang="en-US" dirty="0" smtClean="0"/>
              <a:t>private void </a:t>
            </a:r>
            <a:r>
              <a:rPr lang="en-US" dirty="0" err="1" smtClean="0"/>
              <a:t>removeDuplicates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constructor</a:t>
            </a:r>
          </a:p>
          <a:p>
            <a:pPr lvl="1"/>
            <a:r>
              <a:rPr lang="en-US" dirty="0" smtClean="0"/>
              <a:t>Set()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equals(Set source)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 intersection(Set source)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removeDuplicates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066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Constantly think about what kind of object you are using</a:t>
            </a:r>
          </a:p>
          <a:p>
            <a:pPr lvl="1"/>
            <a:r>
              <a:rPr lang="en-US" dirty="0" smtClean="0"/>
              <a:t>Only the methods for that object will be available</a:t>
            </a:r>
          </a:p>
          <a:p>
            <a:pPr lvl="1"/>
            <a:r>
              <a:rPr lang="en-US" dirty="0" smtClean="0"/>
              <a:t>Differentiate the implicit object from parameter objects</a:t>
            </a:r>
          </a:p>
          <a:p>
            <a:r>
              <a:rPr lang="en-US" dirty="0" smtClean="0"/>
              <a:t>Doing single operations instead of compound operations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3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Tutor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Instance data</a:t>
            </a:r>
          </a:p>
          <a:p>
            <a:pPr lvl="1"/>
            <a:r>
              <a:rPr lang="en-US" dirty="0" smtClean="0"/>
              <a:t>Will store number of correct and wrong answers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data element for the number of times the tutor should run</a:t>
            </a:r>
          </a:p>
          <a:p>
            <a:pPr lvl="1"/>
            <a:r>
              <a:rPr lang="en-US" dirty="0" smtClean="0"/>
              <a:t>Constants for the five operations</a:t>
            </a:r>
          </a:p>
          <a:p>
            <a:r>
              <a:rPr lang="en-US" dirty="0" smtClean="0"/>
              <a:t>main method</a:t>
            </a:r>
          </a:p>
          <a:p>
            <a:pPr lvl="1"/>
            <a:r>
              <a:rPr lang="en-US" dirty="0" smtClean="0"/>
              <a:t>Could put this in a separate class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for correct and wrong answers</a:t>
            </a:r>
          </a:p>
          <a:p>
            <a:r>
              <a:rPr lang="en-US" dirty="0" smtClean="0"/>
              <a:t>Constructor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2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Tutor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showAndTestRandomOperation</a:t>
            </a:r>
            <a:r>
              <a:rPr lang="en-US" b="1" dirty="0"/>
              <a:t>(Scanner keyboard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Returns true if the student answers correctly and false otherwise</a:t>
            </a:r>
          </a:p>
          <a:p>
            <a:pPr lvl="1"/>
            <a:r>
              <a:rPr lang="en-US" b="1" dirty="0" smtClean="0"/>
              <a:t>Why is it a class method?</a:t>
            </a:r>
          </a:p>
        </p:txBody>
      </p:sp>
    </p:spTree>
    <p:extLst>
      <p:ext uri="{BB962C8B-B14F-4D97-AF65-F5344CB8AC3E}">
        <p14:creationId xmlns:p14="http://schemas.microsoft.com/office/powerpoint/2010/main" val="329012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relationship between the Tutor class and the Set class</a:t>
            </a:r>
          </a:p>
          <a:p>
            <a:pPr lvl="1"/>
            <a:r>
              <a:rPr lang="en-US" dirty="0" smtClean="0"/>
              <a:t>Aggregation?</a:t>
            </a:r>
          </a:p>
          <a:p>
            <a:pPr lvl="1"/>
            <a:r>
              <a:rPr lang="en-US" dirty="0" smtClean="0"/>
              <a:t>Uses?</a:t>
            </a:r>
          </a:p>
          <a:p>
            <a:r>
              <a:rPr lang="en-US" dirty="0" smtClean="0"/>
              <a:t>Show in UML</a:t>
            </a:r>
          </a:p>
        </p:txBody>
      </p:sp>
    </p:spTree>
    <p:extLst>
      <p:ext uri="{BB962C8B-B14F-4D97-AF65-F5344CB8AC3E}">
        <p14:creationId xmlns:p14="http://schemas.microsoft.com/office/powerpoint/2010/main" val="353082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Tutor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main method</a:t>
            </a:r>
          </a:p>
          <a:p>
            <a:pPr lvl="1"/>
            <a:r>
              <a:rPr lang="en-US" dirty="0" smtClean="0"/>
              <a:t>Watch out for instance/class differences</a:t>
            </a:r>
          </a:p>
          <a:p>
            <a:r>
              <a:rPr lang="en-US" dirty="0" smtClean="0"/>
              <a:t>Should the </a:t>
            </a:r>
            <a:r>
              <a:rPr lang="en-US" dirty="0" err="1" smtClean="0"/>
              <a:t>showAndTestRandomOperation</a:t>
            </a:r>
            <a:r>
              <a:rPr lang="en-US" dirty="0" smtClean="0"/>
              <a:t>() method be broken up into smaller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Empty sets</a:t>
            </a:r>
          </a:p>
          <a:p>
            <a:pPr lvl="1"/>
            <a:r>
              <a:rPr lang="en-US" dirty="0" smtClean="0"/>
              <a:t>Universal sets</a:t>
            </a:r>
          </a:p>
          <a:p>
            <a:pPr lvl="1"/>
            <a:r>
              <a:rPr lang="en-US" dirty="0" smtClean="0"/>
              <a:t>Right and wrong answers</a:t>
            </a:r>
          </a:p>
          <a:p>
            <a:pPr lvl="1"/>
            <a:r>
              <a:rPr lang="en-US" dirty="0" smtClean="0"/>
              <a:t>Duplicate elements</a:t>
            </a:r>
          </a:p>
        </p:txBody>
      </p:sp>
    </p:spTree>
    <p:extLst>
      <p:ext uri="{BB962C8B-B14F-4D97-AF65-F5344CB8AC3E}">
        <p14:creationId xmlns:p14="http://schemas.microsoft.com/office/powerpoint/2010/main" val="318954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an interactive tutor to help students learn set operations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Set Difference</a:t>
            </a:r>
          </a:p>
          <a:p>
            <a:pPr lvl="1"/>
            <a:r>
              <a:rPr lang="en-US" dirty="0" smtClean="0"/>
              <a:t>Element Of</a:t>
            </a:r>
          </a:p>
          <a:p>
            <a:pPr lvl="1"/>
            <a:r>
              <a:rPr lang="en-US" dirty="0" smtClean="0"/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Set class Immutable?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methods carefully</a:t>
            </a:r>
          </a:p>
          <a:p>
            <a:r>
              <a:rPr lang="en-US" dirty="0" smtClean="0"/>
              <a:t>What would we have to alter to make it immutable?</a:t>
            </a:r>
          </a:p>
          <a:p>
            <a:r>
              <a:rPr lang="en-US" dirty="0" smtClean="0"/>
              <a:t>Is this desirable?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programming trick we just used has a name</a:t>
            </a:r>
          </a:p>
          <a:p>
            <a:r>
              <a:rPr lang="en-US" dirty="0" smtClean="0"/>
              <a:t>Trick: Hide the implementation details of the class from the external world</a:t>
            </a:r>
          </a:p>
          <a:p>
            <a:pPr lvl="1"/>
            <a:r>
              <a:rPr lang="en-US" dirty="0" smtClean="0"/>
              <a:t>Appears to outsiders as if order not important when we are using a data structure that is ordered</a:t>
            </a:r>
          </a:p>
        </p:txBody>
      </p:sp>
    </p:spTree>
    <p:extLst>
      <p:ext uri="{BB962C8B-B14F-4D97-AF65-F5344CB8AC3E}">
        <p14:creationId xmlns:p14="http://schemas.microsoft.com/office/powerpoint/2010/main" val="96029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Java have a Set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of them</a:t>
            </a:r>
          </a:p>
          <a:p>
            <a:pPr lvl="1"/>
            <a:r>
              <a:rPr lang="en-US" dirty="0" err="1" smtClean="0"/>
              <a:t>EnumSet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 smtClean="0"/>
          </a:p>
          <a:p>
            <a:r>
              <a:rPr lang="en-US" dirty="0" smtClean="0"/>
              <a:t>Why didn’t we use them?</a:t>
            </a:r>
          </a:p>
          <a:p>
            <a:pPr lvl="1"/>
            <a:r>
              <a:rPr lang="en-US" dirty="0" smtClean="0"/>
              <a:t>Complicated syntax</a:t>
            </a:r>
          </a:p>
          <a:p>
            <a:pPr lvl="1"/>
            <a:r>
              <a:rPr lang="en-US" dirty="0" smtClean="0"/>
              <a:t>Operations are given odd names</a:t>
            </a:r>
          </a:p>
          <a:p>
            <a:r>
              <a:rPr lang="en-US" dirty="0" smtClean="0"/>
              <a:t>Needed to practice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2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Sets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are the foundation of the mathematics of computer science</a:t>
            </a:r>
          </a:p>
          <a:p>
            <a:pPr lvl="1"/>
            <a:r>
              <a:rPr lang="en-US" dirty="0" smtClean="0"/>
              <a:t>An element is either in the set (1) or not (0)</a:t>
            </a:r>
          </a:p>
          <a:p>
            <a:r>
              <a:rPr lang="en-US" dirty="0" smtClean="0"/>
              <a:t>Sets are a mathematical manifestation of binary digits</a:t>
            </a:r>
          </a:p>
          <a:p>
            <a:r>
              <a:rPr lang="en-US" dirty="0" smtClean="0"/>
              <a:t>Discrete versus continuous mathematics</a:t>
            </a:r>
          </a:p>
        </p:txBody>
      </p:sp>
    </p:spTree>
    <p:extLst>
      <p:ext uri="{BB962C8B-B14F-4D97-AF65-F5344CB8AC3E}">
        <p14:creationId xmlns:p14="http://schemas.microsoft.com/office/powerpoint/2010/main" val="315791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Sets contain elements from a Universal set</a:t>
            </a:r>
          </a:p>
          <a:p>
            <a:pPr lvl="1"/>
            <a:r>
              <a:rPr lang="en-US" dirty="0" smtClean="0"/>
              <a:t>{0, 1, 2, … 10} for this tutor</a:t>
            </a:r>
          </a:p>
          <a:p>
            <a:r>
              <a:rPr lang="en-US" dirty="0" smtClean="0"/>
              <a:t>Denoted by curly braces, separated by commas:</a:t>
            </a:r>
          </a:p>
          <a:p>
            <a:pPr lvl="1"/>
            <a:r>
              <a:rPr lang="en-US" dirty="0" smtClean="0"/>
              <a:t>{ 1, 3, 5}</a:t>
            </a:r>
          </a:p>
          <a:p>
            <a:r>
              <a:rPr lang="en-US" dirty="0" smtClean="0"/>
              <a:t>The order of elements in a set is unimportant</a:t>
            </a:r>
          </a:p>
          <a:p>
            <a:pPr lvl="1"/>
            <a:r>
              <a:rPr lang="en-US" dirty="0" smtClean="0"/>
              <a:t>{1, 3, 5} and {5, 3, 1} are the same set</a:t>
            </a:r>
          </a:p>
          <a:p>
            <a:r>
              <a:rPr lang="en-US" dirty="0" smtClean="0"/>
              <a:t>Set elements are not repeated</a:t>
            </a:r>
          </a:p>
          <a:p>
            <a:pPr lvl="1"/>
            <a:r>
              <a:rPr lang="en-US" dirty="0" smtClean="0"/>
              <a:t>{5, 5, 5}, {5, 5} and {5} are all the same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1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Union: The elements in one or both sets</a:t>
            </a:r>
          </a:p>
          <a:p>
            <a:pPr lvl="1"/>
            <a:r>
              <a:rPr lang="en-US" dirty="0" smtClean="0"/>
              <a:t>{1, 3, 5} Union {1, 4, 6} is {1, 3, 4, 5, 6}</a:t>
            </a:r>
          </a:p>
          <a:p>
            <a:r>
              <a:rPr lang="en-US" dirty="0" smtClean="0"/>
              <a:t>Intersection: The elements in both sets</a:t>
            </a:r>
          </a:p>
          <a:p>
            <a:pPr lvl="1"/>
            <a:r>
              <a:rPr lang="en-US" dirty="0" smtClean="0"/>
              <a:t>{1, 3, 5} Intersection {1, 4, 6} is {1}</a:t>
            </a:r>
          </a:p>
          <a:p>
            <a:r>
              <a:rPr lang="en-US" dirty="0" smtClean="0"/>
              <a:t>Set Difference: The elements in the second set are removed from the first set</a:t>
            </a:r>
          </a:p>
          <a:p>
            <a:pPr lvl="1"/>
            <a:r>
              <a:rPr lang="en-US" dirty="0" smtClean="0"/>
              <a:t>{1, 3, 5} – {1, 4, 6} is {3, 5}</a:t>
            </a:r>
          </a:p>
          <a:p>
            <a:r>
              <a:rPr lang="en-US" dirty="0" smtClean="0"/>
              <a:t>A special set: {} The empty set</a:t>
            </a:r>
          </a:p>
          <a:p>
            <a:pPr lvl="1"/>
            <a:r>
              <a:rPr lang="en-US" dirty="0" smtClean="0"/>
              <a:t>{1, 3, 5} – {1, 2, 3, 4, 5} is the empty set {}</a:t>
            </a:r>
          </a:p>
        </p:txBody>
      </p:sp>
    </p:spTree>
    <p:extLst>
      <p:ext uri="{BB962C8B-B14F-4D97-AF65-F5344CB8AC3E}">
        <p14:creationId xmlns:p14="http://schemas.microsoft.com/office/powerpoint/2010/main" val="242986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Complement: The elements that are in the Universal set, and not the given set</a:t>
            </a:r>
          </a:p>
          <a:p>
            <a:pPr lvl="1"/>
            <a:r>
              <a:rPr lang="en-US" dirty="0"/>
              <a:t>Complement of {1, 3, 5} is {0, 2, 4, 6, 7, 8, 9, 10}</a:t>
            </a:r>
          </a:p>
          <a:p>
            <a:r>
              <a:rPr lang="en-US" dirty="0"/>
              <a:t>Element Of</a:t>
            </a:r>
          </a:p>
          <a:p>
            <a:pPr lvl="1"/>
            <a:r>
              <a:rPr lang="en-US" dirty="0"/>
              <a:t>3 is an Element Of {1, 3, 5}, but 3 is not an Element Of {1, 4, 6}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get lots of practice as we’re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8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the data will be randomly generated, we will need to be sure that our tests are exhaustive</a:t>
            </a:r>
          </a:p>
          <a:p>
            <a:pPr lvl="1"/>
            <a:r>
              <a:rPr lang="en-US" dirty="0" smtClean="0"/>
              <a:t>Every operation is tested several times</a:t>
            </a:r>
          </a:p>
          <a:p>
            <a:pPr lvl="1"/>
            <a:r>
              <a:rPr lang="en-US" dirty="0" smtClean="0"/>
              <a:t>Make sure empty  and universal set works properly</a:t>
            </a:r>
          </a:p>
          <a:p>
            <a:pPr lvl="1"/>
            <a:r>
              <a:rPr lang="en-US" dirty="0" smtClean="0"/>
              <a:t>Make sure that when users enter repeated data it is processed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6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Set Class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Instance data: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ArrayList</a:t>
            </a:r>
            <a:r>
              <a:rPr lang="en-US" dirty="0" smtClean="0"/>
              <a:t>&lt;Integer&gt; elements</a:t>
            </a:r>
          </a:p>
          <a:p>
            <a:r>
              <a:rPr lang="en-US" dirty="0" smtClean="0"/>
              <a:t>Class data</a:t>
            </a:r>
          </a:p>
          <a:p>
            <a:pPr lvl="1"/>
            <a:r>
              <a:rPr lang="en-US" dirty="0" smtClean="0"/>
              <a:t>LIMIT = 10</a:t>
            </a:r>
          </a:p>
          <a:p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Construct empty set</a:t>
            </a:r>
          </a:p>
        </p:txBody>
      </p:sp>
    </p:spTree>
    <p:extLst>
      <p:ext uri="{BB962C8B-B14F-4D97-AF65-F5344CB8AC3E}">
        <p14:creationId xmlns:p14="http://schemas.microsoft.com/office/powerpoint/2010/main" val="429485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 for 5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Remember that instance methods have an implicit object</a:t>
            </a:r>
          </a:p>
          <a:p>
            <a:pPr lvl="1"/>
            <a:r>
              <a:rPr lang="en-US" dirty="0" smtClean="0"/>
              <a:t>Called this, hidden</a:t>
            </a:r>
          </a:p>
          <a:p>
            <a:r>
              <a:rPr lang="en-US" dirty="0" smtClean="0"/>
              <a:t>Set union(Set source)</a:t>
            </a:r>
          </a:p>
          <a:p>
            <a:r>
              <a:rPr lang="en-US" dirty="0" smtClean="0"/>
              <a:t>Set intersection(Set source)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setDifference</a:t>
            </a:r>
            <a:r>
              <a:rPr lang="en-US" dirty="0" smtClean="0"/>
              <a:t>(Set source)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elementOf</a:t>
            </a:r>
            <a:r>
              <a:rPr lang="en-US" dirty="0" smtClean="0"/>
              <a:t>(Integer element)</a:t>
            </a:r>
          </a:p>
          <a:p>
            <a:r>
              <a:rPr lang="en-US" dirty="0" smtClean="0"/>
              <a:t>Set complement()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7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876</Words>
  <Application>Microsoft Macintosh PowerPoint</Application>
  <PresentationFormat>On-screen Show (16:9)</PresentationFormat>
  <Paragraphs>137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Access Control: Putting it Together</vt:lpstr>
      <vt:lpstr>Problem Statement</vt:lpstr>
      <vt:lpstr>Introduction to Sets</vt:lpstr>
      <vt:lpstr>Set Operations</vt:lpstr>
      <vt:lpstr>More Set Operations</vt:lpstr>
      <vt:lpstr>Practice</vt:lpstr>
      <vt:lpstr>Design Test Data</vt:lpstr>
      <vt:lpstr>Design Set Class in UML</vt:lpstr>
      <vt:lpstr>Signatures for 5 Operations</vt:lpstr>
      <vt:lpstr>Java Idioms</vt:lpstr>
      <vt:lpstr>Create Random Sets</vt:lpstr>
      <vt:lpstr>Critical Design Decision</vt:lpstr>
      <vt:lpstr>Implement Set</vt:lpstr>
      <vt:lpstr>Implementation Notes</vt:lpstr>
      <vt:lpstr>Design Tutor Class</vt:lpstr>
      <vt:lpstr>Design Tutor Class</vt:lpstr>
      <vt:lpstr>Class Relationship</vt:lpstr>
      <vt:lpstr>Implement Tutor class</vt:lpstr>
      <vt:lpstr>Test Tutor</vt:lpstr>
      <vt:lpstr>Is Set class Immutable?</vt:lpstr>
      <vt:lpstr>Facade</vt:lpstr>
      <vt:lpstr>Does Java have a Set class?</vt:lpstr>
      <vt:lpstr>Why are Sets Important?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43</cp:revision>
  <dcterms:created xsi:type="dcterms:W3CDTF">2013-11-05T19:37:50Z</dcterms:created>
  <dcterms:modified xsi:type="dcterms:W3CDTF">2014-01-21T17:55:00Z</dcterms:modified>
</cp:coreProperties>
</file>