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44" y="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5/31/14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Sorted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ArrayList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Classes with Generics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Phone book</a:t>
            </a:r>
          </a:p>
          <a:p>
            <a:r>
              <a:rPr lang="en-US" dirty="0" smtClean="0"/>
              <a:t>Powerful search strategy: binary search</a:t>
            </a:r>
          </a:p>
          <a:p>
            <a:pPr lvl="1"/>
            <a:r>
              <a:rPr lang="en-US" dirty="0" smtClean="0"/>
              <a:t>Repeatedly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Probe the middle of remaining elements</a:t>
            </a:r>
          </a:p>
          <a:p>
            <a:pPr lvl="3"/>
            <a:r>
              <a:rPr lang="en-US" dirty="0" smtClean="0"/>
              <a:t>Target &lt; middle, search lower half only</a:t>
            </a:r>
          </a:p>
          <a:p>
            <a:pPr lvl="3"/>
            <a:r>
              <a:rPr lang="en-US" dirty="0" smtClean="0"/>
              <a:t>Target == middle, found result</a:t>
            </a:r>
          </a:p>
          <a:p>
            <a:pPr lvl="3"/>
            <a:r>
              <a:rPr lang="en-US" dirty="0" smtClean="0"/>
              <a:t>Target &gt; middle, search upper half only</a:t>
            </a:r>
          </a:p>
        </p:txBody>
      </p:sp>
    </p:spTree>
    <p:extLst>
      <p:ext uri="{BB962C8B-B14F-4D97-AF65-F5344CB8AC3E}">
        <p14:creationId xmlns:p14="http://schemas.microsoft.com/office/powerpoint/2010/main" val="125199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1,000,000 elements</a:t>
            </a:r>
          </a:p>
          <a:p>
            <a:r>
              <a:rPr lang="en-US" dirty="0" smtClean="0"/>
              <a:t>First probe removes 500,000 options</a:t>
            </a:r>
          </a:p>
          <a:p>
            <a:r>
              <a:rPr lang="en-US" dirty="0" smtClean="0"/>
              <a:t>Second probe removes 250,000 options</a:t>
            </a:r>
          </a:p>
          <a:p>
            <a:r>
              <a:rPr lang="en-US" dirty="0" smtClean="0"/>
              <a:t>Third probe remove 125,000 options</a:t>
            </a:r>
          </a:p>
          <a:p>
            <a:r>
              <a:rPr lang="en-US" dirty="0" smtClean="0"/>
              <a:t>Binary search only works with sorted data</a:t>
            </a:r>
          </a:p>
        </p:txBody>
      </p:sp>
    </p:spTree>
    <p:extLst>
      <p:ext uri="{BB962C8B-B14F-4D97-AF65-F5344CB8AC3E}">
        <p14:creationId xmlns:p14="http://schemas.microsoft.com/office/powerpoint/2010/main" val="284428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data is already in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Tricky problem—we’ll address it in the next quarter of the class</a:t>
            </a:r>
          </a:p>
          <a:p>
            <a:r>
              <a:rPr lang="en-US" dirty="0" smtClean="0"/>
              <a:t>Another strategy: keep the data sorted as it is inserted</a:t>
            </a:r>
          </a:p>
          <a:p>
            <a:r>
              <a:rPr lang="en-US" dirty="0" smtClean="0"/>
              <a:t>Method signature: </a:t>
            </a:r>
          </a:p>
          <a:p>
            <a:pPr lvl="1"/>
            <a:r>
              <a:rPr lang="en-US" dirty="0" smtClean="0"/>
              <a:t>void add(</a:t>
            </a:r>
            <a:r>
              <a:rPr lang="en-US" dirty="0" err="1" smtClean="0"/>
              <a:t>ArrayList</a:t>
            </a:r>
            <a:r>
              <a:rPr lang="en-US" dirty="0" smtClean="0"/>
              <a:t>&lt;String&gt; list, String target)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1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methods from Java API</a:t>
            </a:r>
          </a:p>
          <a:p>
            <a:pPr lvl="1"/>
            <a:r>
              <a:rPr lang="en-US" dirty="0" smtClean="0"/>
              <a:t>First look for one that adds in sorted order</a:t>
            </a:r>
          </a:p>
          <a:p>
            <a:pPr lvl="1"/>
            <a:r>
              <a:rPr lang="en-US" dirty="0" smtClean="0"/>
              <a:t>Work with tools in the API</a:t>
            </a:r>
            <a:endParaRPr lang="en-US" dirty="0"/>
          </a:p>
          <a:p>
            <a:r>
              <a:rPr lang="en-US" dirty="0" smtClean="0"/>
              <a:t>Find the correct index for the data</a:t>
            </a:r>
          </a:p>
          <a:p>
            <a:r>
              <a:rPr lang="en-US" dirty="0" smtClean="0"/>
              <a:t>Insert new element at that index</a:t>
            </a:r>
          </a:p>
          <a:p>
            <a:pPr lvl="1"/>
            <a:r>
              <a:rPr lang="en-US" dirty="0" smtClean="0"/>
              <a:t>Make sure method shifts data aside</a:t>
            </a:r>
          </a:p>
        </p:txBody>
      </p:sp>
    </p:spTree>
    <p:extLst>
      <p:ext uri="{BB962C8B-B14F-4D97-AF65-F5344CB8AC3E}">
        <p14:creationId xmlns:p14="http://schemas.microsoft.com/office/powerpoint/2010/main" val="176855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String class method: </a:t>
            </a:r>
            <a:r>
              <a:rPr lang="en-US" dirty="0" err="1" smtClean="0"/>
              <a:t>compareTo</a:t>
            </a:r>
            <a:endParaRPr lang="en-US" dirty="0" smtClean="0"/>
          </a:p>
          <a:p>
            <a:r>
              <a:rPr lang="en-US" dirty="0" smtClean="0"/>
              <a:t>Uses lexicographic ordering</a:t>
            </a:r>
          </a:p>
          <a:p>
            <a:pPr lvl="1"/>
            <a:r>
              <a:rPr lang="en-US" dirty="0" smtClean="0"/>
              <a:t>Not the same as alphabetical order because of case (upper case before lower case in ASCII)</a:t>
            </a:r>
          </a:p>
          <a:p>
            <a:pPr lvl="2"/>
            <a:r>
              <a:rPr lang="en-US" dirty="0"/>
              <a:t>http://</a:t>
            </a:r>
            <a:r>
              <a:rPr lang="en-US" dirty="0" err="1"/>
              <a:t>www.asciitable.com</a:t>
            </a:r>
            <a:endParaRPr lang="en-US" dirty="0" smtClean="0"/>
          </a:p>
          <a:p>
            <a:pPr lvl="1"/>
            <a:r>
              <a:rPr lang="en-US" dirty="0" smtClean="0"/>
              <a:t>Strings are compared one character at a time until non-matching characters found</a:t>
            </a:r>
          </a:p>
          <a:p>
            <a:pPr lvl="2"/>
            <a:r>
              <a:rPr lang="en-US" dirty="0" smtClean="0"/>
              <a:t>Start from left</a:t>
            </a:r>
          </a:p>
          <a:p>
            <a:pPr lvl="1"/>
            <a:r>
              <a:rPr lang="en-US" dirty="0" smtClean="0"/>
              <a:t>If all characters match, length compared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Lexicographic Ordering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String first = new String(“Abby”);</a:t>
            </a:r>
          </a:p>
          <a:p>
            <a:r>
              <a:rPr lang="en-US" dirty="0" smtClean="0"/>
              <a:t>String second = new String(“Abigail”);</a:t>
            </a:r>
          </a:p>
          <a:p>
            <a:r>
              <a:rPr lang="en-US" dirty="0" err="1" smtClean="0"/>
              <a:t>first.compareTo</a:t>
            </a:r>
            <a:r>
              <a:rPr lang="en-US" dirty="0" smtClean="0"/>
              <a:t>(second) </a:t>
            </a:r>
          </a:p>
          <a:p>
            <a:pPr lvl="1"/>
            <a:r>
              <a:rPr lang="en-US" dirty="0" smtClean="0"/>
              <a:t>Index 0: 0</a:t>
            </a:r>
          </a:p>
          <a:p>
            <a:pPr lvl="1"/>
            <a:r>
              <a:rPr lang="en-US" dirty="0" smtClean="0"/>
              <a:t>Index 1: 0</a:t>
            </a:r>
          </a:p>
          <a:p>
            <a:pPr lvl="1"/>
            <a:r>
              <a:rPr lang="en-US" dirty="0" smtClean="0"/>
              <a:t>Index 2: ‘b’ – ‘</a:t>
            </a:r>
            <a:r>
              <a:rPr lang="en-US" dirty="0" err="1" smtClean="0"/>
              <a:t>i</a:t>
            </a:r>
            <a:r>
              <a:rPr lang="en-US" dirty="0" smtClean="0"/>
              <a:t>’ (negative)</a:t>
            </a:r>
          </a:p>
          <a:p>
            <a:pPr lvl="2"/>
            <a:r>
              <a:rPr lang="en-US" dirty="0" smtClean="0"/>
              <a:t>Abby comes before Abigail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Lexicographic Ordering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abc</a:t>
            </a:r>
            <a:r>
              <a:rPr lang="en-US" dirty="0" smtClean="0"/>
              <a:t>”.</a:t>
            </a:r>
            <a:r>
              <a:rPr lang="en-US" dirty="0" err="1" smtClean="0"/>
              <a:t>compareTo</a:t>
            </a:r>
            <a:r>
              <a:rPr lang="en-US" dirty="0" smtClean="0"/>
              <a:t>(“</a:t>
            </a:r>
            <a:r>
              <a:rPr lang="en-US" dirty="0" err="1" smtClean="0"/>
              <a:t>abcde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All three letters are compared and match</a:t>
            </a:r>
          </a:p>
          <a:p>
            <a:pPr lvl="1"/>
            <a:r>
              <a:rPr lang="en-US" dirty="0" smtClean="0"/>
              <a:t>Uses difference of length to determine result</a:t>
            </a:r>
          </a:p>
          <a:p>
            <a:pPr lvl="1"/>
            <a:r>
              <a:rPr lang="en-US" dirty="0" smtClean="0"/>
              <a:t>Returns 3 – 5 (negative)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abc</a:t>
            </a:r>
            <a:r>
              <a:rPr lang="en-US" dirty="0" smtClean="0"/>
              <a:t>” is before “</a:t>
            </a:r>
            <a:r>
              <a:rPr lang="en-US" dirty="0" err="1" smtClean="0"/>
              <a:t>abcde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Shorter String objects come first</a:t>
            </a:r>
          </a:p>
          <a:p>
            <a:r>
              <a:rPr lang="en-US" dirty="0" smtClean="0"/>
              <a:t>When Strings have the same characters and are the same length 0 is 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4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b="1" dirty="0"/>
              <a:t>public static void add(</a:t>
            </a:r>
            <a:r>
              <a:rPr lang="en-US" sz="2900" b="1" dirty="0" err="1"/>
              <a:t>ArrayList</a:t>
            </a:r>
            <a:r>
              <a:rPr lang="en-US" sz="2900" b="1" dirty="0"/>
              <a:t>&lt;String&gt; list, String target) </a:t>
            </a:r>
            <a:r>
              <a:rPr lang="en-US" sz="2900" dirty="0"/>
              <a:t>{</a:t>
            </a:r>
          </a:p>
          <a:p>
            <a:pPr marL="457200" lvl="1" indent="0">
              <a:buNone/>
            </a:pPr>
            <a:r>
              <a:rPr lang="fr-FR" sz="2900" b="1" dirty="0" err="1"/>
              <a:t>int</a:t>
            </a:r>
            <a:r>
              <a:rPr lang="fr-FR" sz="2900" b="1" dirty="0"/>
              <a:t> index = 0;</a:t>
            </a:r>
          </a:p>
          <a:p>
            <a:pPr marL="457200" lvl="1" indent="0">
              <a:buNone/>
            </a:pPr>
            <a:r>
              <a:rPr lang="fr-FR" sz="2900" b="1" dirty="0" err="1"/>
              <a:t>while</a:t>
            </a:r>
            <a:r>
              <a:rPr lang="fr-FR" sz="2900" b="1" dirty="0"/>
              <a:t> (index &lt; </a:t>
            </a:r>
            <a:r>
              <a:rPr lang="fr-FR" sz="2900" b="1" dirty="0" err="1"/>
              <a:t>list.size</a:t>
            </a:r>
            <a:r>
              <a:rPr lang="fr-FR" sz="2900" b="1" dirty="0"/>
              <a:t>())</a:t>
            </a:r>
            <a:r>
              <a:rPr lang="fr-FR" sz="2900" dirty="0"/>
              <a:t>{ // </a:t>
            </a:r>
            <a:r>
              <a:rPr lang="fr-FR" sz="2900" dirty="0" err="1"/>
              <a:t>find</a:t>
            </a:r>
            <a:r>
              <a:rPr lang="fr-FR" sz="2900" dirty="0"/>
              <a:t> the right place</a:t>
            </a:r>
          </a:p>
          <a:p>
            <a:pPr marL="914400" lvl="2" indent="0">
              <a:buNone/>
            </a:pPr>
            <a:r>
              <a:rPr lang="fr-FR" sz="2900" b="1" dirty="0"/>
              <a:t>if (</a:t>
            </a:r>
            <a:r>
              <a:rPr lang="fr-FR" sz="2900" b="1" dirty="0" err="1"/>
              <a:t>list.get</a:t>
            </a:r>
            <a:r>
              <a:rPr lang="fr-FR" sz="2900" b="1" dirty="0"/>
              <a:t>(index).</a:t>
            </a:r>
            <a:r>
              <a:rPr lang="fr-FR" sz="2900" b="1" dirty="0" err="1"/>
              <a:t>compareTo</a:t>
            </a:r>
            <a:r>
              <a:rPr lang="fr-FR" sz="2900" b="1" dirty="0"/>
              <a:t>(</a:t>
            </a:r>
            <a:r>
              <a:rPr lang="fr-FR" sz="2900" b="1" dirty="0" err="1"/>
              <a:t>target</a:t>
            </a:r>
            <a:r>
              <a:rPr lang="fr-FR" sz="2900" b="1" dirty="0"/>
              <a:t>) &lt; 0) </a:t>
            </a:r>
            <a:endParaRPr lang="fr-FR" sz="2900" dirty="0"/>
          </a:p>
          <a:p>
            <a:pPr marL="1371600" lvl="3" indent="0">
              <a:buNone/>
            </a:pPr>
            <a:r>
              <a:rPr lang="fr-FR" sz="2900" dirty="0"/>
              <a:t>++ index;</a:t>
            </a:r>
          </a:p>
          <a:p>
            <a:pPr marL="914400" lvl="2" indent="0">
              <a:buNone/>
            </a:pPr>
            <a:r>
              <a:rPr lang="da-DK" sz="2900" b="1" dirty="0" err="1"/>
              <a:t>else</a:t>
            </a:r>
            <a:r>
              <a:rPr lang="da-DK" sz="2900" b="1" dirty="0"/>
              <a:t> </a:t>
            </a:r>
            <a:r>
              <a:rPr lang="da-DK" sz="2900" dirty="0"/>
              <a:t>{</a:t>
            </a:r>
          </a:p>
          <a:p>
            <a:pPr marL="1371600" lvl="3" indent="0">
              <a:buNone/>
            </a:pPr>
            <a:r>
              <a:rPr lang="da-DK" sz="2900" dirty="0" err="1"/>
              <a:t>list.add</a:t>
            </a:r>
            <a:r>
              <a:rPr lang="da-DK" sz="2900" dirty="0"/>
              <a:t>(</a:t>
            </a:r>
            <a:r>
              <a:rPr lang="da-DK" sz="2900" dirty="0" err="1"/>
              <a:t>index</a:t>
            </a:r>
            <a:r>
              <a:rPr lang="da-DK" sz="2900" dirty="0"/>
              <a:t>, </a:t>
            </a:r>
            <a:r>
              <a:rPr lang="da-DK" sz="2900" dirty="0" err="1"/>
              <a:t>target</a:t>
            </a:r>
            <a:r>
              <a:rPr lang="da-DK" sz="2900" dirty="0"/>
              <a:t>);</a:t>
            </a:r>
          </a:p>
          <a:p>
            <a:pPr marL="1371600" lvl="3" indent="0">
              <a:buNone/>
            </a:pPr>
            <a:r>
              <a:rPr lang="is-IS" sz="2900" b="1" dirty="0"/>
              <a:t>return;  // get out of method</a:t>
            </a:r>
          </a:p>
          <a:p>
            <a:pPr marL="1371600" lvl="3" indent="0">
              <a:buNone/>
            </a:pPr>
            <a:r>
              <a:rPr lang="is-IS" sz="2900" dirty="0"/>
              <a:t>}</a:t>
            </a:r>
          </a:p>
          <a:p>
            <a:pPr marL="457200" lvl="1" indent="0">
              <a:buNone/>
            </a:pPr>
            <a:r>
              <a:rPr lang="en-US" sz="2900" dirty="0"/>
              <a:t>} // end while	</a:t>
            </a:r>
          </a:p>
          <a:p>
            <a:pPr marL="457200" lvl="1" indent="0">
              <a:buNone/>
            </a:pPr>
            <a:r>
              <a:rPr lang="en-US" sz="2900" dirty="0" err="1"/>
              <a:t>list.add</a:t>
            </a:r>
            <a:r>
              <a:rPr lang="en-US" sz="2900" dirty="0"/>
              <a:t>(index, target);  // add to the end</a:t>
            </a:r>
          </a:p>
          <a:p>
            <a:pPr marL="0" indent="0">
              <a:buNone/>
            </a:pPr>
            <a:r>
              <a:rPr lang="en-US" sz="2900" dirty="0" smtClean="0"/>
              <a:t>} </a:t>
            </a:r>
            <a:r>
              <a:rPr lang="en-US" sz="2900" dirty="0"/>
              <a:t>// end add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2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5573</TotalTime>
  <Words>421</Words>
  <Application>Microsoft Macintosh PowerPoint</Application>
  <PresentationFormat>On-screen Show (16:9)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Sorted ArrayList</vt:lpstr>
      <vt:lpstr>Sorted Data</vt:lpstr>
      <vt:lpstr>Efficiency of Binary Search</vt:lpstr>
      <vt:lpstr>How to Sort Data</vt:lpstr>
      <vt:lpstr>Algorithm</vt:lpstr>
      <vt:lpstr>Find the Index</vt:lpstr>
      <vt:lpstr>Lexicographic Ordering Example</vt:lpstr>
      <vt:lpstr>Lexicographic Ordering Example</vt:lpstr>
      <vt:lpstr>Write Method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49</cp:revision>
  <dcterms:created xsi:type="dcterms:W3CDTF">2013-11-05T19:37:50Z</dcterms:created>
  <dcterms:modified xsi:type="dcterms:W3CDTF">2014-06-01T01:41:42Z</dcterms:modified>
</cp:coreProperties>
</file>