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71AF47"/>
    <a:srgbClr val="B889DB"/>
    <a:srgbClr val="4472C4"/>
    <a:srgbClr val="FFC000"/>
    <a:srgbClr val="F2B800"/>
    <a:srgbClr val="FFC50D"/>
    <a:srgbClr val="FFD13F"/>
    <a:srgbClr val="FF939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762-6CDC-4A4D-AB81-48509CC1D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88A92-4E9A-4D50-98F4-C5372D19D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D43B-B789-4D07-9A5F-27D892DD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462F-EB36-4F2F-B82F-D4190426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9B1B-99BE-4F9E-A363-82D267B7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8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FFA-09D6-4E41-BA86-2DAEB09E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C086F-B666-4BAC-B2F3-F1963BF3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D086-3D05-46F4-92BD-C26AC005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574A-6C0C-494C-85CB-5F0F4EC1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4010-12DF-4867-83A8-E68D26DE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1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D2EE7-9E95-44F3-B528-39262E0E8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5A3BF-E21C-4EBC-9CE1-1EC9B7F73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6E75-A3D5-46CC-82F4-7A4399CC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16ED-FA4A-42AA-9F58-3EDA65E7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6FE9C-3992-4EC7-84DA-6AEEB5E2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4DA5-0B75-4519-BC55-49E7E3CA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D3DF-0797-46D2-9FC1-3553250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EFC0-57DB-4C96-A4D0-BC8FBB71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7FD75-D97F-4306-8B9D-637965DD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88D9-DBA9-4D19-BA8F-9A353279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6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9C90-F94C-4D48-BCAD-344B50B9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3990D-3AFA-488F-B8A7-D7EB4E04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5E8E-DE7B-4531-B65A-6DC89882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DCC3-405B-4BEA-8A6B-06B3EEA4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D0F8-96D5-463D-A434-BC6AA45D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21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A6B-3371-4E17-8473-1BA1FE8B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4C48-144B-41F2-BAFF-FED96AADF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33B4-8769-4A76-9944-ECDC79FE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6673-EE75-4913-B27C-CB037D37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4380-0BB3-4D85-AAB3-42859657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A515-7F40-47B6-A6C1-46E622E6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3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0DBB-EDB3-4DD6-A0E3-E822F19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073E3-E2F9-403F-88B0-38D0EADB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84E73-D953-40EA-A91B-B5ACBC0B5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C83BB-48CD-49AB-8A0C-B0E765A9B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6A578-236D-4863-9491-44BE24F97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891D5-33B7-4191-8631-DD0B2C73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19684-1D1E-41E6-993B-45BD2DDC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6F0A2-C5FD-4175-B155-FECC6521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045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F04E-8710-444E-819E-E7FCD8DF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3FBE1-A05D-4582-8D99-4EC506E8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F6177-B976-4348-91FE-2F8095A1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B36AE-862C-4394-841E-F817E83F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86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D2313-1C71-4E4C-91CA-E6AF334E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3FC3-C796-4B84-A133-2361AFF8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A807-56D5-4FDF-8EB5-A794E5C9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BB98-10B3-4C29-AC11-9EB7AA59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0D34-4E51-4E4A-9237-269D8B9A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65637-0407-4438-9602-7E607D48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8D387-E52C-408D-A248-3068353F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B8438-F81A-432D-91A0-E0D1E9F5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C766-1F46-48BE-BBE2-CD400A9D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96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E187-C332-4189-8BDC-28D39FC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A0BFA-5CD4-434C-A6AC-BDA41DFF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A22F-2CDE-4D74-9F1C-784414B90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13957-4CC0-4903-8F1A-FA3F161A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448F1-AB2D-439D-ADEB-7729208C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2A50-0187-43E7-A019-F138BE2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48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1836D-E590-4788-8760-E01D1710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F662-ED1F-4824-8410-8B053B93F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7D0E-3E1C-4B83-8271-2305D13F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24748-442B-4D41-A739-0FEA79CB558D}" type="datetimeFigureOut">
              <a:rPr lang="en-AU" smtClean="0"/>
              <a:t>28/09/2023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D1B5-7031-481E-B83E-5D3D14BD0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A47A-4E78-42E6-8F9F-E91659FAE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3A0E-6545-41F9-8950-C60EE8C01B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networking.org/pages/viewpage.action?pageId=26584690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FFC9-34F5-46F2-8369-A4DA8AD04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Task Bubble Chart</a:t>
            </a:r>
            <a:br>
              <a:rPr lang="en-AU" dirty="0"/>
            </a:br>
            <a:r>
              <a:rPr lang="en-AU" sz="2000" dirty="0"/>
              <a:t>oimt2023.KL.002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A509-D473-44EA-BB14-D5002F93F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On hold, Investigate, and On-going items are not assigned.</a:t>
            </a:r>
          </a:p>
        </p:txBody>
      </p:sp>
    </p:spTree>
    <p:extLst>
      <p:ext uri="{BB962C8B-B14F-4D97-AF65-F5344CB8AC3E}">
        <p14:creationId xmlns:p14="http://schemas.microsoft.com/office/powerpoint/2010/main" val="195046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46056F-FBA8-4DDB-B345-9A40EB79639F}"/>
              </a:ext>
            </a:extLst>
          </p:cNvPr>
          <p:cNvSpPr txBox="1"/>
          <p:nvPr/>
        </p:nvSpPr>
        <p:spPr>
          <a:xfrm>
            <a:off x="4337499" y="647846"/>
            <a:ext cx="4339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Possible future development (in ITU-T SG15)</a:t>
            </a:r>
          </a:p>
          <a:p>
            <a:endParaRPr lang="en-AU" dirty="0"/>
          </a:p>
          <a:p>
            <a:r>
              <a:rPr lang="en-AU" dirty="0"/>
              <a:t>Will enhance the </a:t>
            </a:r>
            <a:r>
              <a:rPr lang="en-AU" dirty="0">
                <a:hlinkClick r:id="rId2"/>
              </a:rPr>
              <a:t>task description 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183997-BDB2-453D-A7B3-1F3869F4B1C3}"/>
              </a:ext>
            </a:extLst>
          </p:cNvPr>
          <p:cNvCxnSpPr>
            <a:cxnSpLocks/>
          </p:cNvCxnSpPr>
          <p:nvPr/>
        </p:nvCxnSpPr>
        <p:spPr>
          <a:xfrm flipH="1">
            <a:off x="4182966" y="0"/>
            <a:ext cx="25165" cy="67455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2D746-4E33-4A1E-88CF-B5824EFECEBB}"/>
              </a:ext>
            </a:extLst>
          </p:cNvPr>
          <p:cNvSpPr/>
          <p:nvPr/>
        </p:nvSpPr>
        <p:spPr>
          <a:xfrm>
            <a:off x="4881024" y="3593300"/>
            <a:ext cx="1674233" cy="60684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T35 : LTP port – 2.0 (.2)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72D334-5183-47CB-BB5A-E4223EF9854C}"/>
              </a:ext>
            </a:extLst>
          </p:cNvPr>
          <p:cNvSpPr/>
          <p:nvPr/>
        </p:nvSpPr>
        <p:spPr>
          <a:xfrm>
            <a:off x="2235585" y="4026218"/>
            <a:ext cx="1679787" cy="601580"/>
          </a:xfrm>
          <a:prstGeom prst="roundRect">
            <a:avLst/>
          </a:prstGeom>
          <a:solidFill>
            <a:srgbClr val="71AF47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T36 model  : Compute (</a:t>
            </a:r>
            <a:r>
              <a:rPr lang="en-AU" sz="1400" b="1" dirty="0"/>
              <a:t>.15</a:t>
            </a:r>
            <a:r>
              <a:rPr lang="en-AU" sz="1400" dirty="0"/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45AE82-CA8A-4CB0-9E23-04BC9A60419C}"/>
              </a:ext>
            </a:extLst>
          </p:cNvPr>
          <p:cNvSpPr/>
          <p:nvPr/>
        </p:nvSpPr>
        <p:spPr>
          <a:xfrm>
            <a:off x="7758539" y="5756962"/>
            <a:ext cx="1679789" cy="601579"/>
          </a:xfrm>
          <a:prstGeom prst="roundRect">
            <a:avLst/>
          </a:prstGeom>
          <a:solidFill>
            <a:srgbClr val="9F5FCF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T37 : Spec re-work (.7)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1108E7-740D-4E24-9D9E-7F67A692CA91}"/>
              </a:ext>
            </a:extLst>
          </p:cNvPr>
          <p:cNvSpPr/>
          <p:nvPr/>
        </p:nvSpPr>
        <p:spPr>
          <a:xfrm>
            <a:off x="4887307" y="4429025"/>
            <a:ext cx="1674234" cy="60684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T41 : Identity model – 2.0 (.3)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726ECB-606F-41BC-9968-8BCC063D58A3}"/>
              </a:ext>
            </a:extLst>
          </p:cNvPr>
          <p:cNvSpPr/>
          <p:nvPr/>
        </p:nvSpPr>
        <p:spPr>
          <a:xfrm>
            <a:off x="2241136" y="5727754"/>
            <a:ext cx="1694859" cy="601580"/>
          </a:xfrm>
          <a:prstGeom prst="roundRect">
            <a:avLst/>
          </a:prstGeom>
          <a:solidFill>
            <a:srgbClr val="71AF47"/>
          </a:solidFill>
          <a:ln w="28575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T56 : Simplified Spec model (.7)</a:t>
            </a:r>
          </a:p>
          <a:p>
            <a:pPr algn="ctr"/>
            <a:r>
              <a:rPr lang="en-AU" sz="1400" dirty="0"/>
              <a:t>LTP Spec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D1B823-E1B0-4EBF-96B0-5E25ECC7719B}"/>
              </a:ext>
            </a:extLst>
          </p:cNvPr>
          <p:cNvSpPr/>
          <p:nvPr/>
        </p:nvSpPr>
        <p:spPr>
          <a:xfrm>
            <a:off x="9944318" y="1629025"/>
            <a:ext cx="1670204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T63 : Additional Ethernet Examples (A.5)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FCD3A8-FFCC-4E97-AF00-56D89BCFCE02}"/>
              </a:ext>
            </a:extLst>
          </p:cNvPr>
          <p:cNvSpPr/>
          <p:nvPr/>
        </p:nvSpPr>
        <p:spPr>
          <a:xfrm>
            <a:off x="346081" y="4026218"/>
            <a:ext cx="1679788" cy="601579"/>
          </a:xfrm>
          <a:prstGeom prst="roundRect">
            <a:avLst/>
          </a:prstGeom>
          <a:solidFill>
            <a:srgbClr val="71AF4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T65 : Streaming (</a:t>
            </a:r>
            <a:r>
              <a:rPr lang="en-AU" sz="1400" b="1" dirty="0"/>
              <a:t>.8</a:t>
            </a:r>
            <a:r>
              <a:rPr lang="en-AU" sz="1400" dirty="0"/>
              <a:t>, .10)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C35521-598C-4C77-8157-F30D5FBDC800}"/>
              </a:ext>
            </a:extLst>
          </p:cNvPr>
          <p:cNvSpPr/>
          <p:nvPr/>
        </p:nvSpPr>
        <p:spPr>
          <a:xfrm>
            <a:off x="9946284" y="5737425"/>
            <a:ext cx="1679789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T66 : Intent model (.10)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0BFA12-7C37-4DB9-959B-5E18F49F320B}"/>
              </a:ext>
            </a:extLst>
          </p:cNvPr>
          <p:cNvSpPr/>
          <p:nvPr/>
        </p:nvSpPr>
        <p:spPr>
          <a:xfrm>
            <a:off x="9944318" y="3233910"/>
            <a:ext cx="1679790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T11</a:t>
            </a:r>
            <a:r>
              <a:rPr lang="en-AU" sz="1400" dirty="0">
                <a:solidFill>
                  <a:schemeClr val="bg1"/>
                </a:solidFill>
              </a:rPr>
              <a:t> b</a:t>
            </a:r>
            <a:r>
              <a:rPr lang="en-AU" sz="1400" dirty="0"/>
              <a:t>: Views / Context (.8)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3BD750-ED12-4C33-A8FE-167F6AEAFED0}"/>
              </a:ext>
            </a:extLst>
          </p:cNvPr>
          <p:cNvSpPr/>
          <p:nvPr/>
        </p:nvSpPr>
        <p:spPr>
          <a:xfrm>
            <a:off x="9944318" y="4070839"/>
            <a:ext cx="1679790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T42 : General profile/template ()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7B653A-057C-4BBF-8C80-C177052BA0C2}"/>
              </a:ext>
            </a:extLst>
          </p:cNvPr>
          <p:cNvSpPr/>
          <p:nvPr/>
        </p:nvSpPr>
        <p:spPr>
          <a:xfrm>
            <a:off x="9944319" y="4900496"/>
            <a:ext cx="1679789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T43 : General Operation pattern (.10)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5AD07A-DC80-4ADC-859A-592EB6EC7586}"/>
              </a:ext>
            </a:extLst>
          </p:cNvPr>
          <p:cNvSpPr/>
          <p:nvPr/>
        </p:nvSpPr>
        <p:spPr>
          <a:xfrm>
            <a:off x="346081" y="3180502"/>
            <a:ext cx="1679788" cy="601579"/>
          </a:xfrm>
          <a:prstGeom prst="roundRect">
            <a:avLst/>
          </a:prstGeom>
          <a:solidFill>
            <a:srgbClr val="71AF47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T8a : Eqpt Model Enhancement – Simple (.6)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552A14-49DB-43EF-9558-75763402491F}"/>
              </a:ext>
            </a:extLst>
          </p:cNvPr>
          <p:cNvSpPr/>
          <p:nvPr/>
        </p:nvSpPr>
        <p:spPr>
          <a:xfrm>
            <a:off x="2241136" y="4873771"/>
            <a:ext cx="1694859" cy="592362"/>
          </a:xfrm>
          <a:prstGeom prst="roundRect">
            <a:avLst/>
          </a:prstGeom>
          <a:solidFill>
            <a:srgbClr val="71AF47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T57 : Job Task (.10, </a:t>
            </a:r>
            <a:r>
              <a:rPr lang="en-AU" sz="1400" b="1" dirty="0">
                <a:solidFill>
                  <a:schemeClr val="bg1"/>
                </a:solidFill>
              </a:rPr>
              <a:t>.8</a:t>
            </a:r>
            <a:r>
              <a:rPr lang="en-AU" sz="1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C03F7-ABA8-4627-ABC1-A0A0FB2DA614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935995" y="6028544"/>
            <a:ext cx="3822544" cy="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29FDC-B2A5-44F1-A45C-37298DB980E1}"/>
              </a:ext>
            </a:extLst>
          </p:cNvPr>
          <p:cNvSpPr/>
          <p:nvPr/>
        </p:nvSpPr>
        <p:spPr>
          <a:xfrm>
            <a:off x="7787222" y="4898843"/>
            <a:ext cx="1679788" cy="604886"/>
          </a:xfrm>
          <a:prstGeom prst="roundRect">
            <a:avLst/>
          </a:prstGeom>
          <a:solidFill>
            <a:srgbClr val="9F5FCF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T69 : Operation Pattern re-work (.10)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574224-226F-4B02-AC91-2A565DA68BB8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>
            <a:off x="9467010" y="5201286"/>
            <a:ext cx="477309" cy="0"/>
          </a:xfrm>
          <a:prstGeom prst="straightConnector1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036FA3-5AC6-4642-95F6-1CBCE3DCD232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3935995" y="5169952"/>
            <a:ext cx="3851227" cy="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A32221-60DB-4523-81B0-D7B85753F910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10784214" y="5502075"/>
            <a:ext cx="1965" cy="235350"/>
          </a:xfrm>
          <a:prstGeom prst="straightConnector1">
            <a:avLst/>
          </a:prstGeom>
          <a:ln>
            <a:solidFill>
              <a:srgbClr val="44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D978507-506A-4BF2-A066-C42FB1705665}"/>
              </a:ext>
            </a:extLst>
          </p:cNvPr>
          <p:cNvSpPr/>
          <p:nvPr/>
        </p:nvSpPr>
        <p:spPr>
          <a:xfrm>
            <a:off x="4901185" y="6150519"/>
            <a:ext cx="1674235" cy="60157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T67 : Constraint Domain Split (.11)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B6B4B3-FEBC-4918-A1CE-CB4D9108D2E0}"/>
              </a:ext>
            </a:extLst>
          </p:cNvPr>
          <p:cNvSpPr/>
          <p:nvPr/>
        </p:nvSpPr>
        <p:spPr>
          <a:xfrm>
            <a:off x="9934732" y="822334"/>
            <a:ext cx="1679790" cy="617074"/>
          </a:xfrm>
          <a:prstGeom prst="roundRect">
            <a:avLst/>
          </a:prstGeom>
          <a:solidFill>
            <a:srgbClr val="9F5FCF"/>
          </a:solidFill>
          <a:ln w="952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T78/11a : Zero-trust Controller (.8, A.15)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FBDFB-E11E-43B1-9B27-04F92ACA823B}"/>
              </a:ext>
            </a:extLst>
          </p:cNvPr>
          <p:cNvSpPr txBox="1"/>
          <p:nvPr/>
        </p:nvSpPr>
        <p:spPr>
          <a:xfrm>
            <a:off x="329530" y="49857"/>
            <a:ext cx="3681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FF"/>
                </a:solidFill>
                <a:highlight>
                  <a:srgbClr val="FFFF00"/>
                </a:highlight>
              </a:rPr>
              <a:t>Updated on 2023.09.28 OIMT call</a:t>
            </a:r>
            <a:endParaRPr lang="en-AU" sz="2000" dirty="0">
              <a:solidFill>
                <a:srgbClr val="FF00FF"/>
              </a:solidFill>
              <a:highlight>
                <a:srgbClr val="FFFF0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6B7055-CE0B-4677-9057-90991FC9CD7F}"/>
              </a:ext>
            </a:extLst>
          </p:cNvPr>
          <p:cNvSpPr/>
          <p:nvPr/>
        </p:nvSpPr>
        <p:spPr>
          <a:xfrm>
            <a:off x="4881024" y="2317805"/>
            <a:ext cx="1674232" cy="1059667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T13b : Model structure – </a:t>
            </a:r>
          </a:p>
          <a:p>
            <a:pPr algn="ctr"/>
            <a:r>
              <a:rPr lang="en-AU" sz="1400" dirty="0"/>
              <a:t>Association Navigability (A.2)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E0ED76-2CCD-4CA1-8D3B-7253A3A4E8D9}"/>
              </a:ext>
            </a:extLst>
          </p:cNvPr>
          <p:cNvSpPr/>
          <p:nvPr/>
        </p:nvSpPr>
        <p:spPr>
          <a:xfrm>
            <a:off x="7768122" y="3180502"/>
            <a:ext cx="1679790" cy="601580"/>
          </a:xfrm>
          <a:prstGeom prst="roundRect">
            <a:avLst/>
          </a:prstGeom>
          <a:solidFill>
            <a:srgbClr val="9F5FC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T8b : Eq Model Enhancement –  Complex (.6)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F3F7D9-1435-462C-A35D-72BA7170420C}"/>
              </a:ext>
            </a:extLst>
          </p:cNvPr>
          <p:cNvSpPr txBox="1"/>
          <p:nvPr/>
        </p:nvSpPr>
        <p:spPr>
          <a:xfrm>
            <a:off x="735291" y="605533"/>
            <a:ext cx="234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Release 1.6 (Oct. 2023)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3C87A48-D8B7-4B4C-98AF-D83FA5BD4534}"/>
              </a:ext>
            </a:extLst>
          </p:cNvPr>
          <p:cNvSpPr/>
          <p:nvPr/>
        </p:nvSpPr>
        <p:spPr>
          <a:xfrm>
            <a:off x="7768122" y="2417437"/>
            <a:ext cx="1660621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T74 : Security Audit ()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8D635F-B96B-4054-B1F1-FE24C6537717}"/>
              </a:ext>
            </a:extLst>
          </p:cNvPr>
          <p:cNvSpPr/>
          <p:nvPr/>
        </p:nvSpPr>
        <p:spPr>
          <a:xfrm>
            <a:off x="7763330" y="1610262"/>
            <a:ext cx="1670204" cy="617074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T75 : Location examples (A.16)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B6D7586-2697-441D-8924-DC19B44E6841}"/>
              </a:ext>
            </a:extLst>
          </p:cNvPr>
          <p:cNvSpPr/>
          <p:nvPr/>
        </p:nvSpPr>
        <p:spPr>
          <a:xfrm>
            <a:off x="4888027" y="5283018"/>
            <a:ext cx="1674235" cy="601579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T64b : DDD Aggregates ()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CCD5F3-7789-4F05-8B68-494429C036B5}"/>
              </a:ext>
            </a:extLst>
          </p:cNvPr>
          <p:cNvSpPr txBox="1"/>
          <p:nvPr/>
        </p:nvSpPr>
        <p:spPr>
          <a:xfrm>
            <a:off x="4696364" y="1715123"/>
            <a:ext cx="2128340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AU" sz="1200" i="1" dirty="0">
                <a:solidFill>
                  <a:schemeClr val="bg1"/>
                </a:solidFill>
              </a:rPr>
              <a:t>Red: Non backward compatible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01BB695-C88D-4CC0-B2BC-C1FFEABE5596}"/>
              </a:ext>
            </a:extLst>
          </p:cNvPr>
          <p:cNvSpPr/>
          <p:nvPr/>
        </p:nvSpPr>
        <p:spPr>
          <a:xfrm>
            <a:off x="321212" y="4899487"/>
            <a:ext cx="1679788" cy="601579"/>
          </a:xfrm>
          <a:prstGeom prst="roundRect">
            <a:avLst/>
          </a:prstGeom>
          <a:solidFill>
            <a:srgbClr val="71AF47"/>
          </a:solidFill>
          <a:ln w="952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T73 : Temporal </a:t>
            </a:r>
            <a:r>
              <a:rPr lang="en-AU" sz="1400" dirty="0">
                <a:solidFill>
                  <a:schemeClr val="bg1"/>
                </a:solidFill>
              </a:rPr>
              <a:t>expression model (.18)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D0919C5-016E-4043-90BE-2B257B6CE3A2}"/>
              </a:ext>
            </a:extLst>
          </p:cNvPr>
          <p:cNvSpPr/>
          <p:nvPr/>
        </p:nvSpPr>
        <p:spPr>
          <a:xfrm>
            <a:off x="9963487" y="2417436"/>
            <a:ext cx="1660621" cy="601579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T61 : Model extension guidelines ()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D77735D-0FD4-47AF-8FB6-5F17DC9FCBBB}"/>
              </a:ext>
            </a:extLst>
          </p:cNvPr>
          <p:cNvSpPr/>
          <p:nvPr/>
        </p:nvSpPr>
        <p:spPr>
          <a:xfrm>
            <a:off x="7772881" y="4049137"/>
            <a:ext cx="1679787" cy="623281"/>
          </a:xfrm>
          <a:prstGeom prst="roundRect">
            <a:avLst/>
          </a:prstGeom>
          <a:solidFill>
            <a:srgbClr val="9F5FC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T62 : Representation of Config vs State ()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01002A9-DEBF-4E52-BA6D-F510A014E7A8}"/>
              </a:ext>
            </a:extLst>
          </p:cNvPr>
          <p:cNvSpPr/>
          <p:nvPr/>
        </p:nvSpPr>
        <p:spPr>
          <a:xfrm>
            <a:off x="329530" y="5721925"/>
            <a:ext cx="1679787" cy="606031"/>
          </a:xfrm>
          <a:prstGeom prst="roundRect">
            <a:avLst/>
          </a:prstGeom>
          <a:solidFill>
            <a:srgbClr val="71AF4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T77 : Media Multipoint (</a:t>
            </a:r>
            <a:r>
              <a:rPr lang="en-AU" sz="1400" b="1" dirty="0">
                <a:solidFill>
                  <a:schemeClr val="bg1"/>
                </a:solidFill>
              </a:rPr>
              <a:t>A.4</a:t>
            </a:r>
            <a:r>
              <a:rPr lang="en-AU" sz="1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A2858D-50E7-B4F7-2531-B0DD34C0B9E3}"/>
              </a:ext>
            </a:extLst>
          </p:cNvPr>
          <p:cNvCxnSpPr>
            <a:stCxn id="20" idx="3"/>
            <a:endCxn id="43" idx="1"/>
          </p:cNvCxnSpPr>
          <p:nvPr/>
        </p:nvCxnSpPr>
        <p:spPr>
          <a:xfrm>
            <a:off x="2025869" y="3481292"/>
            <a:ext cx="5742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10C084-EC8B-12A8-3D9C-40DF9C6706EE}"/>
              </a:ext>
            </a:extLst>
          </p:cNvPr>
          <p:cNvSpPr/>
          <p:nvPr/>
        </p:nvSpPr>
        <p:spPr>
          <a:xfrm>
            <a:off x="346081" y="2347831"/>
            <a:ext cx="1679787" cy="606031"/>
          </a:xfrm>
          <a:prstGeom prst="roundRect">
            <a:avLst/>
          </a:prstGeom>
          <a:solidFill>
            <a:srgbClr val="71AF4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T5 : OAM (</a:t>
            </a:r>
            <a:r>
              <a:rPr lang="en-AU" sz="1400" b="1" dirty="0">
                <a:solidFill>
                  <a:schemeClr val="bg1"/>
                </a:solidFill>
              </a:rPr>
              <a:t>.9</a:t>
            </a:r>
            <a:r>
              <a:rPr lang="en-AU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0E8FC8-6774-8CBF-B41A-7FF4E74B6620}"/>
              </a:ext>
            </a:extLst>
          </p:cNvPr>
          <p:cNvSpPr/>
          <p:nvPr/>
        </p:nvSpPr>
        <p:spPr>
          <a:xfrm>
            <a:off x="2235584" y="2328935"/>
            <a:ext cx="1679787" cy="606031"/>
          </a:xfrm>
          <a:prstGeom prst="roundRect">
            <a:avLst/>
          </a:prstGeom>
          <a:solidFill>
            <a:srgbClr val="71AF4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T78 : Controller zero-trust hardening (</a:t>
            </a:r>
            <a:r>
              <a:rPr lang="en-AU" sz="1400" b="1" dirty="0">
                <a:solidFill>
                  <a:schemeClr val="bg1"/>
                </a:solidFill>
              </a:rPr>
              <a:t>A.15</a:t>
            </a:r>
            <a:r>
              <a:rPr lang="en-AU" sz="1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94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278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Bubble Chart oimt2023.KL.002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Pert Chart</dc:title>
  <dc:creator>chrhartl</dc:creator>
  <cp:lastModifiedBy>Hing-Kam Lam</cp:lastModifiedBy>
  <cp:revision>76</cp:revision>
  <dcterms:created xsi:type="dcterms:W3CDTF">2020-03-16T02:12:30Z</dcterms:created>
  <dcterms:modified xsi:type="dcterms:W3CDTF">2023-09-28T12:09:43Z</dcterms:modified>
</cp:coreProperties>
</file>