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sldx" ContentType="application/vnd.openxmlformats-officedocument.presentationml.slide"/>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7" r:id="rId7"/>
    <p:sldId id="268" r:id="rId8"/>
    <p:sldId id="611" r:id="rId9"/>
    <p:sldId id="612" r:id="rId10"/>
    <p:sldId id="613" r:id="rId11"/>
    <p:sldId id="616" r:id="rId12"/>
    <p:sldId id="617" r:id="rId13"/>
    <p:sldId id="615" r:id="rId14"/>
    <p:sldId id="614" r:id="rId15"/>
    <p:sldId id="619" r:id="rId16"/>
    <p:sldId id="618" r:id="rId17"/>
    <p:sldId id="258" r:id="rId18"/>
    <p:sldId id="6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7D430-783F-4D1D-A4E9-3478253D8AD9}" v="45" dt="2019-09-08T17:26:14.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9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4F34-1F73-4EFA-90AA-AE52B987C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954915-D73A-4FA7-ADC0-1346F7ECE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6853B11-4DDB-4C53-86A3-85D358064C09}"/>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5" name="Footer Placeholder 4">
            <a:extLst>
              <a:ext uri="{FF2B5EF4-FFF2-40B4-BE49-F238E27FC236}">
                <a16:creationId xmlns:a16="http://schemas.microsoft.com/office/drawing/2014/main" id="{6BD10AFE-56BA-4D76-823B-BCB17079ED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8881FC-9044-4F09-9C30-9878B41E8DB1}"/>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375363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BE5B-361D-4D94-B83E-02304CF3A7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D30845-5712-4C56-9428-BB2A79A2B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A6EA5E-83BC-4328-906F-B5B4AE9C7167}"/>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5" name="Footer Placeholder 4">
            <a:extLst>
              <a:ext uri="{FF2B5EF4-FFF2-40B4-BE49-F238E27FC236}">
                <a16:creationId xmlns:a16="http://schemas.microsoft.com/office/drawing/2014/main" id="{70CC5BF9-C440-4AE6-B881-77AC88A1AD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3E2F46-2285-4C9B-80BF-9F92CACC7843}"/>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23434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CAC573-EDB8-49EB-8F2B-851F06C34C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B9E0D9-FBD6-4FF1-95FE-7701979627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46A1E0-F39B-46E3-8B4F-D283AD1D6CD3}"/>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5" name="Footer Placeholder 4">
            <a:extLst>
              <a:ext uri="{FF2B5EF4-FFF2-40B4-BE49-F238E27FC236}">
                <a16:creationId xmlns:a16="http://schemas.microsoft.com/office/drawing/2014/main" id="{80E7D864-7A16-4964-8076-C91B906D20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C7C2CC-EB59-4C47-BDE9-F39EE4876448}"/>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15529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2444-3A94-4ABA-9F8B-2F352AE781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C0D1C6-EFC6-4443-9725-383EE895B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9E02CA-37D7-44DD-8BFC-5E327C9BB2C5}"/>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5" name="Footer Placeholder 4">
            <a:extLst>
              <a:ext uri="{FF2B5EF4-FFF2-40B4-BE49-F238E27FC236}">
                <a16:creationId xmlns:a16="http://schemas.microsoft.com/office/drawing/2014/main" id="{ECFA08A6-0FE0-40F9-B9A0-F136FCF8F2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C7179-51DB-4BF2-887B-2184AAA46763}"/>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268624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DDE-9A93-4635-AD8C-C52FFBAAE5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C88261D-00D2-47CA-A1F3-DE658569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70A7C-2E87-4C67-91C9-41B47F4A3A26}"/>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5" name="Footer Placeholder 4">
            <a:extLst>
              <a:ext uri="{FF2B5EF4-FFF2-40B4-BE49-F238E27FC236}">
                <a16:creationId xmlns:a16="http://schemas.microsoft.com/office/drawing/2014/main" id="{A2226E10-D13A-4C33-98DB-E6DDEBCAA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24525C-D130-4006-A819-D75C21187601}"/>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314820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B295-3515-41EF-9A46-61D96D186A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2B6A34-BEAA-4B5E-B2EB-DB5EF16E2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278DEB-E65D-46BC-BD30-AE7502DA9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3EA434-E7FE-4668-A1E6-B1A5A899C4ED}"/>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6" name="Footer Placeholder 5">
            <a:extLst>
              <a:ext uri="{FF2B5EF4-FFF2-40B4-BE49-F238E27FC236}">
                <a16:creationId xmlns:a16="http://schemas.microsoft.com/office/drawing/2014/main" id="{5EB2CA10-47D4-4AE9-998A-E9479E671B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12A00-55C0-4C78-AF2D-6F97684D0B94}"/>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119396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3F98-86D1-40C5-9E0E-074C1CC09A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CB9494-EB2A-4392-8307-8FBE584C2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BD852-5D7C-4F79-A945-57A8CEC9B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C6C61C-3AA9-417D-B499-BAF44A548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CCA99-023A-4A5D-8199-4DB263EF17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DF0DCBA-6B36-486B-849D-CA821F6BC173}"/>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8" name="Footer Placeholder 7">
            <a:extLst>
              <a:ext uri="{FF2B5EF4-FFF2-40B4-BE49-F238E27FC236}">
                <a16:creationId xmlns:a16="http://schemas.microsoft.com/office/drawing/2014/main" id="{BEF1C043-ACD0-4D59-89AA-7FED6FE3DE9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5452028-D19E-414D-85FC-5A2B7260831F}"/>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148849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0808-0081-493B-BDBB-BA2FF6BF0F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297EF2-CA5D-4E53-8774-856602B553C2}"/>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4" name="Footer Placeholder 3">
            <a:extLst>
              <a:ext uri="{FF2B5EF4-FFF2-40B4-BE49-F238E27FC236}">
                <a16:creationId xmlns:a16="http://schemas.microsoft.com/office/drawing/2014/main" id="{1DEE4DEB-C8DC-4EE2-AC03-CB6493ECC1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DA9F29-48A6-48AC-A9CF-7C47E719E01E}"/>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23336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A2C5C-3C57-4040-B471-79558F7D2C3A}"/>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3" name="Footer Placeholder 2">
            <a:extLst>
              <a:ext uri="{FF2B5EF4-FFF2-40B4-BE49-F238E27FC236}">
                <a16:creationId xmlns:a16="http://schemas.microsoft.com/office/drawing/2014/main" id="{82B191EC-DADE-492E-945B-9239970676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7E7425-C427-41BC-81EA-7DFD86225C82}"/>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105699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3259-80BD-4254-B2CD-100EF56C1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3C3CFC-AD54-40BE-9EE1-548B35446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3D989E-CA34-4BD3-AE28-CEFA8F2C5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B257AA-5586-4204-89B5-BAB7734F31D2}"/>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6" name="Footer Placeholder 5">
            <a:extLst>
              <a:ext uri="{FF2B5EF4-FFF2-40B4-BE49-F238E27FC236}">
                <a16:creationId xmlns:a16="http://schemas.microsoft.com/office/drawing/2014/main" id="{FA05663F-5AA3-4B35-861A-4563E5E5F6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BA92F1-96F1-4E5B-A269-EDA461827926}"/>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242260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E090-767E-4E8F-AA99-2E2966399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A62D96-D1D2-455D-B7E5-4CEB59D4D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D5C053-2665-4DB2-8EDB-15F519C54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57CAF-41C1-4780-B8CB-983533021539}"/>
              </a:ext>
            </a:extLst>
          </p:cNvPr>
          <p:cNvSpPr>
            <a:spLocks noGrp="1"/>
          </p:cNvSpPr>
          <p:nvPr>
            <p:ph type="dt" sz="half" idx="10"/>
          </p:nvPr>
        </p:nvSpPr>
        <p:spPr/>
        <p:txBody>
          <a:bodyPr/>
          <a:lstStyle/>
          <a:p>
            <a:fld id="{9BD0DDA1-99B4-4DA4-8756-55595340904B}" type="datetimeFigureOut">
              <a:rPr lang="en-GB" smtClean="0"/>
              <a:t>25/01/2024</a:t>
            </a:fld>
            <a:endParaRPr lang="en-GB"/>
          </a:p>
        </p:txBody>
      </p:sp>
      <p:sp>
        <p:nvSpPr>
          <p:cNvPr id="6" name="Footer Placeholder 5">
            <a:extLst>
              <a:ext uri="{FF2B5EF4-FFF2-40B4-BE49-F238E27FC236}">
                <a16:creationId xmlns:a16="http://schemas.microsoft.com/office/drawing/2014/main" id="{13622723-1043-4B04-B793-42DCF494EE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AB02EF-4D9D-43AF-8110-93333B4001ED}"/>
              </a:ext>
            </a:extLst>
          </p:cNvPr>
          <p:cNvSpPr>
            <a:spLocks noGrp="1"/>
          </p:cNvSpPr>
          <p:nvPr>
            <p:ph type="sldNum" sz="quarter" idx="12"/>
          </p:nvPr>
        </p:nvSpPr>
        <p:spPr/>
        <p:txBody>
          <a:bodyPr/>
          <a:lstStyle/>
          <a:p>
            <a:fld id="{444540B0-4D1E-4EB1-9BE0-5C34ACD77448}" type="slidenum">
              <a:rPr lang="en-GB" smtClean="0"/>
              <a:t>‹#›</a:t>
            </a:fld>
            <a:endParaRPr lang="en-GB"/>
          </a:p>
        </p:txBody>
      </p:sp>
    </p:spTree>
    <p:extLst>
      <p:ext uri="{BB962C8B-B14F-4D97-AF65-F5344CB8AC3E}">
        <p14:creationId xmlns:p14="http://schemas.microsoft.com/office/powerpoint/2010/main" val="214461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B5FAE-F224-4F20-A700-A85D3E551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1622C3-F3E9-4BBF-9125-9122AD27E3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CD39EB-1B8A-4B7C-A34C-671EAFAC8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0DDA1-99B4-4DA4-8756-55595340904B}" type="datetimeFigureOut">
              <a:rPr lang="en-GB" smtClean="0"/>
              <a:t>25/01/2024</a:t>
            </a:fld>
            <a:endParaRPr lang="en-GB"/>
          </a:p>
        </p:txBody>
      </p:sp>
      <p:sp>
        <p:nvSpPr>
          <p:cNvPr id="5" name="Footer Placeholder 4">
            <a:extLst>
              <a:ext uri="{FF2B5EF4-FFF2-40B4-BE49-F238E27FC236}">
                <a16:creationId xmlns:a16="http://schemas.microsoft.com/office/drawing/2014/main" id="{04BCDFCE-6D34-4A74-BF8D-9CB11D8E2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5669CD-0E88-4252-BB78-298D2B04F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540B0-4D1E-4EB1-9BE0-5C34ACD77448}" type="slidenum">
              <a:rPr lang="en-GB" smtClean="0"/>
              <a:t>‹#›</a:t>
            </a:fld>
            <a:endParaRPr lang="en-GB"/>
          </a:p>
        </p:txBody>
      </p:sp>
    </p:spTree>
    <p:extLst>
      <p:ext uri="{BB962C8B-B14F-4D97-AF65-F5344CB8AC3E}">
        <p14:creationId xmlns:p14="http://schemas.microsoft.com/office/powerpoint/2010/main" val="1846693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package" Target="../embeddings/Microsoft_PowerPoint_Presentation.pptx"/><Relationship Id="rId1" Type="http://schemas.openxmlformats.org/officeDocument/2006/relationships/slideLayout" Target="../slideLayouts/slideLayout6.xml"/><Relationship Id="rId6" Type="http://schemas.openxmlformats.org/officeDocument/2006/relationships/package" Target="../embeddings/Microsoft_PowerPoint_Presentation2.pptx"/><Relationship Id="rId5" Type="http://schemas.openxmlformats.org/officeDocument/2006/relationships/image" Target="../media/image6.wmf"/><Relationship Id="rId4" Type="http://schemas.openxmlformats.org/officeDocument/2006/relationships/package" Target="../embeddings/Microsoft_PowerPoint_Presentation1.ppt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PowerPoint_Slide.sld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7FD2-285D-4699-BEA9-260D1BA52544}"/>
              </a:ext>
            </a:extLst>
          </p:cNvPr>
          <p:cNvSpPr>
            <a:spLocks noGrp="1"/>
          </p:cNvSpPr>
          <p:nvPr>
            <p:ph type="ctrTitle"/>
          </p:nvPr>
        </p:nvSpPr>
        <p:spPr/>
        <p:txBody>
          <a:bodyPr/>
          <a:lstStyle/>
          <a:p>
            <a:r>
              <a:rPr lang="en-GB" dirty="0"/>
              <a:t>Occurrence Unpicked</a:t>
            </a:r>
          </a:p>
        </p:txBody>
      </p:sp>
      <p:sp>
        <p:nvSpPr>
          <p:cNvPr id="3" name="Subtitle 2">
            <a:extLst>
              <a:ext uri="{FF2B5EF4-FFF2-40B4-BE49-F238E27FC236}">
                <a16:creationId xmlns:a16="http://schemas.microsoft.com/office/drawing/2014/main" id="{3220CE38-B53E-4649-B13B-6027516D6104}"/>
              </a:ext>
            </a:extLst>
          </p:cNvPr>
          <p:cNvSpPr>
            <a:spLocks noGrp="1"/>
          </p:cNvSpPr>
          <p:nvPr>
            <p:ph type="subTitle" idx="1"/>
          </p:nvPr>
        </p:nvSpPr>
        <p:spPr/>
        <p:txBody>
          <a:bodyPr/>
          <a:lstStyle/>
          <a:p>
            <a:r>
              <a:rPr lang="en-GB" dirty="0"/>
              <a:t>Nigel Davis</a:t>
            </a:r>
          </a:p>
          <a:p>
            <a:r>
              <a:rPr lang="en-GB" dirty="0"/>
              <a:t>20190908</a:t>
            </a:r>
          </a:p>
          <a:p>
            <a:r>
              <a:rPr lang="en-GB" dirty="0"/>
              <a:t>See also (oimt2018.ND.034.xx_SpecModelApplication..)</a:t>
            </a:r>
          </a:p>
        </p:txBody>
      </p:sp>
    </p:spTree>
    <p:extLst>
      <p:ext uri="{BB962C8B-B14F-4D97-AF65-F5344CB8AC3E}">
        <p14:creationId xmlns:p14="http://schemas.microsoft.com/office/powerpoint/2010/main" val="330026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AE52-F511-4B6B-B945-B2ADD2C9B8C7}"/>
              </a:ext>
            </a:extLst>
          </p:cNvPr>
          <p:cNvSpPr>
            <a:spLocks noGrp="1"/>
          </p:cNvSpPr>
          <p:nvPr>
            <p:ph type="title"/>
          </p:nvPr>
        </p:nvSpPr>
        <p:spPr/>
        <p:txBody>
          <a:bodyPr/>
          <a:lstStyle/>
          <a:p>
            <a:r>
              <a:rPr lang="en-GB" dirty="0"/>
              <a:t>LTP and FC emergence</a:t>
            </a:r>
          </a:p>
        </p:txBody>
      </p:sp>
      <p:sp>
        <p:nvSpPr>
          <p:cNvPr id="3" name="Content Placeholder 2">
            <a:extLst>
              <a:ext uri="{FF2B5EF4-FFF2-40B4-BE49-F238E27FC236}">
                <a16:creationId xmlns:a16="http://schemas.microsoft.com/office/drawing/2014/main" id="{557EC232-FB90-4485-BC0E-A4FAD0C9A3D7}"/>
              </a:ext>
            </a:extLst>
          </p:cNvPr>
          <p:cNvSpPr>
            <a:spLocks noGrp="1"/>
          </p:cNvSpPr>
          <p:nvPr>
            <p:ph idx="1"/>
          </p:nvPr>
        </p:nvSpPr>
        <p:spPr/>
        <p:txBody>
          <a:bodyPr>
            <a:normAutofit fontScale="85000" lnSpcReduction="10000"/>
          </a:bodyPr>
          <a:lstStyle/>
          <a:p>
            <a:r>
              <a:rPr lang="en-GB" dirty="0"/>
              <a:t>The LTP and FC are defined by its appearance and externally visible behaviour</a:t>
            </a:r>
          </a:p>
          <a:p>
            <a:pPr lvl="1"/>
            <a:r>
              <a:rPr lang="en-GB" dirty="0"/>
              <a:t>They are not defined by their internal detail, they are defined by what emerges from that internal detail</a:t>
            </a:r>
          </a:p>
          <a:p>
            <a:r>
              <a:rPr lang="en-GB" dirty="0"/>
              <a:t>The LTP clearly, as we have discussed, has FCs within it, and the FC, similarly, has LTPs within it</a:t>
            </a:r>
          </a:p>
          <a:p>
            <a:r>
              <a:rPr lang="en-GB" dirty="0"/>
              <a:t>But the FCs in an LTP spec may have LTPs within them and vice-versa</a:t>
            </a:r>
          </a:p>
          <a:p>
            <a:pPr lvl="1"/>
            <a:r>
              <a:rPr lang="en-GB" dirty="0"/>
              <a:t>So, to trivialize, it is a repeating alternation ongoing</a:t>
            </a:r>
          </a:p>
          <a:p>
            <a:pPr lvl="1"/>
            <a:r>
              <a:rPr lang="en-GB" dirty="0"/>
              <a:t>Clearly, there are LTPs and FCs at the same level so it is more of a recursive intertwining</a:t>
            </a:r>
          </a:p>
          <a:p>
            <a:r>
              <a:rPr lang="en-GB" dirty="0"/>
              <a:t>The LTP and FC specs are essentially the same intertwining except that the top level of the FC is the FC phase of the intertwining and of the LTP is the LTP phase of the intertwining</a:t>
            </a:r>
          </a:p>
          <a:p>
            <a:r>
              <a:rPr lang="en-GB" dirty="0"/>
              <a:t>Hence we need to converge the FC and LTP specs to a single spec form</a:t>
            </a:r>
          </a:p>
        </p:txBody>
      </p:sp>
    </p:spTree>
    <p:extLst>
      <p:ext uri="{BB962C8B-B14F-4D97-AF65-F5344CB8AC3E}">
        <p14:creationId xmlns:p14="http://schemas.microsoft.com/office/powerpoint/2010/main" val="29226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3145-60D7-4B1E-9410-0E0B870D9CE7}"/>
              </a:ext>
            </a:extLst>
          </p:cNvPr>
          <p:cNvSpPr>
            <a:spLocks noGrp="1"/>
          </p:cNvSpPr>
          <p:nvPr>
            <p:ph type="title"/>
          </p:nvPr>
        </p:nvSpPr>
        <p:spPr/>
        <p:txBody>
          <a:bodyPr/>
          <a:lstStyle/>
          <a:p>
            <a:r>
              <a:rPr lang="en-GB" dirty="0"/>
              <a:t>Actions</a:t>
            </a:r>
          </a:p>
        </p:txBody>
      </p:sp>
      <p:sp>
        <p:nvSpPr>
          <p:cNvPr id="3" name="Content Placeholder 2">
            <a:extLst>
              <a:ext uri="{FF2B5EF4-FFF2-40B4-BE49-F238E27FC236}">
                <a16:creationId xmlns:a16="http://schemas.microsoft.com/office/drawing/2014/main" id="{4393BE54-6636-4C05-B023-0A7B38C68C80}"/>
              </a:ext>
            </a:extLst>
          </p:cNvPr>
          <p:cNvSpPr>
            <a:spLocks noGrp="1"/>
          </p:cNvSpPr>
          <p:nvPr>
            <p:ph idx="1"/>
          </p:nvPr>
        </p:nvSpPr>
        <p:spPr/>
        <p:txBody>
          <a:bodyPr>
            <a:normAutofit fontScale="92500" lnSpcReduction="10000"/>
          </a:bodyPr>
          <a:lstStyle/>
          <a:p>
            <a:r>
              <a:rPr lang="en-GB" dirty="0"/>
              <a:t>Spec metamodel with the occurrence stereotype</a:t>
            </a:r>
          </a:p>
          <a:p>
            <a:pPr lvl="1"/>
            <a:r>
              <a:rPr lang="en-GB" dirty="0"/>
              <a:t>General use of occurrence stereotype</a:t>
            </a:r>
          </a:p>
          <a:p>
            <a:r>
              <a:rPr lang="en-GB" dirty="0"/>
              <a:t>Dealing with occurrences</a:t>
            </a:r>
          </a:p>
          <a:p>
            <a:pPr lvl="1"/>
            <a:r>
              <a:rPr lang="en-GB" dirty="0"/>
              <a:t>How to distinguish spec occurrences</a:t>
            </a:r>
          </a:p>
          <a:p>
            <a:pPr lvl="1"/>
            <a:r>
              <a:rPr lang="en-GB" dirty="0"/>
              <a:t>Whether to version spec occurrences</a:t>
            </a:r>
          </a:p>
          <a:p>
            <a:pPr lvl="1"/>
            <a:r>
              <a:rPr lang="en-GB" dirty="0"/>
              <a:t>How to form system/scheme spec (and should we call them system specs)</a:t>
            </a:r>
          </a:p>
          <a:p>
            <a:pPr lvl="1"/>
            <a:r>
              <a:rPr lang="en-GB" dirty="0"/>
              <a:t>How to derive a specific case of a system spec from the general case</a:t>
            </a:r>
          </a:p>
          <a:p>
            <a:pPr lvl="2"/>
            <a:r>
              <a:rPr lang="en-GB" dirty="0"/>
              <a:t>E.g., Ciena G.8032 ring spec occurrence set from the general G.8032 ring spec occurrence set</a:t>
            </a:r>
          </a:p>
          <a:p>
            <a:r>
              <a:rPr lang="en-GB" dirty="0"/>
              <a:t>Classes used as instances</a:t>
            </a:r>
          </a:p>
          <a:p>
            <a:r>
              <a:rPr lang="en-GB" dirty="0"/>
              <a:t>Normalization and converge the FC and LTP spec models</a:t>
            </a:r>
          </a:p>
          <a:p>
            <a:r>
              <a:rPr lang="en-GB" dirty="0"/>
              <a:t>Speculate more on U</a:t>
            </a:r>
            <a:r>
              <a:rPr lang="en-GB" baseline="30000" dirty="0"/>
              <a:t>2</a:t>
            </a:r>
            <a:r>
              <a:rPr lang="en-GB" dirty="0"/>
              <a:t>ML (see </a:t>
            </a:r>
            <a:r>
              <a:rPr lang="en-GB"/>
              <a:t>also next)</a:t>
            </a:r>
            <a:endParaRPr lang="en-GB" dirty="0"/>
          </a:p>
        </p:txBody>
      </p:sp>
    </p:spTree>
    <p:extLst>
      <p:ext uri="{BB962C8B-B14F-4D97-AF65-F5344CB8AC3E}">
        <p14:creationId xmlns:p14="http://schemas.microsoft.com/office/powerpoint/2010/main" val="211251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618F-DA69-4367-B5D7-F888ED65AD5A}"/>
              </a:ext>
            </a:extLst>
          </p:cNvPr>
          <p:cNvSpPr>
            <a:spLocks noGrp="1"/>
          </p:cNvSpPr>
          <p:nvPr>
            <p:ph type="title"/>
          </p:nvPr>
        </p:nvSpPr>
        <p:spPr/>
        <p:txBody>
          <a:bodyPr>
            <a:normAutofit/>
          </a:bodyPr>
          <a:lstStyle/>
          <a:p>
            <a:r>
              <a:rPr lang="en-GB" sz="3600" dirty="0"/>
              <a:t>Progression of sub-setting – Constraining Semantics</a:t>
            </a:r>
          </a:p>
        </p:txBody>
      </p:sp>
      <p:sp>
        <p:nvSpPr>
          <p:cNvPr id="4" name="Oval 3">
            <a:extLst>
              <a:ext uri="{FF2B5EF4-FFF2-40B4-BE49-F238E27FC236}">
                <a16:creationId xmlns:a16="http://schemas.microsoft.com/office/drawing/2014/main" id="{98861979-771A-4633-B73D-EB7B2763FC00}"/>
              </a:ext>
            </a:extLst>
          </p:cNvPr>
          <p:cNvSpPr/>
          <p:nvPr/>
        </p:nvSpPr>
        <p:spPr>
          <a:xfrm>
            <a:off x="2804161" y="2107475"/>
            <a:ext cx="5808617" cy="364889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FBDC5730-0FE9-413B-ADE5-7674E97EF8D8}"/>
              </a:ext>
            </a:extLst>
          </p:cNvPr>
          <p:cNvSpPr txBox="1"/>
          <p:nvPr/>
        </p:nvSpPr>
        <p:spPr>
          <a:xfrm>
            <a:off x="6640368" y="2658733"/>
            <a:ext cx="702436"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Thing</a:t>
            </a:r>
          </a:p>
        </p:txBody>
      </p:sp>
      <p:sp>
        <p:nvSpPr>
          <p:cNvPr id="6" name="TextBox 5">
            <a:extLst>
              <a:ext uri="{FF2B5EF4-FFF2-40B4-BE49-F238E27FC236}">
                <a16:creationId xmlns:a16="http://schemas.microsoft.com/office/drawing/2014/main" id="{78D4D4E5-3F01-4CB4-BAA5-F2E890A78F2E}"/>
              </a:ext>
            </a:extLst>
          </p:cNvPr>
          <p:cNvSpPr txBox="1"/>
          <p:nvPr/>
        </p:nvSpPr>
        <p:spPr>
          <a:xfrm>
            <a:off x="5300613" y="3008029"/>
            <a:ext cx="1291829"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Component</a:t>
            </a:r>
          </a:p>
        </p:txBody>
      </p:sp>
      <p:sp>
        <p:nvSpPr>
          <p:cNvPr id="7" name="TextBox 6">
            <a:extLst>
              <a:ext uri="{FF2B5EF4-FFF2-40B4-BE49-F238E27FC236}">
                <a16:creationId xmlns:a16="http://schemas.microsoft.com/office/drawing/2014/main" id="{0553C813-DB1F-4430-9080-AC1B9F2F46F0}"/>
              </a:ext>
            </a:extLst>
          </p:cNvPr>
          <p:cNvSpPr txBox="1"/>
          <p:nvPr/>
        </p:nvSpPr>
        <p:spPr>
          <a:xfrm>
            <a:off x="4828903" y="3282127"/>
            <a:ext cx="426720"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PC</a:t>
            </a:r>
          </a:p>
        </p:txBody>
      </p:sp>
      <p:sp>
        <p:nvSpPr>
          <p:cNvPr id="8" name="TextBox 7">
            <a:extLst>
              <a:ext uri="{FF2B5EF4-FFF2-40B4-BE49-F238E27FC236}">
                <a16:creationId xmlns:a16="http://schemas.microsoft.com/office/drawing/2014/main" id="{877FC71F-BA2D-49C7-8849-6A3BF82215A3}"/>
              </a:ext>
            </a:extLst>
          </p:cNvPr>
          <p:cNvSpPr txBox="1"/>
          <p:nvPr/>
        </p:nvSpPr>
        <p:spPr>
          <a:xfrm>
            <a:off x="4904563" y="4489120"/>
            <a:ext cx="1126206"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Controller</a:t>
            </a:r>
          </a:p>
        </p:txBody>
      </p:sp>
      <p:sp>
        <p:nvSpPr>
          <p:cNvPr id="9" name="Oval 8">
            <a:extLst>
              <a:ext uri="{FF2B5EF4-FFF2-40B4-BE49-F238E27FC236}">
                <a16:creationId xmlns:a16="http://schemas.microsoft.com/office/drawing/2014/main" id="{792E99D2-862F-4365-9524-004931B47A40}"/>
              </a:ext>
            </a:extLst>
          </p:cNvPr>
          <p:cNvSpPr/>
          <p:nvPr/>
        </p:nvSpPr>
        <p:spPr>
          <a:xfrm>
            <a:off x="3273029" y="2658735"/>
            <a:ext cx="3615451" cy="243578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0" name="Oval 9">
            <a:extLst>
              <a:ext uri="{FF2B5EF4-FFF2-40B4-BE49-F238E27FC236}">
                <a16:creationId xmlns:a16="http://schemas.microsoft.com/office/drawing/2014/main" id="{AE9553DA-6A24-433B-B1BC-3FD08DF3A1C2}"/>
              </a:ext>
            </a:extLst>
          </p:cNvPr>
          <p:cNvSpPr/>
          <p:nvPr/>
        </p:nvSpPr>
        <p:spPr>
          <a:xfrm>
            <a:off x="3669270" y="3123589"/>
            <a:ext cx="1808388" cy="978497"/>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1" name="Oval 10">
            <a:extLst>
              <a:ext uri="{FF2B5EF4-FFF2-40B4-BE49-F238E27FC236}">
                <a16:creationId xmlns:a16="http://schemas.microsoft.com/office/drawing/2014/main" id="{2398F8EF-0D3D-4415-AA22-3D52548AB053}"/>
              </a:ext>
            </a:extLst>
          </p:cNvPr>
          <p:cNvSpPr/>
          <p:nvPr/>
        </p:nvSpPr>
        <p:spPr>
          <a:xfrm>
            <a:off x="4813917" y="4449938"/>
            <a:ext cx="1269975" cy="480103"/>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2" name="Oval 11">
            <a:extLst>
              <a:ext uri="{FF2B5EF4-FFF2-40B4-BE49-F238E27FC236}">
                <a16:creationId xmlns:a16="http://schemas.microsoft.com/office/drawing/2014/main" id="{1ECCB483-FE2B-49E2-A47C-44562D216016}"/>
              </a:ext>
            </a:extLst>
          </p:cNvPr>
          <p:cNvSpPr/>
          <p:nvPr/>
        </p:nvSpPr>
        <p:spPr>
          <a:xfrm>
            <a:off x="5635125" y="3511117"/>
            <a:ext cx="1174979" cy="78168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3" name="TextBox 12">
            <a:extLst>
              <a:ext uri="{FF2B5EF4-FFF2-40B4-BE49-F238E27FC236}">
                <a16:creationId xmlns:a16="http://schemas.microsoft.com/office/drawing/2014/main" id="{6186F0C2-6D25-4F03-89D1-EA954BFA5A25}"/>
              </a:ext>
            </a:extLst>
          </p:cNvPr>
          <p:cNvSpPr txBox="1"/>
          <p:nvPr/>
        </p:nvSpPr>
        <p:spPr>
          <a:xfrm>
            <a:off x="5664478" y="3701976"/>
            <a:ext cx="1208279"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Equipment</a:t>
            </a:r>
          </a:p>
        </p:txBody>
      </p:sp>
      <p:sp>
        <p:nvSpPr>
          <p:cNvPr id="14" name="Oval 13">
            <a:extLst>
              <a:ext uri="{FF2B5EF4-FFF2-40B4-BE49-F238E27FC236}">
                <a16:creationId xmlns:a16="http://schemas.microsoft.com/office/drawing/2014/main" id="{F782CBC0-F9EC-4F0C-B8DC-CA4CAC99BBBD}"/>
              </a:ext>
            </a:extLst>
          </p:cNvPr>
          <p:cNvSpPr/>
          <p:nvPr/>
        </p:nvSpPr>
        <p:spPr>
          <a:xfrm>
            <a:off x="7163190" y="3764671"/>
            <a:ext cx="1400833" cy="78168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60CC2207-3F3F-4C7A-A950-4C779D63D18D}"/>
              </a:ext>
            </a:extLst>
          </p:cNvPr>
          <p:cNvSpPr txBox="1"/>
          <p:nvPr/>
        </p:nvSpPr>
        <p:spPr>
          <a:xfrm>
            <a:off x="7267193" y="3970844"/>
            <a:ext cx="1296830"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Information</a:t>
            </a:r>
          </a:p>
        </p:txBody>
      </p:sp>
      <p:sp>
        <p:nvSpPr>
          <p:cNvPr id="16" name="TextBox 15">
            <a:extLst>
              <a:ext uri="{FF2B5EF4-FFF2-40B4-BE49-F238E27FC236}">
                <a16:creationId xmlns:a16="http://schemas.microsoft.com/office/drawing/2014/main" id="{72C21032-F1D2-42D6-8E0C-2194D82602AF}"/>
              </a:ext>
            </a:extLst>
          </p:cNvPr>
          <p:cNvSpPr txBox="1"/>
          <p:nvPr/>
        </p:nvSpPr>
        <p:spPr>
          <a:xfrm>
            <a:off x="3897610" y="4216776"/>
            <a:ext cx="496354" cy="369332"/>
          </a:xfrm>
          <a:prstGeom prst="rect">
            <a:avLst/>
          </a:prstGeom>
          <a:noFill/>
          <a:ln w="9525">
            <a:noFill/>
          </a:ln>
        </p:spPr>
        <p:txBody>
          <a:bodyPr wrap="none" rtlCol="0">
            <a:spAutoFit/>
          </a:bodyPr>
          <a:lstStyle/>
          <a:p>
            <a:pPr defTabSz="914377"/>
            <a:r>
              <a:rPr lang="en-GB" dirty="0">
                <a:solidFill>
                  <a:prstClr val="black"/>
                </a:solidFill>
                <a:latin typeface="Calibri" panose="020F0502020204030204"/>
              </a:rPr>
              <a:t>LTP</a:t>
            </a:r>
          </a:p>
        </p:txBody>
      </p:sp>
      <p:sp>
        <p:nvSpPr>
          <p:cNvPr id="17" name="Oval 16">
            <a:extLst>
              <a:ext uri="{FF2B5EF4-FFF2-40B4-BE49-F238E27FC236}">
                <a16:creationId xmlns:a16="http://schemas.microsoft.com/office/drawing/2014/main" id="{7257F357-10A9-4195-9568-0B493DE6FD74}"/>
              </a:ext>
            </a:extLst>
          </p:cNvPr>
          <p:cNvSpPr/>
          <p:nvPr/>
        </p:nvSpPr>
        <p:spPr>
          <a:xfrm>
            <a:off x="3740141" y="4195402"/>
            <a:ext cx="811291" cy="43246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dirty="0">
              <a:solidFill>
                <a:prstClr val="white"/>
              </a:solidFill>
              <a:latin typeface="Calibri" panose="020F0502020204030204"/>
            </a:endParaRPr>
          </a:p>
        </p:txBody>
      </p:sp>
      <p:sp>
        <p:nvSpPr>
          <p:cNvPr id="18" name="TextBox 17">
            <a:extLst>
              <a:ext uri="{FF2B5EF4-FFF2-40B4-BE49-F238E27FC236}">
                <a16:creationId xmlns:a16="http://schemas.microsoft.com/office/drawing/2014/main" id="{65ACF1DF-22EF-46C8-B2B4-30D5A6678081}"/>
              </a:ext>
            </a:extLst>
          </p:cNvPr>
          <p:cNvSpPr txBox="1"/>
          <p:nvPr/>
        </p:nvSpPr>
        <p:spPr>
          <a:xfrm>
            <a:off x="365760" y="2351315"/>
            <a:ext cx="2351315" cy="2677656"/>
          </a:xfrm>
          <a:prstGeom prst="rect">
            <a:avLst/>
          </a:prstGeom>
          <a:noFill/>
        </p:spPr>
        <p:txBody>
          <a:bodyPr wrap="square" rtlCol="0">
            <a:spAutoFit/>
          </a:bodyPr>
          <a:lstStyle/>
          <a:p>
            <a:pPr defTabSz="914377"/>
            <a:r>
              <a:rPr lang="en-GB" sz="1400" dirty="0">
                <a:solidFill>
                  <a:prstClr val="black"/>
                </a:solidFill>
                <a:latin typeface="Calibri" panose="020F0502020204030204"/>
              </a:rPr>
              <a:t>Thing has all possible properties. </a:t>
            </a:r>
          </a:p>
          <a:p>
            <a:pPr defTabSz="914377"/>
            <a:endParaRPr lang="en-GB" sz="1400" dirty="0">
              <a:solidFill>
                <a:prstClr val="black"/>
              </a:solidFill>
              <a:latin typeface="Calibri" panose="020F0502020204030204"/>
            </a:endParaRPr>
          </a:p>
          <a:p>
            <a:pPr defTabSz="914377"/>
            <a:r>
              <a:rPr lang="en-GB" sz="1400" dirty="0">
                <a:solidFill>
                  <a:prstClr val="black"/>
                </a:solidFill>
                <a:latin typeface="Calibri" panose="020F0502020204030204"/>
              </a:rPr>
              <a:t>Specific semantics relate to the specific modelled thing and are a narrowing of thing.</a:t>
            </a:r>
          </a:p>
          <a:p>
            <a:pPr defTabSz="914377"/>
            <a:endParaRPr lang="en-GB" sz="1400" dirty="0">
              <a:solidFill>
                <a:prstClr val="black"/>
              </a:solidFill>
              <a:latin typeface="Calibri" panose="020F0502020204030204"/>
            </a:endParaRPr>
          </a:p>
          <a:p>
            <a:pPr defTabSz="914377"/>
            <a:r>
              <a:rPr lang="en-GB" sz="1400" dirty="0">
                <a:solidFill>
                  <a:prstClr val="black"/>
                </a:solidFill>
                <a:latin typeface="Calibri" panose="020F0502020204030204"/>
              </a:rPr>
              <a:t>The definitions do NOT need to be orthogonal/disjoint although the intersections should be minimised.</a:t>
            </a:r>
          </a:p>
          <a:p>
            <a:pPr defTabSz="914377"/>
            <a:endParaRPr lang="en-GB" sz="1400" dirty="0">
              <a:solidFill>
                <a:prstClr val="black"/>
              </a:solidFill>
              <a:latin typeface="Calibri" panose="020F0502020204030204"/>
            </a:endParaRPr>
          </a:p>
        </p:txBody>
      </p:sp>
      <p:sp>
        <p:nvSpPr>
          <p:cNvPr id="19" name="TextBox 18">
            <a:extLst>
              <a:ext uri="{FF2B5EF4-FFF2-40B4-BE49-F238E27FC236}">
                <a16:creationId xmlns:a16="http://schemas.microsoft.com/office/drawing/2014/main" id="{6F95FC1E-A160-47D9-B059-0F427DFBF80E}"/>
              </a:ext>
            </a:extLst>
          </p:cNvPr>
          <p:cNvSpPr txBox="1"/>
          <p:nvPr/>
        </p:nvSpPr>
        <p:spPr>
          <a:xfrm>
            <a:off x="8681557" y="2351315"/>
            <a:ext cx="3373967" cy="2893100"/>
          </a:xfrm>
          <a:prstGeom prst="rect">
            <a:avLst/>
          </a:prstGeom>
          <a:noFill/>
        </p:spPr>
        <p:txBody>
          <a:bodyPr wrap="square" rtlCol="0">
            <a:spAutoFit/>
          </a:bodyPr>
          <a:lstStyle/>
          <a:p>
            <a:pPr defTabSz="914377"/>
            <a:r>
              <a:rPr lang="en-GB" sz="1400" dirty="0">
                <a:solidFill>
                  <a:prstClr val="black"/>
                </a:solidFill>
                <a:latin typeface="Calibri" panose="020F0502020204030204"/>
              </a:rPr>
              <a:t>Consider the LTP</a:t>
            </a:r>
          </a:p>
          <a:p>
            <a:pPr marL="228594" indent="-228594" defTabSz="914377">
              <a:buFont typeface="Arial" panose="020B0604020202020204" pitchFamily="34" charset="0"/>
              <a:buChar char="•"/>
            </a:pPr>
            <a:r>
              <a:rPr lang="en-GB" sz="1400" dirty="0">
                <a:solidFill>
                  <a:prstClr val="black"/>
                </a:solidFill>
                <a:latin typeface="Calibri" panose="020F0502020204030204"/>
              </a:rPr>
              <a:t>Covers all aspects of termination and adaptation</a:t>
            </a:r>
          </a:p>
          <a:p>
            <a:pPr marL="228594" indent="-228594" defTabSz="914377">
              <a:buFont typeface="Arial" panose="020B0604020202020204" pitchFamily="34" charset="0"/>
              <a:buChar char="•"/>
            </a:pPr>
            <a:r>
              <a:rPr lang="en-GB" sz="1400" dirty="0">
                <a:solidFill>
                  <a:prstClr val="black"/>
                </a:solidFill>
                <a:latin typeface="Calibri" panose="020F0502020204030204"/>
              </a:rPr>
              <a:t>Coverage includes recursive definition of encapsulated forwarding</a:t>
            </a:r>
          </a:p>
          <a:p>
            <a:pPr marL="228594" indent="-228594" defTabSz="914377">
              <a:buFont typeface="Arial" panose="020B0604020202020204" pitchFamily="34" charset="0"/>
              <a:buChar char="•"/>
            </a:pPr>
            <a:r>
              <a:rPr lang="en-GB" sz="1400" dirty="0">
                <a:solidFill>
                  <a:prstClr val="black"/>
                </a:solidFill>
                <a:latin typeface="Calibri" panose="020F0502020204030204"/>
              </a:rPr>
              <a:t>All possible properties of termination and adaptation are within the allowed set</a:t>
            </a:r>
          </a:p>
          <a:p>
            <a:pPr marL="228594" indent="-228594" defTabSz="914377">
              <a:buFont typeface="Arial" panose="020B0604020202020204" pitchFamily="34" charset="0"/>
              <a:buChar char="•"/>
            </a:pPr>
            <a:r>
              <a:rPr lang="en-GB" sz="1400" dirty="0">
                <a:solidFill>
                  <a:prstClr val="black"/>
                </a:solidFill>
                <a:latin typeface="Calibri" panose="020F0502020204030204"/>
              </a:rPr>
              <a:t>Specific properties are defined in specific specs. These properties are expressed in the appropriate instances.</a:t>
            </a:r>
          </a:p>
          <a:p>
            <a:pPr marL="228594" indent="-228594" defTabSz="914377">
              <a:buFont typeface="Arial" panose="020B0604020202020204" pitchFamily="34" charset="0"/>
              <a:buChar char="•"/>
            </a:pPr>
            <a:endParaRPr lang="en-GB" sz="1400" dirty="0">
              <a:solidFill>
                <a:prstClr val="black"/>
              </a:solidFill>
              <a:latin typeface="Calibri" panose="020F0502020204030204"/>
            </a:endParaRPr>
          </a:p>
          <a:p>
            <a:pPr defTabSz="914377"/>
            <a:endParaRPr lang="en-GB" sz="1400" dirty="0">
              <a:solidFill>
                <a:prstClr val="black"/>
              </a:solidFill>
              <a:latin typeface="Calibri" panose="020F0502020204030204"/>
            </a:endParaRPr>
          </a:p>
        </p:txBody>
      </p:sp>
      <p:sp>
        <p:nvSpPr>
          <p:cNvPr id="20" name="TextBox 19">
            <a:extLst>
              <a:ext uri="{FF2B5EF4-FFF2-40B4-BE49-F238E27FC236}">
                <a16:creationId xmlns:a16="http://schemas.microsoft.com/office/drawing/2014/main" id="{2B8ECD40-F29C-4AD4-9636-F2BB2BE78CDD}"/>
              </a:ext>
            </a:extLst>
          </p:cNvPr>
          <p:cNvSpPr txBox="1"/>
          <p:nvPr/>
        </p:nvSpPr>
        <p:spPr>
          <a:xfrm>
            <a:off x="1" y="6365558"/>
            <a:ext cx="1397177" cy="461665"/>
          </a:xfrm>
          <a:prstGeom prst="rect">
            <a:avLst/>
          </a:prstGeom>
          <a:noFill/>
        </p:spPr>
        <p:txBody>
          <a:bodyPr wrap="none" rtlCol="0">
            <a:spAutoFit/>
          </a:bodyPr>
          <a:lstStyle/>
          <a:p>
            <a:r>
              <a:rPr lang="en-GB" sz="2400" dirty="0">
                <a:solidFill>
                  <a:schemeClr val="bg1">
                    <a:lumMod val="65000"/>
                  </a:schemeClr>
                </a:solidFill>
              </a:rPr>
              <a:t>Canonical</a:t>
            </a:r>
          </a:p>
        </p:txBody>
      </p:sp>
    </p:spTree>
    <p:extLst>
      <p:ext uri="{BB962C8B-B14F-4D97-AF65-F5344CB8AC3E}">
        <p14:creationId xmlns:p14="http://schemas.microsoft.com/office/powerpoint/2010/main" val="103168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B6D6-3D1E-4411-AEDC-15E3DA225039}"/>
              </a:ext>
            </a:extLst>
          </p:cNvPr>
          <p:cNvSpPr>
            <a:spLocks noGrp="1"/>
          </p:cNvSpPr>
          <p:nvPr>
            <p:ph type="title"/>
          </p:nvPr>
        </p:nvSpPr>
        <p:spPr/>
        <p:txBody>
          <a:bodyPr/>
          <a:lstStyle/>
          <a:p>
            <a:r>
              <a:rPr lang="en-GB" dirty="0"/>
              <a:t>Face to Face activity</a:t>
            </a:r>
          </a:p>
        </p:txBody>
      </p:sp>
      <p:sp>
        <p:nvSpPr>
          <p:cNvPr id="3" name="Content Placeholder 2">
            <a:extLst>
              <a:ext uri="{FF2B5EF4-FFF2-40B4-BE49-F238E27FC236}">
                <a16:creationId xmlns:a16="http://schemas.microsoft.com/office/drawing/2014/main" id="{71934C27-7E25-49F4-9B43-8F1EDDF6E755}"/>
              </a:ext>
            </a:extLst>
          </p:cNvPr>
          <p:cNvSpPr>
            <a:spLocks noGrp="1"/>
          </p:cNvSpPr>
          <p:nvPr>
            <p:ph idx="1"/>
          </p:nvPr>
        </p:nvSpPr>
        <p:spPr/>
        <p:txBody>
          <a:bodyPr/>
          <a:lstStyle/>
          <a:p>
            <a:r>
              <a:rPr lang="en-GB" dirty="0"/>
              <a:t>Depending upon time, expand various cases on the whiteboard to show the actual occurrences in the spec</a:t>
            </a:r>
          </a:p>
          <a:p>
            <a:pPr lvl="1"/>
            <a:r>
              <a:rPr lang="en-GB" dirty="0"/>
              <a:t>Equipment (see next – also have a sketch of this one on paper)</a:t>
            </a:r>
          </a:p>
          <a:p>
            <a:pPr lvl="1"/>
            <a:r>
              <a:rPr lang="en-GB" dirty="0"/>
              <a:t>Photonic (e.g. an amplifier)</a:t>
            </a:r>
          </a:p>
          <a:p>
            <a:pPr lvl="1"/>
            <a:r>
              <a:rPr lang="en-GB" dirty="0"/>
              <a:t>G.8032 ring</a:t>
            </a:r>
          </a:p>
          <a:p>
            <a:r>
              <a:rPr lang="en-GB" dirty="0"/>
              <a:t>For each case show an instance example</a:t>
            </a:r>
          </a:p>
          <a:p>
            <a:pPr lvl="1"/>
            <a:endParaRPr lang="en-GB" dirty="0"/>
          </a:p>
        </p:txBody>
      </p:sp>
    </p:spTree>
    <p:extLst>
      <p:ext uri="{BB962C8B-B14F-4D97-AF65-F5344CB8AC3E}">
        <p14:creationId xmlns:p14="http://schemas.microsoft.com/office/powerpoint/2010/main" val="33378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8642-806B-41FA-9B32-1DD4ECD8443D}"/>
              </a:ext>
            </a:extLst>
          </p:cNvPr>
          <p:cNvSpPr>
            <a:spLocks noGrp="1"/>
          </p:cNvSpPr>
          <p:nvPr>
            <p:ph type="title"/>
          </p:nvPr>
        </p:nvSpPr>
        <p:spPr/>
        <p:txBody>
          <a:bodyPr/>
          <a:lstStyle/>
          <a:p>
            <a:r>
              <a:rPr lang="en-GB" dirty="0"/>
              <a:t>An Equipment case</a:t>
            </a:r>
          </a:p>
        </p:txBody>
      </p:sp>
      <p:sp>
        <p:nvSpPr>
          <p:cNvPr id="3" name="Content Placeholder 2">
            <a:extLst>
              <a:ext uri="{FF2B5EF4-FFF2-40B4-BE49-F238E27FC236}">
                <a16:creationId xmlns:a16="http://schemas.microsoft.com/office/drawing/2014/main" id="{13BD1A20-E63D-4B73-9C6C-E505EBFD4F44}"/>
              </a:ext>
            </a:extLst>
          </p:cNvPr>
          <p:cNvSpPr>
            <a:spLocks noGrp="1"/>
          </p:cNvSpPr>
          <p:nvPr>
            <p:ph idx="1"/>
          </p:nvPr>
        </p:nvSpPr>
        <p:spPr/>
        <p:txBody>
          <a:bodyPr/>
          <a:lstStyle/>
          <a:p>
            <a:r>
              <a:rPr lang="en-GB" dirty="0"/>
              <a:t>Physical hardware represented by equipment and holder</a:t>
            </a:r>
          </a:p>
          <a:p>
            <a:r>
              <a:rPr lang="en-GB" dirty="0"/>
              <a:t>Consider sub-rack (equipment) that has slots (say 10) where some have a common capability and some different</a:t>
            </a:r>
          </a:p>
          <a:p>
            <a:r>
              <a:rPr lang="en-GB" dirty="0"/>
              <a:t>Assume that the </a:t>
            </a:r>
            <a:r>
              <a:rPr lang="en-GB" dirty="0" err="1"/>
              <a:t>equipments</a:t>
            </a:r>
            <a:r>
              <a:rPr lang="en-GB" dirty="0"/>
              <a:t> in the slots have SFP etc opportunity</a:t>
            </a:r>
          </a:p>
        </p:txBody>
      </p:sp>
    </p:spTree>
    <p:extLst>
      <p:ext uri="{BB962C8B-B14F-4D97-AF65-F5344CB8AC3E}">
        <p14:creationId xmlns:p14="http://schemas.microsoft.com/office/powerpoint/2010/main" val="376767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0E90-16F5-4FD9-95AB-34C3237F305B}"/>
              </a:ext>
            </a:extLst>
          </p:cNvPr>
          <p:cNvSpPr>
            <a:spLocks noGrp="1"/>
          </p:cNvSpPr>
          <p:nvPr>
            <p:ph type="title"/>
          </p:nvPr>
        </p:nvSpPr>
        <p:spPr/>
        <p:txBody>
          <a:bodyPr/>
          <a:lstStyle/>
          <a:p>
            <a:r>
              <a:rPr lang="en-GB" dirty="0"/>
              <a:t>Background</a:t>
            </a:r>
          </a:p>
        </p:txBody>
      </p:sp>
      <p:sp>
        <p:nvSpPr>
          <p:cNvPr id="3" name="Slide Number Placeholder 2">
            <a:extLst>
              <a:ext uri="{FF2B5EF4-FFF2-40B4-BE49-F238E27FC236}">
                <a16:creationId xmlns:a16="http://schemas.microsoft.com/office/drawing/2014/main" id="{A05B0CA4-8854-4ABD-A6F8-92E1B86DE086}"/>
              </a:ext>
            </a:extLst>
          </p:cNvPr>
          <p:cNvSpPr>
            <a:spLocks noGrp="1"/>
          </p:cNvSpPr>
          <p:nvPr>
            <p:ph type="sldNum" sz="quarter" idx="10"/>
          </p:nvPr>
        </p:nvSpPr>
        <p:spPr/>
        <p:txBody>
          <a:bodyPr/>
          <a:lstStyle/>
          <a:p>
            <a:fld id="{C921E2DF-5279-024C-809C-CD16853F95A6}" type="slidenum">
              <a:rPr lang="en-US" smtClean="0"/>
              <a:pPr/>
              <a:t>15</a:t>
            </a:fld>
            <a:endParaRPr lang="en-US"/>
          </a:p>
        </p:txBody>
      </p:sp>
      <p:graphicFrame>
        <p:nvGraphicFramePr>
          <p:cNvPr id="4" name="Object 3">
            <a:hlinkClick r:id="" action="ppaction://ole?verb=0"/>
            <a:extLst>
              <a:ext uri="{FF2B5EF4-FFF2-40B4-BE49-F238E27FC236}">
                <a16:creationId xmlns:a16="http://schemas.microsoft.com/office/drawing/2014/main" id="{F2368E97-1659-4CF6-AABE-A739F9D6CB27}"/>
              </a:ext>
            </a:extLst>
          </p:cNvPr>
          <p:cNvGraphicFramePr>
            <a:graphicFrameLocks noChangeAspect="1"/>
          </p:cNvGraphicFramePr>
          <p:nvPr/>
        </p:nvGraphicFramePr>
        <p:xfrm>
          <a:off x="1278556" y="1655612"/>
          <a:ext cx="914400" cy="771525"/>
        </p:xfrm>
        <a:graphic>
          <a:graphicData uri="http://schemas.openxmlformats.org/presentationml/2006/ole">
            <mc:AlternateContent xmlns:mc="http://schemas.openxmlformats.org/markup-compatibility/2006">
              <mc:Choice xmlns:v="urn:schemas-microsoft-com:vml" Requires="v">
                <p:oleObj name="Presentation" showAsIcon="1" r:id="rId2" imgW="914400" imgH="771480" progId="PowerPoint.Show.12">
                  <p:embed/>
                </p:oleObj>
              </mc:Choice>
              <mc:Fallback>
                <p:oleObj name="Presentation" showAsIcon="1" r:id="rId2" imgW="914400" imgH="771480" progId="PowerPoint.Show.12">
                  <p:embed/>
                  <p:pic>
                    <p:nvPicPr>
                      <p:cNvPr id="4" name="Object 3">
                        <a:hlinkClick r:id="" action="ppaction://ole?verb=0"/>
                        <a:extLst>
                          <a:ext uri="{FF2B5EF4-FFF2-40B4-BE49-F238E27FC236}">
                            <a16:creationId xmlns:a16="http://schemas.microsoft.com/office/drawing/2014/main" id="{F2368E97-1659-4CF6-AABE-A739F9D6CB27}"/>
                          </a:ext>
                        </a:extLst>
                      </p:cNvPr>
                      <p:cNvPicPr/>
                      <p:nvPr/>
                    </p:nvPicPr>
                    <p:blipFill>
                      <a:blip r:embed="rId3"/>
                      <a:stretch>
                        <a:fillRect/>
                      </a:stretch>
                    </p:blipFill>
                    <p:spPr>
                      <a:xfrm>
                        <a:off x="1278556" y="1655612"/>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996A25CF-8C11-4DE7-9A25-A71D93D6D8DA}"/>
              </a:ext>
            </a:extLst>
          </p:cNvPr>
          <p:cNvSpPr txBox="1"/>
          <p:nvPr/>
        </p:nvSpPr>
        <p:spPr>
          <a:xfrm>
            <a:off x="2401055" y="1849013"/>
            <a:ext cx="2272545" cy="384721"/>
          </a:xfrm>
          <a:prstGeom prst="rect">
            <a:avLst/>
          </a:prstGeom>
          <a:noFill/>
        </p:spPr>
        <p:txBody>
          <a:bodyPr wrap="none" rtlCol="0">
            <a:spAutoFit/>
          </a:bodyPr>
          <a:lstStyle/>
          <a:p>
            <a:r>
              <a:rPr lang="en-GB" dirty="0"/>
              <a:t>From </a:t>
            </a:r>
            <a:r>
              <a:rPr lang="en-GB" dirty="0" err="1"/>
              <a:t>CordBuild</a:t>
            </a:r>
            <a:r>
              <a:rPr lang="en-GB" dirty="0"/>
              <a:t> 2017</a:t>
            </a:r>
          </a:p>
        </p:txBody>
      </p:sp>
      <p:graphicFrame>
        <p:nvGraphicFramePr>
          <p:cNvPr id="6" name="Object 5">
            <a:hlinkClick r:id="" action="ppaction://ole?verb=0"/>
            <a:extLst>
              <a:ext uri="{FF2B5EF4-FFF2-40B4-BE49-F238E27FC236}">
                <a16:creationId xmlns:a16="http://schemas.microsoft.com/office/drawing/2014/main" id="{C28D018F-9733-4A14-8A9B-C7A71CC24A15}"/>
              </a:ext>
            </a:extLst>
          </p:cNvPr>
          <p:cNvGraphicFramePr>
            <a:graphicFrameLocks noChangeAspect="1"/>
          </p:cNvGraphicFramePr>
          <p:nvPr/>
        </p:nvGraphicFramePr>
        <p:xfrm>
          <a:off x="1281764" y="2657475"/>
          <a:ext cx="914400" cy="771525"/>
        </p:xfrm>
        <a:graphic>
          <a:graphicData uri="http://schemas.openxmlformats.org/presentationml/2006/ole">
            <mc:AlternateContent xmlns:mc="http://schemas.openxmlformats.org/markup-compatibility/2006">
              <mc:Choice xmlns:v="urn:schemas-microsoft-com:vml" Requires="v">
                <p:oleObj name="Presentation" showAsIcon="1" r:id="rId4" imgW="914400" imgH="771480" progId="PowerPoint.Show.12">
                  <p:embed/>
                </p:oleObj>
              </mc:Choice>
              <mc:Fallback>
                <p:oleObj name="Presentation" showAsIcon="1" r:id="rId4" imgW="914400" imgH="771480" progId="PowerPoint.Show.12">
                  <p:embed/>
                  <p:pic>
                    <p:nvPicPr>
                      <p:cNvPr id="6" name="Object 5">
                        <a:hlinkClick r:id="" action="ppaction://ole?verb=0"/>
                        <a:extLst>
                          <a:ext uri="{FF2B5EF4-FFF2-40B4-BE49-F238E27FC236}">
                            <a16:creationId xmlns:a16="http://schemas.microsoft.com/office/drawing/2014/main" id="{C28D018F-9733-4A14-8A9B-C7A71CC24A15}"/>
                          </a:ext>
                        </a:extLst>
                      </p:cNvPr>
                      <p:cNvPicPr/>
                      <p:nvPr/>
                    </p:nvPicPr>
                    <p:blipFill>
                      <a:blip r:embed="rId5"/>
                      <a:stretch>
                        <a:fillRect/>
                      </a:stretch>
                    </p:blipFill>
                    <p:spPr>
                      <a:xfrm>
                        <a:off x="1281764" y="2657475"/>
                        <a:ext cx="914400" cy="771525"/>
                      </a:xfrm>
                      <a:prstGeom prst="rect">
                        <a:avLst/>
                      </a:prstGeom>
                    </p:spPr>
                  </p:pic>
                </p:oleObj>
              </mc:Fallback>
            </mc:AlternateContent>
          </a:graphicData>
        </a:graphic>
      </p:graphicFrame>
      <p:graphicFrame>
        <p:nvGraphicFramePr>
          <p:cNvPr id="8" name="Object 7">
            <a:hlinkClick r:id="" action="ppaction://ole?verb=0"/>
            <a:extLst>
              <a:ext uri="{FF2B5EF4-FFF2-40B4-BE49-F238E27FC236}">
                <a16:creationId xmlns:a16="http://schemas.microsoft.com/office/drawing/2014/main" id="{78228B98-CA09-448E-BA67-21D467687063}"/>
              </a:ext>
            </a:extLst>
          </p:cNvPr>
          <p:cNvGraphicFramePr>
            <a:graphicFrameLocks noChangeAspect="1"/>
          </p:cNvGraphicFramePr>
          <p:nvPr/>
        </p:nvGraphicFramePr>
        <p:xfrm>
          <a:off x="1278556" y="3659338"/>
          <a:ext cx="914400" cy="771525"/>
        </p:xfrm>
        <a:graphic>
          <a:graphicData uri="http://schemas.openxmlformats.org/presentationml/2006/ole">
            <mc:AlternateContent xmlns:mc="http://schemas.openxmlformats.org/markup-compatibility/2006">
              <mc:Choice xmlns:v="urn:schemas-microsoft-com:vml" Requires="v">
                <p:oleObj name="Presentation" showAsIcon="1" r:id="rId6" imgW="914400" imgH="771480" progId="PowerPoint.Show.12">
                  <p:embed/>
                </p:oleObj>
              </mc:Choice>
              <mc:Fallback>
                <p:oleObj name="Presentation" showAsIcon="1" r:id="rId6" imgW="914400" imgH="771480" progId="PowerPoint.Show.12">
                  <p:embed/>
                  <p:pic>
                    <p:nvPicPr>
                      <p:cNvPr id="8" name="Object 7">
                        <a:hlinkClick r:id="" action="ppaction://ole?verb=0"/>
                        <a:extLst>
                          <a:ext uri="{FF2B5EF4-FFF2-40B4-BE49-F238E27FC236}">
                            <a16:creationId xmlns:a16="http://schemas.microsoft.com/office/drawing/2014/main" id="{78228B98-CA09-448E-BA67-21D467687063}"/>
                          </a:ext>
                        </a:extLst>
                      </p:cNvPr>
                      <p:cNvPicPr/>
                      <p:nvPr/>
                    </p:nvPicPr>
                    <p:blipFill>
                      <a:blip r:embed="rId7"/>
                      <a:stretch>
                        <a:fillRect/>
                      </a:stretch>
                    </p:blipFill>
                    <p:spPr>
                      <a:xfrm>
                        <a:off x="1278556" y="36593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21621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FEB7-8934-4745-9A86-D11C6E6F0A0B}"/>
              </a:ext>
            </a:extLst>
          </p:cNvPr>
          <p:cNvSpPr>
            <a:spLocks noGrp="1"/>
          </p:cNvSpPr>
          <p:nvPr>
            <p:ph type="title"/>
          </p:nvPr>
        </p:nvSpPr>
        <p:spPr/>
        <p:txBody>
          <a:bodyPr/>
          <a:lstStyle/>
          <a:p>
            <a:r>
              <a:rPr lang="en-GB" dirty="0"/>
              <a:t>Occurrence</a:t>
            </a:r>
          </a:p>
        </p:txBody>
      </p:sp>
      <p:sp>
        <p:nvSpPr>
          <p:cNvPr id="3" name="Content Placeholder 2">
            <a:extLst>
              <a:ext uri="{FF2B5EF4-FFF2-40B4-BE49-F238E27FC236}">
                <a16:creationId xmlns:a16="http://schemas.microsoft.com/office/drawing/2014/main" id="{0C22BA9B-11EF-4014-AE62-1B6332CBB832}"/>
              </a:ext>
            </a:extLst>
          </p:cNvPr>
          <p:cNvSpPr>
            <a:spLocks noGrp="1"/>
          </p:cNvSpPr>
          <p:nvPr>
            <p:ph idx="1"/>
          </p:nvPr>
        </p:nvSpPr>
        <p:spPr/>
        <p:txBody>
          <a:bodyPr/>
          <a:lstStyle/>
          <a:p>
            <a:r>
              <a:rPr lang="en-GB" dirty="0"/>
              <a:t>Background</a:t>
            </a:r>
          </a:p>
          <a:p>
            <a:r>
              <a:rPr lang="en-GB" dirty="0"/>
              <a:t>General model</a:t>
            </a:r>
          </a:p>
          <a:p>
            <a:r>
              <a:rPr lang="en-GB" dirty="0"/>
              <a:t>Model appearance</a:t>
            </a:r>
          </a:p>
        </p:txBody>
      </p:sp>
    </p:spTree>
    <p:extLst>
      <p:ext uri="{BB962C8B-B14F-4D97-AF65-F5344CB8AC3E}">
        <p14:creationId xmlns:p14="http://schemas.microsoft.com/office/powerpoint/2010/main" val="782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531B-278F-4EE2-AA88-FD98EB6B15C3}"/>
              </a:ext>
            </a:extLst>
          </p:cNvPr>
          <p:cNvSpPr>
            <a:spLocks noGrp="1"/>
          </p:cNvSpPr>
          <p:nvPr>
            <p:ph type="title"/>
          </p:nvPr>
        </p:nvSpPr>
        <p:spPr/>
        <p:txBody>
          <a:bodyPr/>
          <a:lstStyle/>
          <a:p>
            <a:r>
              <a:rPr lang="en-GB" dirty="0"/>
              <a:t>TR-512.7 1.4</a:t>
            </a:r>
          </a:p>
        </p:txBody>
      </p:sp>
      <p:sp>
        <p:nvSpPr>
          <p:cNvPr id="3" name="Content Placeholder 2">
            <a:extLst>
              <a:ext uri="{FF2B5EF4-FFF2-40B4-BE49-F238E27FC236}">
                <a16:creationId xmlns:a16="http://schemas.microsoft.com/office/drawing/2014/main" id="{37F7C6C2-34A8-4332-AB3D-2C974CE3B434}"/>
              </a:ext>
            </a:extLst>
          </p:cNvPr>
          <p:cNvSpPr>
            <a:spLocks noGrp="1"/>
          </p:cNvSpPr>
          <p:nvPr>
            <p:ph idx="1"/>
          </p:nvPr>
        </p:nvSpPr>
        <p:spPr>
          <a:xfrm>
            <a:off x="838200" y="1825625"/>
            <a:ext cx="4631108" cy="4351338"/>
          </a:xfrm>
        </p:spPr>
        <p:txBody>
          <a:bodyPr>
            <a:normAutofit fontScale="62500" lnSpcReduction="20000"/>
          </a:bodyPr>
          <a:lstStyle/>
          <a:p>
            <a:r>
              <a:rPr lang="en-US" dirty="0"/>
              <a:t>TR-512.7 v1.4 introduced the occurrence into the specifications</a:t>
            </a:r>
          </a:p>
          <a:p>
            <a:r>
              <a:rPr lang="en-US" dirty="0"/>
              <a:t>Section 4.1.3 “Enhanced Forwarding Spec to cater for the photonic model” states…</a:t>
            </a:r>
          </a:p>
          <a:p>
            <a:pPr lvl="1"/>
            <a:r>
              <a:rPr lang="en-GB" dirty="0"/>
              <a:t>Enable specification of a recursion of </a:t>
            </a:r>
            <a:r>
              <a:rPr lang="en-GB" dirty="0" err="1"/>
              <a:t>ForwardingSpecs</a:t>
            </a:r>
            <a:r>
              <a:rPr lang="en-GB" dirty="0"/>
              <a:t> to describe a recursion of Forwarding via the </a:t>
            </a:r>
            <a:r>
              <a:rPr lang="en-GB" dirty="0" err="1"/>
              <a:t>ForwardingOccurrence</a:t>
            </a:r>
            <a:r>
              <a:rPr lang="en-GB" dirty="0"/>
              <a:t>:</a:t>
            </a:r>
          </a:p>
          <a:p>
            <a:pPr lvl="2"/>
            <a:r>
              <a:rPr lang="en-GB" dirty="0"/>
              <a:t>A </a:t>
            </a:r>
            <a:r>
              <a:rPr lang="en-GB" dirty="0" err="1"/>
              <a:t>ForwardingSpec</a:t>
            </a:r>
            <a:r>
              <a:rPr lang="en-GB" dirty="0"/>
              <a:t> may contain many occurrences of Forwarding where:</a:t>
            </a:r>
          </a:p>
          <a:p>
            <a:pPr lvl="3"/>
            <a:r>
              <a:rPr lang="en-GB" dirty="0"/>
              <a:t>Each </a:t>
            </a:r>
            <a:r>
              <a:rPr lang="en-GB" dirty="0" err="1"/>
              <a:t>ForwardingOccurrence</a:t>
            </a:r>
            <a:r>
              <a:rPr lang="en-GB" dirty="0"/>
              <a:t> may have two or more </a:t>
            </a:r>
            <a:r>
              <a:rPr lang="en-GB" dirty="0" err="1"/>
              <a:t>ForwardingPortOccurrences</a:t>
            </a:r>
            <a:r>
              <a:rPr lang="en-GB" dirty="0"/>
              <a:t> and where the </a:t>
            </a:r>
            <a:r>
              <a:rPr lang="en-GB" dirty="0" err="1"/>
              <a:t>ForwardingPortOccurrences</a:t>
            </a:r>
            <a:r>
              <a:rPr lang="en-GB" dirty="0"/>
              <a:t> may be:</a:t>
            </a:r>
          </a:p>
          <a:p>
            <a:pPr lvl="4"/>
            <a:r>
              <a:rPr lang="en-GB" dirty="0"/>
              <a:t>bound together via </a:t>
            </a:r>
            <a:r>
              <a:rPr lang="en-GB" dirty="0" err="1"/>
              <a:t>ForwardingPortOccurrenceBindsToForwardingPortOccurrence</a:t>
            </a:r>
            <a:endParaRPr lang="en-GB" dirty="0"/>
          </a:p>
          <a:p>
            <a:pPr lvl="4"/>
            <a:r>
              <a:rPr lang="en-GB" dirty="0"/>
              <a:t>exposed at the containing level via </a:t>
            </a:r>
            <a:r>
              <a:rPr lang="en-GB" dirty="0" err="1"/>
              <a:t>PortSpecExposesPortOccurrence</a:t>
            </a:r>
            <a:endParaRPr lang="en-GB" dirty="0"/>
          </a:p>
          <a:p>
            <a:pPr lvl="3"/>
            <a:r>
              <a:rPr lang="en-GB" dirty="0"/>
              <a:t>Each </a:t>
            </a:r>
            <a:r>
              <a:rPr lang="en-GB" dirty="0" err="1"/>
              <a:t>ForwardingOccurrence</a:t>
            </a:r>
            <a:r>
              <a:rPr lang="en-GB" dirty="0"/>
              <a:t> will have a </a:t>
            </a:r>
            <a:r>
              <a:rPr lang="en-GB" dirty="0" err="1"/>
              <a:t>ForwardingSpec</a:t>
            </a:r>
            <a:r>
              <a:rPr lang="en-GB" dirty="0"/>
              <a:t> that may have a further decomposition</a:t>
            </a:r>
          </a:p>
          <a:p>
            <a:pPr lvl="3"/>
            <a:r>
              <a:rPr lang="en-GB" dirty="0"/>
              <a:t>….</a:t>
            </a:r>
          </a:p>
          <a:p>
            <a:endParaRPr lang="en-GB" dirty="0"/>
          </a:p>
        </p:txBody>
      </p:sp>
      <p:grpSp>
        <p:nvGrpSpPr>
          <p:cNvPr id="4" name="Zone de dessin 1">
            <a:extLst>
              <a:ext uri="{FF2B5EF4-FFF2-40B4-BE49-F238E27FC236}">
                <a16:creationId xmlns:a16="http://schemas.microsoft.com/office/drawing/2014/main" id="{1AF53707-E942-4CB5-A44E-4FFED1679478}"/>
              </a:ext>
            </a:extLst>
          </p:cNvPr>
          <p:cNvGrpSpPr/>
          <p:nvPr/>
        </p:nvGrpSpPr>
        <p:grpSpPr>
          <a:xfrm>
            <a:off x="5719985" y="1991836"/>
            <a:ext cx="5486400" cy="4018915"/>
            <a:chOff x="0" y="0"/>
            <a:chExt cx="5486400" cy="4018915"/>
          </a:xfrm>
        </p:grpSpPr>
        <p:sp>
          <p:nvSpPr>
            <p:cNvPr id="5" name="Rectangle 4">
              <a:extLst>
                <a:ext uri="{FF2B5EF4-FFF2-40B4-BE49-F238E27FC236}">
                  <a16:creationId xmlns:a16="http://schemas.microsoft.com/office/drawing/2014/main" id="{18384431-6963-48B9-ABE3-B8E3D723FEF8}"/>
                </a:ext>
              </a:extLst>
            </p:cNvPr>
            <p:cNvSpPr/>
            <p:nvPr/>
          </p:nvSpPr>
          <p:spPr>
            <a:xfrm>
              <a:off x="0" y="0"/>
              <a:ext cx="5486400" cy="4018915"/>
            </a:xfrm>
            <a:prstGeom prst="rect">
              <a:avLst/>
            </a:prstGeom>
            <a:blipFill>
              <a:blip r:embed="rId2"/>
              <a:stretch>
                <a:fillRect/>
              </a:stretch>
            </a:blipFill>
          </p:spPr>
          <p:txBody>
            <a:bodyPr/>
            <a:lstStyle/>
            <a:p>
              <a:endParaRPr lang="en-US"/>
            </a:p>
          </p:txBody>
        </p:sp>
      </p:grpSp>
    </p:spTree>
    <p:extLst>
      <p:ext uri="{BB962C8B-B14F-4D97-AF65-F5344CB8AC3E}">
        <p14:creationId xmlns:p14="http://schemas.microsoft.com/office/powerpoint/2010/main" val="421594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1508-5D49-46A4-9292-30F05A067060}"/>
              </a:ext>
            </a:extLst>
          </p:cNvPr>
          <p:cNvSpPr>
            <a:spLocks noGrp="1"/>
          </p:cNvSpPr>
          <p:nvPr>
            <p:ph type="title"/>
          </p:nvPr>
        </p:nvSpPr>
        <p:spPr/>
        <p:txBody>
          <a:bodyPr/>
          <a:lstStyle/>
          <a:p>
            <a:r>
              <a:rPr lang="en-GB" dirty="0"/>
              <a:t>TR-512.7 1.3 (&amp; 1.4)</a:t>
            </a:r>
          </a:p>
        </p:txBody>
      </p:sp>
      <p:sp>
        <p:nvSpPr>
          <p:cNvPr id="3" name="Content Placeholder 2">
            <a:extLst>
              <a:ext uri="{FF2B5EF4-FFF2-40B4-BE49-F238E27FC236}">
                <a16:creationId xmlns:a16="http://schemas.microsoft.com/office/drawing/2014/main" id="{85B71E18-DB18-411D-A832-F310C21C6D30}"/>
              </a:ext>
            </a:extLst>
          </p:cNvPr>
          <p:cNvSpPr>
            <a:spLocks noGrp="1"/>
          </p:cNvSpPr>
          <p:nvPr>
            <p:ph idx="1"/>
          </p:nvPr>
        </p:nvSpPr>
        <p:spPr>
          <a:xfrm>
            <a:off x="838200" y="1825625"/>
            <a:ext cx="4323460" cy="4351338"/>
          </a:xfrm>
        </p:spPr>
        <p:txBody>
          <a:bodyPr>
            <a:normAutofit fontScale="70000" lnSpcReduction="20000"/>
          </a:bodyPr>
          <a:lstStyle/>
          <a:p>
            <a:r>
              <a:rPr lang="en-US" dirty="0"/>
              <a:t>TR-512.7 v1.3 had introduced the need to represent “cases of use of” entities</a:t>
            </a:r>
          </a:p>
          <a:p>
            <a:pPr lvl="1"/>
            <a:r>
              <a:rPr lang="en-US" dirty="0"/>
              <a:t>It is apparent that “cases of use” are essentially “occurrences”</a:t>
            </a:r>
          </a:p>
          <a:p>
            <a:r>
              <a:rPr lang="en-US" dirty="0"/>
              <a:t>4.4	PC, </a:t>
            </a:r>
            <a:r>
              <a:rPr lang="en-US" dirty="0" err="1"/>
              <a:t>ControlComponent</a:t>
            </a:r>
            <a:r>
              <a:rPr lang="en-US" dirty="0"/>
              <a:t> and C&amp;SC spec considerations states…</a:t>
            </a:r>
          </a:p>
          <a:p>
            <a:pPr lvl="1"/>
            <a:r>
              <a:rPr lang="en-US" dirty="0"/>
              <a:t>The pattern is generated using a </a:t>
            </a:r>
            <a:r>
              <a:rPr lang="en-US" dirty="0">
                <a:highlight>
                  <a:srgbClr val="FFFF00"/>
                </a:highlight>
              </a:rPr>
              <a:t>pruning and refactoring process</a:t>
            </a:r>
            <a:r>
              <a:rPr lang="en-US" dirty="0"/>
              <a:t>, where the pattern model is a pruned and refactored CIM. The pattern </a:t>
            </a:r>
            <a:r>
              <a:rPr lang="en-US" dirty="0">
                <a:highlight>
                  <a:srgbClr val="FFFF00"/>
                </a:highlight>
              </a:rPr>
              <a:t>can include more than one case of each class</a:t>
            </a:r>
            <a:r>
              <a:rPr lang="en-US" dirty="0"/>
              <a:t>, along with statements of rules (in OCL) that constrain the assembly. </a:t>
            </a:r>
          </a:p>
          <a:p>
            <a:r>
              <a:rPr lang="en-GB" dirty="0"/>
              <a:t>The figure highlights use of occurrence (although prior to the model enhancement)</a:t>
            </a:r>
          </a:p>
          <a:p>
            <a:pPr lvl="1"/>
            <a:r>
              <a:rPr lang="en-GB" dirty="0"/>
              <a:t>There are several occurrences of LTP in the base scheme spec in the diagram</a:t>
            </a:r>
          </a:p>
          <a:p>
            <a:endParaRPr lang="en-GB" dirty="0"/>
          </a:p>
        </p:txBody>
      </p:sp>
      <p:sp>
        <p:nvSpPr>
          <p:cNvPr id="4" name="Rectangle 2">
            <a:extLst>
              <a:ext uri="{FF2B5EF4-FFF2-40B4-BE49-F238E27FC236}">
                <a16:creationId xmlns:a16="http://schemas.microsoft.com/office/drawing/2014/main" id="{A8F837F1-2681-4AF8-BC96-01C211E735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 name="Object 4">
            <a:extLst>
              <a:ext uri="{FF2B5EF4-FFF2-40B4-BE49-F238E27FC236}">
                <a16:creationId xmlns:a16="http://schemas.microsoft.com/office/drawing/2014/main" id="{2274E237-DA20-4294-90B0-D473B00EB49D}"/>
              </a:ext>
            </a:extLst>
          </p:cNvPr>
          <p:cNvGraphicFramePr>
            <a:graphicFrameLocks noChangeAspect="1"/>
          </p:cNvGraphicFramePr>
          <p:nvPr>
            <p:extLst>
              <p:ext uri="{D42A27DB-BD31-4B8C-83A1-F6EECF244321}">
                <p14:modId xmlns:p14="http://schemas.microsoft.com/office/powerpoint/2010/main" val="1463482171"/>
              </p:ext>
            </p:extLst>
          </p:nvPr>
        </p:nvGraphicFramePr>
        <p:xfrm>
          <a:off x="5392396" y="2055812"/>
          <a:ext cx="7064002" cy="3537957"/>
        </p:xfrm>
        <a:graphic>
          <a:graphicData uri="http://schemas.openxmlformats.org/presentationml/2006/ole">
            <mc:AlternateContent xmlns:mc="http://schemas.openxmlformats.org/markup-compatibility/2006">
              <mc:Choice xmlns:v="urn:schemas-microsoft-com:vml" Requires="v">
                <p:oleObj name="Slide" r:id="rId2" imgW="5015587" imgH="2507034" progId="PowerPoint.Slide.12">
                  <p:embed/>
                </p:oleObj>
              </mc:Choice>
              <mc:Fallback>
                <p:oleObj name="Slide" r:id="rId2" imgW="5015587" imgH="2507034" progId="PowerPoint.Slide.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396" y="2055812"/>
                        <a:ext cx="7064002" cy="3537957"/>
                      </a:xfrm>
                      <a:prstGeom prst="rect">
                        <a:avLst/>
                      </a:prstGeom>
                      <a:noFill/>
                    </p:spPr>
                  </p:pic>
                </p:oleObj>
              </mc:Fallback>
            </mc:AlternateContent>
          </a:graphicData>
        </a:graphic>
      </p:graphicFrame>
    </p:spTree>
    <p:extLst>
      <p:ext uri="{BB962C8B-B14F-4D97-AF65-F5344CB8AC3E}">
        <p14:creationId xmlns:p14="http://schemas.microsoft.com/office/powerpoint/2010/main" val="373204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C0D4-266E-4062-998C-0C3C66FB6C61}"/>
              </a:ext>
            </a:extLst>
          </p:cNvPr>
          <p:cNvSpPr>
            <a:spLocks noGrp="1"/>
          </p:cNvSpPr>
          <p:nvPr>
            <p:ph type="title"/>
          </p:nvPr>
        </p:nvSpPr>
        <p:spPr>
          <a:xfrm>
            <a:off x="838200" y="91661"/>
            <a:ext cx="10515600" cy="619258"/>
          </a:xfrm>
        </p:spPr>
        <p:txBody>
          <a:bodyPr>
            <a:normAutofit fontScale="90000"/>
          </a:bodyPr>
          <a:lstStyle/>
          <a:p>
            <a:r>
              <a:rPr lang="en-GB" dirty="0"/>
              <a:t>The general spec pattern</a:t>
            </a:r>
          </a:p>
        </p:txBody>
      </p:sp>
      <p:sp>
        <p:nvSpPr>
          <p:cNvPr id="3" name="Content Placeholder 2">
            <a:extLst>
              <a:ext uri="{FF2B5EF4-FFF2-40B4-BE49-F238E27FC236}">
                <a16:creationId xmlns:a16="http://schemas.microsoft.com/office/drawing/2014/main" id="{22845957-1BBF-4075-942C-A2248A363807}"/>
              </a:ext>
            </a:extLst>
          </p:cNvPr>
          <p:cNvSpPr>
            <a:spLocks noGrp="1"/>
          </p:cNvSpPr>
          <p:nvPr>
            <p:ph idx="1"/>
          </p:nvPr>
        </p:nvSpPr>
        <p:spPr>
          <a:xfrm>
            <a:off x="279162" y="922946"/>
            <a:ext cx="6078909" cy="5755044"/>
          </a:xfrm>
        </p:spPr>
        <p:txBody>
          <a:bodyPr>
            <a:normAutofit fontScale="62500" lnSpcReduction="20000"/>
          </a:bodyPr>
          <a:lstStyle/>
          <a:p>
            <a:r>
              <a:rPr lang="en-GB" dirty="0"/>
              <a:t>Currently we have a rather peculiar representation of the meta-level transition that takes place in the reference</a:t>
            </a:r>
          </a:p>
          <a:p>
            <a:pPr lvl="1"/>
            <a:r>
              <a:rPr lang="en-GB" dirty="0"/>
              <a:t>An instance of a class points at a class (that specifies its detail).</a:t>
            </a:r>
          </a:p>
          <a:p>
            <a:pPr lvl="2"/>
            <a:r>
              <a:rPr lang="en-GB" dirty="0"/>
              <a:t>This is essentially an exposure of a refinement of the UML metamodel where an instance  is defined by a class</a:t>
            </a:r>
          </a:p>
          <a:p>
            <a:pPr lvl="1"/>
            <a:r>
              <a:rPr lang="en-GB" dirty="0"/>
              <a:t>In the spec model an instance is defined by several classes</a:t>
            </a:r>
          </a:p>
          <a:p>
            <a:r>
              <a:rPr lang="en-GB" dirty="0"/>
              <a:t>An alternative way of looking at the basic form is</a:t>
            </a:r>
          </a:p>
          <a:p>
            <a:pPr lvl="1"/>
            <a:r>
              <a:rPr lang="en-GB" dirty="0"/>
              <a:t>An instance of a class is augmented with properties that are defined by another class</a:t>
            </a:r>
          </a:p>
          <a:p>
            <a:pPr lvl="1"/>
            <a:r>
              <a:rPr lang="en-GB" dirty="0"/>
              <a:t>The augment is a way of inserting properties into the instance which essentially redefines the instance</a:t>
            </a:r>
          </a:p>
          <a:p>
            <a:pPr lvl="1"/>
            <a:r>
              <a:rPr lang="en-GB" dirty="0"/>
              <a:t>The augmented instance is defined by several classes (the “base” class of the instance and the augmenting classes)</a:t>
            </a:r>
          </a:p>
          <a:p>
            <a:r>
              <a:rPr lang="en-GB" dirty="0"/>
              <a:t>Yang augment can only introduce properties into the instance. In the core we need to:</a:t>
            </a:r>
          </a:p>
          <a:p>
            <a:pPr lvl="1"/>
            <a:r>
              <a:rPr lang="en-GB" dirty="0"/>
              <a:t>Introduce properties</a:t>
            </a:r>
          </a:p>
          <a:p>
            <a:pPr lvl="1"/>
            <a:r>
              <a:rPr lang="en-GB" dirty="0"/>
              <a:t>Introduce constraints</a:t>
            </a:r>
          </a:p>
          <a:p>
            <a:pPr lvl="1"/>
            <a:r>
              <a:rPr lang="en-GB" dirty="0"/>
              <a:t>Redefine existing properties (narrowing them)</a:t>
            </a:r>
          </a:p>
          <a:p>
            <a:pPr lvl="1"/>
            <a:r>
              <a:rPr lang="en-GB" dirty="0"/>
              <a:t>Provide invariant data</a:t>
            </a:r>
          </a:p>
          <a:p>
            <a:r>
              <a:rPr lang="en-GB" dirty="0"/>
              <a:t>The instance is essentially fully defined by the combination of classes</a:t>
            </a:r>
          </a:p>
          <a:p>
            <a:r>
              <a:rPr lang="en-GB" dirty="0"/>
              <a:t>The current model uses the association “</a:t>
            </a:r>
            <a:r>
              <a:rPr lang="en-GB" dirty="0" err="1"/>
              <a:t>EntityExtendedBySpec</a:t>
            </a:r>
            <a:r>
              <a:rPr lang="en-GB" dirty="0"/>
              <a:t>”</a:t>
            </a:r>
          </a:p>
          <a:p>
            <a:pPr lvl="1"/>
            <a:r>
              <a:rPr lang="en-GB" dirty="0"/>
              <a:t>This should perhaps better be called “</a:t>
            </a:r>
            <a:r>
              <a:rPr lang="en-GB" dirty="0" err="1"/>
              <a:t>EntityFurtherDefinedBySpec</a:t>
            </a:r>
            <a:r>
              <a:rPr lang="en-GB" dirty="0"/>
              <a:t>”</a:t>
            </a:r>
          </a:p>
          <a:p>
            <a:r>
              <a:rPr lang="en-GB" dirty="0"/>
              <a:t>This is not a simple use of UML</a:t>
            </a:r>
          </a:p>
        </p:txBody>
      </p:sp>
      <p:grpSp>
        <p:nvGrpSpPr>
          <p:cNvPr id="4" name="Zone de dessin 1">
            <a:extLst>
              <a:ext uri="{FF2B5EF4-FFF2-40B4-BE49-F238E27FC236}">
                <a16:creationId xmlns:a16="http://schemas.microsoft.com/office/drawing/2014/main" id="{BD6AED06-8BBC-42DC-9E38-A84D205DDF61}"/>
              </a:ext>
            </a:extLst>
          </p:cNvPr>
          <p:cNvGrpSpPr/>
          <p:nvPr/>
        </p:nvGrpSpPr>
        <p:grpSpPr>
          <a:xfrm>
            <a:off x="6489322" y="2290273"/>
            <a:ext cx="5423516" cy="2871387"/>
            <a:chOff x="0" y="0"/>
            <a:chExt cx="5486400" cy="2974975"/>
          </a:xfrm>
        </p:grpSpPr>
        <p:sp>
          <p:nvSpPr>
            <p:cNvPr id="5" name="Rectangle 4">
              <a:extLst>
                <a:ext uri="{FF2B5EF4-FFF2-40B4-BE49-F238E27FC236}">
                  <a16:creationId xmlns:a16="http://schemas.microsoft.com/office/drawing/2014/main" id="{98A82452-6AEE-4758-B150-75199A982D05}"/>
                </a:ext>
              </a:extLst>
            </p:cNvPr>
            <p:cNvSpPr/>
            <p:nvPr/>
          </p:nvSpPr>
          <p:spPr>
            <a:xfrm>
              <a:off x="0" y="0"/>
              <a:ext cx="5486400" cy="2974975"/>
            </a:xfrm>
            <a:prstGeom prst="rect">
              <a:avLst/>
            </a:prstGeom>
            <a:blipFill>
              <a:blip r:embed="rId2"/>
              <a:stretch>
                <a:fillRect/>
              </a:stretch>
            </a:blipFill>
          </p:spPr>
          <p:txBody>
            <a:bodyPr/>
            <a:lstStyle/>
            <a:p>
              <a:endParaRPr lang="en-US"/>
            </a:p>
          </p:txBody>
        </p:sp>
      </p:grpSp>
    </p:spTree>
    <p:extLst>
      <p:ext uri="{BB962C8B-B14F-4D97-AF65-F5344CB8AC3E}">
        <p14:creationId xmlns:p14="http://schemas.microsoft.com/office/powerpoint/2010/main" val="246085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51CF-EE2E-4ADA-B330-FDAADDA07B1E}"/>
              </a:ext>
            </a:extLst>
          </p:cNvPr>
          <p:cNvSpPr>
            <a:spLocks noGrp="1"/>
          </p:cNvSpPr>
          <p:nvPr>
            <p:ph type="title"/>
          </p:nvPr>
        </p:nvSpPr>
        <p:spPr>
          <a:xfrm>
            <a:off x="838200" y="0"/>
            <a:ext cx="10515600" cy="470263"/>
          </a:xfrm>
        </p:spPr>
        <p:txBody>
          <a:bodyPr>
            <a:normAutofit fontScale="90000"/>
          </a:bodyPr>
          <a:lstStyle/>
          <a:p>
            <a:r>
              <a:rPr lang="en-GB" dirty="0"/>
              <a:t>Occurrence</a:t>
            </a:r>
          </a:p>
        </p:txBody>
      </p:sp>
      <p:sp>
        <p:nvSpPr>
          <p:cNvPr id="3" name="Content Placeholder 2">
            <a:extLst>
              <a:ext uri="{FF2B5EF4-FFF2-40B4-BE49-F238E27FC236}">
                <a16:creationId xmlns:a16="http://schemas.microsoft.com/office/drawing/2014/main" id="{71A9CFE3-8D7F-4DC3-9651-ED44FEBF0CBF}"/>
              </a:ext>
            </a:extLst>
          </p:cNvPr>
          <p:cNvSpPr>
            <a:spLocks noGrp="1"/>
          </p:cNvSpPr>
          <p:nvPr>
            <p:ph idx="1"/>
          </p:nvPr>
        </p:nvSpPr>
        <p:spPr>
          <a:xfrm>
            <a:off x="838200" y="583474"/>
            <a:ext cx="10515600" cy="6104709"/>
          </a:xfrm>
        </p:spPr>
        <p:txBody>
          <a:bodyPr>
            <a:normAutofit fontScale="62500" lnSpcReduction="20000"/>
          </a:bodyPr>
          <a:lstStyle/>
          <a:p>
            <a:r>
              <a:rPr lang="en-GB" dirty="0"/>
              <a:t>Similarly the Occurrence pattern is not a simple use of UML</a:t>
            </a:r>
          </a:p>
          <a:p>
            <a:pPr lvl="1"/>
            <a:r>
              <a:rPr lang="en-GB" dirty="0"/>
              <a:t>In a spec there may be many occurrences of a particular class (e.g., FC)</a:t>
            </a:r>
          </a:p>
          <a:p>
            <a:pPr lvl="2"/>
            <a:r>
              <a:rPr lang="en-GB" dirty="0"/>
              <a:t>The G.8032 scheme/system spec shows this clearly</a:t>
            </a:r>
          </a:p>
          <a:p>
            <a:pPr lvl="2"/>
            <a:r>
              <a:rPr lang="en-GB" dirty="0"/>
              <a:t>The LTP, FC spec etc. are now also recognised as scheme specs</a:t>
            </a:r>
          </a:p>
          <a:p>
            <a:pPr lvl="2"/>
            <a:r>
              <a:rPr lang="en-GB" dirty="0"/>
              <a:t>In the basic representation of the scheme spec a normal association has been used to show the multiplicity of occurrences</a:t>
            </a:r>
          </a:p>
          <a:p>
            <a:pPr lvl="1"/>
            <a:r>
              <a:rPr lang="en-GB" dirty="0"/>
              <a:t>Each occurrence in a spec itself has a spec</a:t>
            </a:r>
          </a:p>
          <a:p>
            <a:pPr lvl="2"/>
            <a:r>
              <a:rPr lang="en-GB" dirty="0"/>
              <a:t>There may be several occurrences with in a scheme/system that have the same spec</a:t>
            </a:r>
          </a:p>
          <a:p>
            <a:pPr lvl="2"/>
            <a:r>
              <a:rPr lang="en-GB" dirty="0"/>
              <a:t>Occurrences of the same class in a particular scheme/system may have different specs</a:t>
            </a:r>
          </a:p>
          <a:p>
            <a:pPr lvl="1"/>
            <a:r>
              <a:rPr lang="en-GB" dirty="0"/>
              <a:t>The classes associated with each occurrence with the same spec do not necessarily have the same associated occurrences</a:t>
            </a:r>
          </a:p>
          <a:p>
            <a:pPr lvl="1"/>
            <a:r>
              <a:rPr lang="en-GB" dirty="0"/>
              <a:t>As a consequence, in the worst case it appears that each occurrence needs to be laid out individually (I will call a laid out occurrence an explicit occurrence)</a:t>
            </a:r>
          </a:p>
          <a:p>
            <a:pPr lvl="2"/>
            <a:r>
              <a:rPr lang="en-GB" dirty="0"/>
              <a:t>This can be seen in the G.8032 scheme spec picture where there are many explicit occurrences of LTP</a:t>
            </a:r>
          </a:p>
          <a:p>
            <a:pPr lvl="2"/>
            <a:r>
              <a:rPr lang="en-GB" dirty="0"/>
              <a:t>In some cases it may be sufficient to lay out the pattern of multiplicities (I will call this an explicit occurrence pattern)</a:t>
            </a:r>
          </a:p>
          <a:p>
            <a:pPr lvl="2"/>
            <a:r>
              <a:rPr lang="en-GB" dirty="0"/>
              <a:t>There would appear to be a variable expansion of the essential spec model on a case by case basis</a:t>
            </a:r>
          </a:p>
          <a:p>
            <a:r>
              <a:rPr lang="en-GB" dirty="0"/>
              <a:t>Because the occurrences are classes and there will be explicit occurrences formed from them that will also be classes, the association is NOT a normal association</a:t>
            </a:r>
          </a:p>
          <a:p>
            <a:pPr lvl="1"/>
            <a:r>
              <a:rPr lang="en-GB" dirty="0"/>
              <a:t>This does also not appear to be a simple metamodel transition association as considered on the previous slide</a:t>
            </a:r>
          </a:p>
          <a:p>
            <a:pPr lvl="1"/>
            <a:r>
              <a:rPr lang="en-GB" dirty="0"/>
              <a:t>It would appear that in the general pattern this association should be a stereotype of an ordinary association</a:t>
            </a:r>
          </a:p>
          <a:p>
            <a:r>
              <a:rPr lang="en-GB" dirty="0"/>
              <a:t>It is apparent that the existing associations in the LTP and FC spec are actually occurrence associations </a:t>
            </a:r>
          </a:p>
          <a:p>
            <a:pPr lvl="1"/>
            <a:r>
              <a:rPr lang="en-GB" dirty="0"/>
              <a:t>For example, in the FC spec, the </a:t>
            </a:r>
            <a:r>
              <a:rPr lang="en-GB" dirty="0" err="1"/>
              <a:t>MultiSwitchedUniFlow</a:t>
            </a:r>
            <a:r>
              <a:rPr lang="en-GB" dirty="0"/>
              <a:t> is a class, but in an actually FC spec there will be several explicit occurrences of that class with different property values etc. where some of the properties are fixed value and some are property definitions</a:t>
            </a:r>
          </a:p>
          <a:p>
            <a:pPr lvl="2"/>
            <a:r>
              <a:rPr lang="en-GB" dirty="0"/>
              <a:t>The fixed value properties look like instance values in “slots” where as the property definitions look like attributes</a:t>
            </a:r>
          </a:p>
          <a:p>
            <a:pPr lvl="1"/>
            <a:r>
              <a:rPr lang="en-GB" dirty="0"/>
              <a:t>So it appears that most/all spec associations are occurrence associations and that the multiplicity defines whether the spec allows the formation of one or more explicit occurrences</a:t>
            </a:r>
          </a:p>
          <a:p>
            <a:r>
              <a:rPr lang="en-GB" dirty="0"/>
              <a:t>Of course the explicit occurrence, being a class, has a spec. Therefore this occurrence expansion is recursive</a:t>
            </a:r>
          </a:p>
        </p:txBody>
      </p:sp>
    </p:spTree>
    <p:extLst>
      <p:ext uri="{BB962C8B-B14F-4D97-AF65-F5344CB8AC3E}">
        <p14:creationId xmlns:p14="http://schemas.microsoft.com/office/powerpoint/2010/main" val="305712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0DB9-4B5D-4698-BD63-5578F1E3E43A}"/>
              </a:ext>
            </a:extLst>
          </p:cNvPr>
          <p:cNvSpPr>
            <a:spLocks noGrp="1"/>
          </p:cNvSpPr>
          <p:nvPr>
            <p:ph type="title"/>
          </p:nvPr>
        </p:nvSpPr>
        <p:spPr>
          <a:xfrm>
            <a:off x="838200" y="199663"/>
            <a:ext cx="10515600" cy="315912"/>
          </a:xfrm>
        </p:spPr>
        <p:txBody>
          <a:bodyPr>
            <a:normAutofit fontScale="90000"/>
          </a:bodyPr>
          <a:lstStyle/>
          <a:p>
            <a:r>
              <a:rPr lang="en-GB" dirty="0"/>
              <a:t>Class Instance conflation</a:t>
            </a:r>
          </a:p>
        </p:txBody>
      </p:sp>
      <p:sp>
        <p:nvSpPr>
          <p:cNvPr id="3" name="Content Placeholder 2">
            <a:extLst>
              <a:ext uri="{FF2B5EF4-FFF2-40B4-BE49-F238E27FC236}">
                <a16:creationId xmlns:a16="http://schemas.microsoft.com/office/drawing/2014/main" id="{3C47D303-F249-4DDE-BDEB-939646C9C39F}"/>
              </a:ext>
            </a:extLst>
          </p:cNvPr>
          <p:cNvSpPr>
            <a:spLocks noGrp="1"/>
          </p:cNvSpPr>
          <p:nvPr>
            <p:ph idx="1"/>
          </p:nvPr>
        </p:nvSpPr>
        <p:spPr>
          <a:xfrm>
            <a:off x="838200" y="748937"/>
            <a:ext cx="4944291" cy="5909400"/>
          </a:xfrm>
        </p:spPr>
        <p:txBody>
          <a:bodyPr>
            <a:normAutofit fontScale="62500" lnSpcReduction="20000"/>
          </a:bodyPr>
          <a:lstStyle/>
          <a:p>
            <a:r>
              <a:rPr lang="en-GB" dirty="0"/>
              <a:t>During the Telefonica P&amp;T work it became apparent that there was a need for a mix of classes and instances in the model</a:t>
            </a:r>
          </a:p>
          <a:p>
            <a:pPr lvl="1"/>
            <a:r>
              <a:rPr lang="en-GB" dirty="0"/>
              <a:t>The model became a mixed meta-level model</a:t>
            </a:r>
          </a:p>
          <a:p>
            <a:r>
              <a:rPr lang="en-GB" dirty="0"/>
              <a:t>Clearly each instance needed a class so the model became a multi-metal level model </a:t>
            </a:r>
          </a:p>
          <a:p>
            <a:r>
              <a:rPr lang="en-GB" dirty="0"/>
              <a:t>An alternative, explored was to express the fixed value properties as severely constrained to be single values</a:t>
            </a:r>
          </a:p>
          <a:p>
            <a:pPr lvl="1"/>
            <a:r>
              <a:rPr lang="en-GB" dirty="0"/>
              <a:t>This approach appeared more versatile and possibly more conformant with UML (although a pain to represent)</a:t>
            </a:r>
          </a:p>
          <a:p>
            <a:r>
              <a:rPr lang="en-GB" dirty="0"/>
              <a:t>A class where all properties are severely constrained to have single values essentially has the same values as an instance</a:t>
            </a:r>
          </a:p>
          <a:p>
            <a:pPr lvl="1"/>
            <a:r>
              <a:rPr lang="en-GB" dirty="0"/>
              <a:t>On that basis, an alternative way to represent an instance would be occurrences of severely constrained classes</a:t>
            </a:r>
          </a:p>
          <a:p>
            <a:pPr lvl="1"/>
            <a:r>
              <a:rPr lang="en-GB" dirty="0"/>
              <a:t>Curiously, as we are now representing components as classes and would be representing instances as classes it would seem that UML could be further unified U</a:t>
            </a:r>
            <a:r>
              <a:rPr lang="en-GB" baseline="30000" dirty="0"/>
              <a:t>2</a:t>
            </a:r>
            <a:r>
              <a:rPr lang="en-GB" dirty="0"/>
              <a:t>ML perhaps </a:t>
            </a:r>
            <a:r>
              <a:rPr lang="en-GB" dirty="0">
                <a:sym typeface="Wingdings" panose="05000000000000000000" pitchFamily="2" charset="2"/>
              </a:rPr>
              <a:t></a:t>
            </a:r>
            <a:endParaRPr lang="en-GB" dirty="0"/>
          </a:p>
          <a:p>
            <a:r>
              <a:rPr lang="en-GB" dirty="0"/>
              <a:t>Considering that in the general case there will be things with a blend of absolute value statements and range statements, the “severely constrained attribute” approach appears more appropriate</a:t>
            </a:r>
          </a:p>
        </p:txBody>
      </p:sp>
      <p:pic>
        <p:nvPicPr>
          <p:cNvPr id="4" name="Picture 3">
            <a:extLst>
              <a:ext uri="{FF2B5EF4-FFF2-40B4-BE49-F238E27FC236}">
                <a16:creationId xmlns:a16="http://schemas.microsoft.com/office/drawing/2014/main" id="{F31FF952-7726-4CBB-91DC-8D7EFAC23922}"/>
              </a:ext>
            </a:extLst>
          </p:cNvPr>
          <p:cNvPicPr>
            <a:picLocks noChangeAspect="1"/>
          </p:cNvPicPr>
          <p:nvPr/>
        </p:nvPicPr>
        <p:blipFill>
          <a:blip r:embed="rId2"/>
          <a:stretch>
            <a:fillRect/>
          </a:stretch>
        </p:blipFill>
        <p:spPr>
          <a:xfrm>
            <a:off x="6096000" y="2027673"/>
            <a:ext cx="5712823" cy="2997483"/>
          </a:xfrm>
          <a:prstGeom prst="rect">
            <a:avLst/>
          </a:prstGeom>
        </p:spPr>
      </p:pic>
    </p:spTree>
    <p:extLst>
      <p:ext uri="{BB962C8B-B14F-4D97-AF65-F5344CB8AC3E}">
        <p14:creationId xmlns:p14="http://schemas.microsoft.com/office/powerpoint/2010/main" val="20758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6EB4-7640-499F-8890-61E20160C140}"/>
              </a:ext>
            </a:extLst>
          </p:cNvPr>
          <p:cNvSpPr>
            <a:spLocks noGrp="1"/>
          </p:cNvSpPr>
          <p:nvPr>
            <p:ph type="title"/>
          </p:nvPr>
        </p:nvSpPr>
        <p:spPr/>
        <p:txBody>
          <a:bodyPr/>
          <a:lstStyle/>
          <a:p>
            <a:r>
              <a:rPr lang="en-GB" dirty="0"/>
              <a:t>FC spec rationalization</a:t>
            </a:r>
          </a:p>
        </p:txBody>
      </p:sp>
      <p:sp>
        <p:nvSpPr>
          <p:cNvPr id="3" name="Content Placeholder 2">
            <a:extLst>
              <a:ext uri="{FF2B5EF4-FFF2-40B4-BE49-F238E27FC236}">
                <a16:creationId xmlns:a16="http://schemas.microsoft.com/office/drawing/2014/main" id="{57FD7D6D-D3B9-4145-AD17-371083383EA9}"/>
              </a:ext>
            </a:extLst>
          </p:cNvPr>
          <p:cNvSpPr>
            <a:spLocks noGrp="1"/>
          </p:cNvSpPr>
          <p:nvPr>
            <p:ph idx="1"/>
          </p:nvPr>
        </p:nvSpPr>
        <p:spPr/>
        <p:txBody>
          <a:bodyPr>
            <a:normAutofit fontScale="92500" lnSpcReduction="10000"/>
          </a:bodyPr>
          <a:lstStyle/>
          <a:p>
            <a:r>
              <a:rPr lang="en-GB" dirty="0"/>
              <a:t>This is only partially worked at this point but…</a:t>
            </a:r>
          </a:p>
          <a:p>
            <a:pPr lvl="1"/>
            <a:r>
              <a:rPr lang="en-GB" dirty="0"/>
              <a:t>The </a:t>
            </a:r>
            <a:r>
              <a:rPr lang="en-GB" dirty="0" err="1"/>
              <a:t>MultiSwitchedUniFlow</a:t>
            </a:r>
            <a:r>
              <a:rPr lang="en-GB" dirty="0"/>
              <a:t> is clearly a constrained FC</a:t>
            </a:r>
          </a:p>
          <a:p>
            <a:pPr lvl="1"/>
            <a:r>
              <a:rPr lang="en-GB" dirty="0"/>
              <a:t>The </a:t>
            </a:r>
            <a:r>
              <a:rPr lang="en-GB" dirty="0" err="1"/>
              <a:t>MultiSwitchedUniFlow</a:t>
            </a:r>
            <a:r>
              <a:rPr lang="en-GB" dirty="0"/>
              <a:t> has a spec which is an assembly of </a:t>
            </a:r>
            <a:r>
              <a:rPr lang="en-GB" dirty="0" err="1"/>
              <a:t>uniflows</a:t>
            </a:r>
            <a:r>
              <a:rPr lang="en-GB" dirty="0"/>
              <a:t> and switches or the uniflow is a constrained </a:t>
            </a:r>
            <a:r>
              <a:rPr lang="en-GB" dirty="0" err="1"/>
              <a:t>MultiSwitchedUniFlow</a:t>
            </a:r>
            <a:endParaRPr lang="en-GB" dirty="0"/>
          </a:p>
          <a:p>
            <a:pPr lvl="1"/>
            <a:r>
              <a:rPr lang="en-GB" dirty="0"/>
              <a:t>If we take the constraint route then the FC spec is formed from FCs where those FCs may be constrained to be </a:t>
            </a:r>
            <a:r>
              <a:rPr lang="en-GB" dirty="0" err="1"/>
              <a:t>MultiSwitchedUniFlow</a:t>
            </a:r>
            <a:r>
              <a:rPr lang="en-GB" dirty="0"/>
              <a:t> or </a:t>
            </a:r>
            <a:r>
              <a:rPr lang="en-GB" dirty="0" err="1"/>
              <a:t>Uniflows</a:t>
            </a:r>
            <a:endParaRPr lang="en-GB" dirty="0"/>
          </a:p>
          <a:p>
            <a:pPr lvl="1"/>
            <a:r>
              <a:rPr lang="en-GB" dirty="0"/>
              <a:t>The constraint is expressed by the properties of the FC in the spec</a:t>
            </a:r>
          </a:p>
          <a:p>
            <a:pPr lvl="2"/>
            <a:r>
              <a:rPr lang="en-GB" dirty="0"/>
              <a:t>If it is specified as </a:t>
            </a:r>
            <a:r>
              <a:rPr lang="en-GB" dirty="0" err="1"/>
              <a:t>uni</a:t>
            </a:r>
            <a:r>
              <a:rPr lang="en-GB" dirty="0"/>
              <a:t> but the ports multiplicity is &gt;2 then it is a </a:t>
            </a:r>
            <a:r>
              <a:rPr lang="en-GB" dirty="0" err="1"/>
              <a:t>MultiSwitchedUniFlow</a:t>
            </a:r>
            <a:endParaRPr lang="en-GB" dirty="0"/>
          </a:p>
          <a:p>
            <a:pPr lvl="2"/>
            <a:r>
              <a:rPr lang="en-GB" dirty="0"/>
              <a:t>If it is specified as </a:t>
            </a:r>
            <a:r>
              <a:rPr lang="en-GB" dirty="0" err="1"/>
              <a:t>uni</a:t>
            </a:r>
            <a:r>
              <a:rPr lang="en-GB" dirty="0"/>
              <a:t> but the ports multiplicity is 2 and it has no switches then it is a uniflow</a:t>
            </a:r>
          </a:p>
          <a:p>
            <a:r>
              <a:rPr lang="en-GB" dirty="0"/>
              <a:t>It would appear that the FC is specified by constrained forms of itself</a:t>
            </a:r>
          </a:p>
          <a:p>
            <a:r>
              <a:rPr lang="en-GB" dirty="0"/>
              <a:t>Considering class instance conflation the constrained forms of property would be redefinitions of the versatile properties</a:t>
            </a:r>
          </a:p>
        </p:txBody>
      </p:sp>
    </p:spTree>
    <p:extLst>
      <p:ext uri="{BB962C8B-B14F-4D97-AF65-F5344CB8AC3E}">
        <p14:creationId xmlns:p14="http://schemas.microsoft.com/office/powerpoint/2010/main" val="94524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8D64-4AF7-42E0-B3F3-A5F806181522}"/>
              </a:ext>
            </a:extLst>
          </p:cNvPr>
          <p:cNvSpPr>
            <a:spLocks noGrp="1"/>
          </p:cNvSpPr>
          <p:nvPr>
            <p:ph type="title"/>
          </p:nvPr>
        </p:nvSpPr>
        <p:spPr/>
        <p:txBody>
          <a:bodyPr/>
          <a:lstStyle/>
          <a:p>
            <a:r>
              <a:rPr lang="en-GB" dirty="0"/>
              <a:t>Pruning and refactoring</a:t>
            </a:r>
          </a:p>
        </p:txBody>
      </p:sp>
      <p:sp>
        <p:nvSpPr>
          <p:cNvPr id="3" name="Content Placeholder 2">
            <a:extLst>
              <a:ext uri="{FF2B5EF4-FFF2-40B4-BE49-F238E27FC236}">
                <a16:creationId xmlns:a16="http://schemas.microsoft.com/office/drawing/2014/main" id="{1B953EBF-1BF1-4D57-B1C5-49F8E9D6661B}"/>
              </a:ext>
            </a:extLst>
          </p:cNvPr>
          <p:cNvSpPr>
            <a:spLocks noGrp="1"/>
          </p:cNvSpPr>
          <p:nvPr>
            <p:ph idx="1"/>
          </p:nvPr>
        </p:nvSpPr>
        <p:spPr/>
        <p:txBody>
          <a:bodyPr>
            <a:normAutofit fontScale="92500" lnSpcReduction="20000"/>
          </a:bodyPr>
          <a:lstStyle/>
          <a:p>
            <a:r>
              <a:rPr lang="en-GB" dirty="0"/>
              <a:t>Considering the spec pattern, there appears to be a need to replicate and refine classes to form new constrained variants of those classes</a:t>
            </a:r>
          </a:p>
          <a:p>
            <a:r>
              <a:rPr lang="en-GB" dirty="0"/>
              <a:t>As noted in the Class Instance Conflation discussion, there appears to be an opportunity to constrain a class to represent an instance and completely replace the instance model</a:t>
            </a:r>
          </a:p>
          <a:p>
            <a:r>
              <a:rPr lang="en-GB" dirty="0"/>
              <a:t>Clearly there is a need for a derived model to abide by the model from which it is derived and for that derivation to be traceable and verifiable as well as to update as the source model is updated</a:t>
            </a:r>
          </a:p>
          <a:p>
            <a:r>
              <a:rPr lang="en-GB" dirty="0"/>
              <a:t>This appears to be the same need and process as what happens when we move from Core to TAPI</a:t>
            </a:r>
          </a:p>
          <a:p>
            <a:r>
              <a:rPr lang="en-GB" dirty="0"/>
              <a:t>Hence this appears to be Pruning and Refactoring</a:t>
            </a:r>
          </a:p>
          <a:p>
            <a:r>
              <a:rPr lang="en-GB" dirty="0"/>
              <a:t>This suggests that P&amp;R tooling is a fundamental capability required for correct formation of specs (and also for U</a:t>
            </a:r>
            <a:r>
              <a:rPr lang="en-GB" baseline="30000" dirty="0"/>
              <a:t>2</a:t>
            </a:r>
            <a:r>
              <a:rPr lang="en-GB" dirty="0"/>
              <a:t>ML</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245960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C6BCBA0317FE45A8D0802EC51AB3B1" ma:contentTypeVersion="10" ma:contentTypeDescription="Create a new document." ma:contentTypeScope="" ma:versionID="4036ef0ddd2ec32ba779511bde9cbb90">
  <xsd:schema xmlns:xsd="http://www.w3.org/2001/XMLSchema" xmlns:xs="http://www.w3.org/2001/XMLSchema" xmlns:p="http://schemas.microsoft.com/office/2006/metadata/properties" xmlns:ns3="2b3b7a9a-9f4e-4287-887d-66a893a8deff" targetNamespace="http://schemas.microsoft.com/office/2006/metadata/properties" ma:root="true" ma:fieldsID="8bd9fdcc2bc1335a79fc4eef7ac93cb8" ns3:_="">
    <xsd:import namespace="2b3b7a9a-9f4e-4287-887d-66a893a8def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b7a9a-9f4e-4287-887d-66a893a8de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A4EA30-AF06-43D3-9F0D-C73B3905F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3b7a9a-9f4e-4287-887d-66a893a8de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696E8E-C091-45C8-B21D-7EBC2CFDAF55}">
  <ds:schemaRefs>
    <ds:schemaRef ds:uri="http://schemas.openxmlformats.org/package/2006/metadata/core-properties"/>
    <ds:schemaRef ds:uri="2b3b7a9a-9f4e-4287-887d-66a893a8deff"/>
    <ds:schemaRef ds:uri="http://purl.org/dc/elements/1.1/"/>
    <ds:schemaRef ds:uri="http://purl.org/dc/terms/"/>
    <ds:schemaRef ds:uri="http://schemas.microsoft.com/office/infopath/2007/PartnerControls"/>
    <ds:schemaRef ds:uri="http://purl.org/dc/dcmitype/"/>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903F7E7-20CC-4681-9A5D-65D1879DB1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7290</TotalTime>
  <Words>1793</Words>
  <Application>Microsoft Office PowerPoint</Application>
  <PresentationFormat>Widescreen</PresentationFormat>
  <Paragraphs>145</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1" baseType="lpstr">
      <vt:lpstr>Arial</vt:lpstr>
      <vt:lpstr>Calibri</vt:lpstr>
      <vt:lpstr>Calibri Light</vt:lpstr>
      <vt:lpstr>Office Theme</vt:lpstr>
      <vt:lpstr>Slide</vt:lpstr>
      <vt:lpstr>Presentation</vt:lpstr>
      <vt:lpstr>Occurrence Unpicked</vt:lpstr>
      <vt:lpstr>Occurrence</vt:lpstr>
      <vt:lpstr>TR-512.7 1.4</vt:lpstr>
      <vt:lpstr>TR-512.7 1.3 (&amp; 1.4)</vt:lpstr>
      <vt:lpstr>The general spec pattern</vt:lpstr>
      <vt:lpstr>Occurrence</vt:lpstr>
      <vt:lpstr>Class Instance conflation</vt:lpstr>
      <vt:lpstr>FC spec rationalization</vt:lpstr>
      <vt:lpstr>Pruning and refactoring</vt:lpstr>
      <vt:lpstr>LTP and FC emergence</vt:lpstr>
      <vt:lpstr>Actions</vt:lpstr>
      <vt:lpstr>Progression of sub-setting – Constraining Semantics</vt:lpstr>
      <vt:lpstr>Face to Face activity</vt:lpstr>
      <vt:lpstr>An Equipment case</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Occurrence Unpicked</dc:title>
  <dc:creator>Davis, Nigel</dc:creator>
  <cp:lastModifiedBy>Davis, Nigel</cp:lastModifiedBy>
  <cp:revision>5</cp:revision>
  <dcterms:created xsi:type="dcterms:W3CDTF">2019-09-03T16:07:38Z</dcterms:created>
  <dcterms:modified xsi:type="dcterms:W3CDTF">2024-01-25T12:37:01Z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0x01010048C6BCBA0317FE45A8D0802EC51AB3B1</vt:lpwstr>
  </property>
</Properties>
</file>