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331" r:id="rId12"/>
    <p:sldId id="6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8131A-A95C-4AA0-8FD6-9C42D6C5A4FF}" v="35" dt="2020-04-15T09:20:48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FCDF-D04B-4B28-931A-5F274FC03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0D412-063C-43BA-948B-2A7EFB11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4632-3CFF-4FC4-9C1B-E315A140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CBD1-F7AB-481D-BA87-8AD52F4E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F680-0DDD-442F-AB26-E2F499F6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8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3939-05EA-47D4-B173-2769E43B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1BEB4-ED83-4C0F-9573-6759EA30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2B07-B581-4327-93CA-F6725C7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897D-D828-410F-87EC-A6534769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E67A-AD31-46A7-AE6C-D788B687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9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E168B-5102-4CDB-BBD7-D7A56C015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AFD2-C923-412B-8BF5-1855AC36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4AEE-8A14-4542-B097-2AD4FF35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FFB8-F43F-412D-A940-007E917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7512-22EF-45E0-82BF-6F93D45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1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51D9-DADC-4871-9599-1EE9B87E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345A-910F-45E0-A5A7-10660C78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7D38-1845-41C0-B5B8-A391F413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1DC2-BC65-49F2-8C1B-58CCE12E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EFBA-5573-4E6D-A1B0-36E7C7C6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0AD9-C5D8-4DE5-838D-D79D3CB4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3FA0E-6D47-4710-AAEF-3853BA3B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3927-6574-465B-BE05-03C0308F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1608-1568-44A3-B8DF-E2B9FDF6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9755-BDEB-4ED4-8DE6-2EC9CBEB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5B1F-DF07-4C2E-A678-ABFE8EE3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8AC8-CEAA-46C0-B138-1044FBC84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B950-530D-4935-8EBE-C670F133E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0897D-9A50-41D7-BE82-32E86A62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6C143-C337-4C45-A790-49B555B5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CE59C-4971-4806-A423-99AA31B8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7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F87E-3982-4B8A-B39F-DC87EB7E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5D2EE-4A45-4069-912A-7F529F818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B3FE4-D1B1-46C7-9712-DD4113DFE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766E-6993-49C7-98B5-59915CDE3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9F3B7-D256-4597-95FC-15B93416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0C4C0-F44D-4956-9B38-81C78B8F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A60DD-0FFE-4757-8AC8-DACB62B7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40814-B392-418C-8867-E3B5626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7250-F936-4157-ACA4-C9F1235D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491BE-4BE2-45E6-8C18-13A0374E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B93CF-26E3-44FD-A165-B4B21FD2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E06CF-2202-457F-93C0-5F7D801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775CD-B6AC-4222-B5FA-F25658DC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BCC7D-0216-4009-883A-F05316E3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800EE-90C8-4B66-B4E5-16131E38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6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8F5D-2417-401A-98D9-CEF8591E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E6F8-26DF-43C7-A9DB-C10A87BA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284FC-F0DF-49DA-879F-CE44917F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53C32-1EAC-41F5-9188-5505CDD1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02CB-E42C-4640-B59C-43505F5B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691C0-3765-4FB9-9F06-DA8C16F2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7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E396-993A-4BE3-9B9F-9D5361AA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71DC5-0719-4427-B24B-F6298B09A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EC688-55A5-40D1-A910-98550201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5C504-6F2E-4979-9881-8D98394A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32BC-AB67-4DB8-9DEB-0E259BB1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9E3AA-9776-40CE-8CAD-C9E7C22D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D2574-8E84-4942-935A-AE24F724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B2D8-EF44-4061-ACF9-945E7C65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1606-C00B-49C8-909C-FEA4765D3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47C41-6359-4740-9B3F-BB56DF624B23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4903-77A5-4AD5-9719-B75F41B8D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5F2B2-F521-4BB8-9087-2FBFA6483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124D-920C-40A5-82C8-4ACFF8BFD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3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PowerPoint_Slide.sl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PowerPoint_Slide1.sld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C29A-8A59-4CE7-AC84-2D539ED2C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Virtual face to face</a:t>
            </a:r>
            <a:br>
              <a:rPr lang="en-GB" dirty="0"/>
            </a:br>
            <a:r>
              <a:rPr lang="en-GB" dirty="0"/>
              <a:t>Model Restructuring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E2D98-1E07-44CD-80FC-7DCCE3E8D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Nigel Davis (Ciena)</a:t>
            </a:r>
          </a:p>
          <a:p>
            <a:r>
              <a:rPr lang="en-GB" dirty="0"/>
              <a:t>20200415</a:t>
            </a:r>
          </a:p>
        </p:txBody>
      </p:sp>
    </p:spTree>
    <p:extLst>
      <p:ext uri="{BB962C8B-B14F-4D97-AF65-F5344CB8AC3E}">
        <p14:creationId xmlns:p14="http://schemas.microsoft.com/office/powerpoint/2010/main" val="300684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F2CE9-F118-480C-A6B0-04059880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F6668-9378-44CF-9301-A9EBA4E54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0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3F89-5FB7-4683-8FF4-2EC490BC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704467"/>
          </a:xfrm>
        </p:spPr>
        <p:txBody>
          <a:bodyPr/>
          <a:lstStyle/>
          <a:p>
            <a:r>
              <a:rPr lang="en-GB" dirty="0"/>
              <a:t>First cut LTP with Port (showing primary context)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ACB25-BE11-4CDD-A5A7-CBFB16343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017" y="731096"/>
            <a:ext cx="6765432" cy="60117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F2D00-20DF-4723-996E-7E5A9D147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05200" y="485102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1E2DF-5279-024C-809C-CD16853F95A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C5351-33E2-41BB-BDA3-D1D52DE67A55}"/>
              </a:ext>
            </a:extLst>
          </p:cNvPr>
          <p:cNvSpPr txBox="1"/>
          <p:nvPr/>
        </p:nvSpPr>
        <p:spPr>
          <a:xfrm>
            <a:off x="532837" y="1399823"/>
            <a:ext cx="2139244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solidFill>
                  <a:srgbClr val="FF0000"/>
                </a:solidFill>
              </a:rPr>
              <a:t>Note that the view mapping function should describe the inter-view relationship.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D9461-7B91-44E1-9B98-B939942BC596}"/>
              </a:ext>
            </a:extLst>
          </p:cNvPr>
          <p:cNvCxnSpPr/>
          <p:nvPr/>
        </p:nvCxnSpPr>
        <p:spPr>
          <a:xfrm>
            <a:off x="2438400" y="2086188"/>
            <a:ext cx="1408853" cy="559929"/>
          </a:xfrm>
          <a:prstGeom prst="straightConnector1">
            <a:avLst/>
          </a:prstGeom>
          <a:ln w="25400" cap="rnd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01540-18F8-4B56-9FFD-178BC1945CB2}"/>
              </a:ext>
            </a:extLst>
          </p:cNvPr>
          <p:cNvSpPr/>
          <p:nvPr/>
        </p:nvSpPr>
        <p:spPr>
          <a:xfrm>
            <a:off x="3966073" y="2942728"/>
            <a:ext cx="940107" cy="1459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F771D5-D6D5-49FF-95D8-A2A0502FDB8C}"/>
              </a:ext>
            </a:extLst>
          </p:cNvPr>
          <p:cNvSpPr/>
          <p:nvPr/>
        </p:nvSpPr>
        <p:spPr>
          <a:xfrm>
            <a:off x="4673600" y="2867889"/>
            <a:ext cx="940107" cy="236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54A1F8-B604-4337-924A-FB860448C1B5}"/>
              </a:ext>
            </a:extLst>
          </p:cNvPr>
          <p:cNvSpPr/>
          <p:nvPr/>
        </p:nvSpPr>
        <p:spPr>
          <a:xfrm>
            <a:off x="4499780" y="4741806"/>
            <a:ext cx="940107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D4DEA-ACE9-4332-90F2-052246E05AEE}"/>
              </a:ext>
            </a:extLst>
          </p:cNvPr>
          <p:cNvSpPr/>
          <p:nvPr/>
        </p:nvSpPr>
        <p:spPr>
          <a:xfrm>
            <a:off x="5752817" y="2395530"/>
            <a:ext cx="940107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0388D-5614-4EF6-8C4E-2D7633E325CD}"/>
              </a:ext>
            </a:extLst>
          </p:cNvPr>
          <p:cNvSpPr/>
          <p:nvPr/>
        </p:nvSpPr>
        <p:spPr>
          <a:xfrm>
            <a:off x="4341999" y="3810935"/>
            <a:ext cx="191980" cy="60959"/>
          </a:xfrm>
          <a:prstGeom prst="rect">
            <a:avLst/>
          </a:prstGeom>
          <a:solidFill>
            <a:srgbClr val="97FF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4CCFD-7792-4A51-9DE1-46B0639A3916}"/>
              </a:ext>
            </a:extLst>
          </p:cNvPr>
          <p:cNvSpPr txBox="1"/>
          <p:nvPr/>
        </p:nvSpPr>
        <p:spPr>
          <a:xfrm>
            <a:off x="4224316" y="3749080"/>
            <a:ext cx="36099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dirty="0"/>
              <a:t>Provider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27F45-5F76-45D1-89DA-3E0261F22492}"/>
              </a:ext>
            </a:extLst>
          </p:cNvPr>
          <p:cNvSpPr txBox="1"/>
          <p:nvPr/>
        </p:nvSpPr>
        <p:spPr>
          <a:xfrm>
            <a:off x="528826" y="2473396"/>
            <a:ext cx="2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It can be argued that this is a CONTROL port…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6822D6-F27E-43AA-8475-5B1A06CFEFBA}"/>
              </a:ext>
            </a:extLst>
          </p:cNvPr>
          <p:cNvSpPr/>
          <p:nvPr/>
        </p:nvSpPr>
        <p:spPr>
          <a:xfrm>
            <a:off x="4426721" y="991312"/>
            <a:ext cx="1326096" cy="444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EB656-1315-48BE-AB63-9C8E67E11FF0}"/>
              </a:ext>
            </a:extLst>
          </p:cNvPr>
          <p:cNvSpPr txBox="1"/>
          <p:nvPr/>
        </p:nvSpPr>
        <p:spPr>
          <a:xfrm>
            <a:off x="5642764" y="769130"/>
            <a:ext cx="210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Should go to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LtpPort</a:t>
            </a:r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969EF-92FE-4AA5-BC26-91AEBC73A2D1}"/>
              </a:ext>
            </a:extLst>
          </p:cNvPr>
          <p:cNvSpPr txBox="1"/>
          <p:nvPr/>
        </p:nvSpPr>
        <p:spPr>
          <a:xfrm>
            <a:off x="903086" y="3104309"/>
            <a:ext cx="332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Look for other associations to LTP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33965-BBC5-40C8-9736-AB6533F3F74C}"/>
              </a:ext>
            </a:extLst>
          </p:cNvPr>
          <p:cNvSpPr txBox="1"/>
          <p:nvPr/>
        </p:nvSpPr>
        <p:spPr>
          <a:xfrm>
            <a:off x="5757579" y="1144605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LTP port in one FD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E40B2B-C041-435D-A961-615B23B4FBAD}"/>
              </a:ext>
            </a:extLst>
          </p:cNvPr>
          <p:cNvCxnSpPr/>
          <p:nvPr/>
        </p:nvCxnSpPr>
        <p:spPr>
          <a:xfrm flipV="1">
            <a:off x="4906180" y="4469450"/>
            <a:ext cx="93110" cy="1897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993C02-4B65-45F9-BFBB-F899CF8A4CC9}"/>
              </a:ext>
            </a:extLst>
          </p:cNvPr>
          <p:cNvSpPr txBox="1"/>
          <p:nvPr/>
        </p:nvSpPr>
        <p:spPr>
          <a:xfrm>
            <a:off x="4996600" y="5192464"/>
            <a:ext cx="371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Is there a relationship between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LpPort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 and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LtpPort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…. Suspect not.</a:t>
            </a:r>
          </a:p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Spec covers this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157A3-F75E-4DED-94EC-4AFC283BA614}"/>
              </a:ext>
            </a:extLst>
          </p:cNvPr>
          <p:cNvSpPr txBox="1"/>
          <p:nvPr/>
        </p:nvSpPr>
        <p:spPr>
          <a:xfrm>
            <a:off x="337940" y="3595840"/>
            <a:ext cx="29103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ighlight>
                  <a:srgbClr val="FFFF00"/>
                </a:highlight>
              </a:rPr>
              <a:t>Editorial approach: Changing </a:t>
            </a:r>
            <a:r>
              <a:rPr lang="en-GB" sz="1100" dirty="0" err="1">
                <a:highlight>
                  <a:srgbClr val="FFFF00"/>
                </a:highlight>
              </a:rPr>
              <a:t>LogicalTerminationPoint</a:t>
            </a:r>
            <a:r>
              <a:rPr lang="en-GB" sz="1100" dirty="0">
                <a:highlight>
                  <a:srgbClr val="FFFF00"/>
                </a:highlight>
              </a:rPr>
              <a:t> to </a:t>
            </a:r>
            <a:r>
              <a:rPr lang="en-GB" sz="1100" dirty="0" err="1">
                <a:highlight>
                  <a:srgbClr val="FFFF00"/>
                </a:highlight>
              </a:rPr>
              <a:t>LtpPort</a:t>
            </a:r>
            <a:r>
              <a:rPr lang="en-GB" sz="1100" dirty="0">
                <a:highlight>
                  <a:srgbClr val="FFFF00"/>
                </a:highlight>
              </a:rPr>
              <a:t> (and creating a new class </a:t>
            </a:r>
            <a:r>
              <a:rPr lang="en-GB" sz="1100" dirty="0" err="1">
                <a:highlight>
                  <a:srgbClr val="FFFF00"/>
                </a:highlight>
              </a:rPr>
              <a:t>LogicalTerminationPoint</a:t>
            </a:r>
            <a:r>
              <a:rPr lang="en-GB" sz="1100" dirty="0">
                <a:highlight>
                  <a:srgbClr val="FFFF00"/>
                </a:highlight>
              </a:rPr>
              <a:t> causes minimum disruption to the model, diagrams etc.</a:t>
            </a:r>
          </a:p>
          <a:p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>
                <a:highlight>
                  <a:srgbClr val="FFFF00"/>
                </a:highlight>
              </a:rPr>
              <a:t>We could change the </a:t>
            </a:r>
            <a:r>
              <a:rPr lang="en-GB" sz="1100" dirty="0" err="1">
                <a:highlight>
                  <a:srgbClr val="FFFF00"/>
                </a:highlight>
              </a:rPr>
              <a:t>xmi</a:t>
            </a:r>
            <a:r>
              <a:rPr lang="en-GB" sz="1100" dirty="0">
                <a:highlight>
                  <a:srgbClr val="FFFF00"/>
                </a:highlight>
              </a:rPr>
              <a:t> ids to deal with the semantic split (new ids as neither LTP nor </a:t>
            </a:r>
            <a:r>
              <a:rPr lang="en-GB" sz="1100" dirty="0" err="1">
                <a:highlight>
                  <a:srgbClr val="FFFF00"/>
                </a:highlight>
              </a:rPr>
              <a:t>LtpPort</a:t>
            </a:r>
            <a:r>
              <a:rPr lang="en-GB" sz="1100" dirty="0">
                <a:highlight>
                  <a:srgbClr val="FFFF00"/>
                </a:highlight>
              </a:rPr>
              <a:t> are the same as the old LTP).</a:t>
            </a:r>
          </a:p>
          <a:p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u="sng" dirty="0">
                <a:highlight>
                  <a:srgbClr val="FFFF00"/>
                </a:highlight>
              </a:rPr>
              <a:t>Or we could argue that LTP is LTP symmetric and hence can keep the old </a:t>
            </a:r>
            <a:r>
              <a:rPr lang="en-GB" sz="1100" u="sng" dirty="0" err="1">
                <a:highlight>
                  <a:srgbClr val="FFFF00"/>
                </a:highlight>
              </a:rPr>
              <a:t>xmi</a:t>
            </a:r>
            <a:r>
              <a:rPr lang="en-GB" sz="1100" u="sng" dirty="0">
                <a:highlight>
                  <a:srgbClr val="FFFF00"/>
                </a:highlight>
              </a:rPr>
              <a:t> id for </a:t>
            </a:r>
            <a:r>
              <a:rPr lang="en-GB" sz="1100" u="sng" dirty="0" err="1">
                <a:highlight>
                  <a:srgbClr val="FFFF00"/>
                </a:highlight>
              </a:rPr>
              <a:t>LogicalTerminationPoint</a:t>
            </a:r>
            <a:r>
              <a:rPr lang="en-GB" sz="1100" u="sng" dirty="0">
                <a:highlight>
                  <a:srgbClr val="FFFF00"/>
                </a:highlight>
              </a:rPr>
              <a:t> (i.e. swap the ids of the new classes).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BF44CB-A001-4859-A50B-0CC4337F75A8}"/>
              </a:ext>
            </a:extLst>
          </p:cNvPr>
          <p:cNvSpPr txBox="1"/>
          <p:nvPr/>
        </p:nvSpPr>
        <p:spPr>
          <a:xfrm>
            <a:off x="317586" y="726684"/>
            <a:ext cx="350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highlight>
                  <a:srgbClr val="FFFF00"/>
                </a:highlight>
              </a:rPr>
              <a:t>LTP is now only aggregated by CD</a:t>
            </a:r>
          </a:p>
          <a:p>
            <a:r>
              <a:rPr lang="en-GB" sz="1400" dirty="0">
                <a:solidFill>
                  <a:srgbClr val="FF0000"/>
                </a:solidFill>
                <a:highlight>
                  <a:srgbClr val="FFFF00"/>
                </a:highlight>
              </a:rPr>
              <a:t>Several .pptx diagrams need to change.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863FB-5E5B-4037-B1CD-612E6853AF2A}"/>
              </a:ext>
            </a:extLst>
          </p:cNvPr>
          <p:cNvSpPr txBox="1"/>
          <p:nvPr/>
        </p:nvSpPr>
        <p:spPr>
          <a:xfrm>
            <a:off x="8083326" y="3672289"/>
            <a:ext cx="350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highlight>
                  <a:srgbClr val="FFFF00"/>
                </a:highlight>
              </a:rPr>
              <a:t>The spec model will be impacted to some degree</a:t>
            </a:r>
          </a:p>
        </p:txBody>
      </p:sp>
    </p:spTree>
    <p:extLst>
      <p:ext uri="{BB962C8B-B14F-4D97-AF65-F5344CB8AC3E}">
        <p14:creationId xmlns:p14="http://schemas.microsoft.com/office/powerpoint/2010/main" val="393633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1751-E33B-4F07-AB59-724D2BBB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5"/>
            <a:ext cx="11374967" cy="1285823"/>
          </a:xfrm>
        </p:spPr>
        <p:txBody>
          <a:bodyPr>
            <a:normAutofit fontScale="90000"/>
          </a:bodyPr>
          <a:lstStyle/>
          <a:p>
            <a:r>
              <a:rPr lang="en-GB" dirty="0"/>
              <a:t>Dealing with port role complexity… suggestion for self-joins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017E-8928-4987-883D-349990F80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05200" y="485102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1E2DF-5279-024C-809C-CD16853F95A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C54AE6-24B8-46D9-9311-02596D94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910" y="1463040"/>
            <a:ext cx="5049957" cy="4548293"/>
          </a:xfrm>
        </p:spPr>
        <p:txBody>
          <a:bodyPr>
            <a:normAutofit/>
          </a:bodyPr>
          <a:lstStyle/>
          <a:p>
            <a:r>
              <a:rPr lang="en-GB" dirty="0"/>
              <a:t>The associations vary by role of port</a:t>
            </a:r>
          </a:p>
          <a:p>
            <a:r>
              <a:rPr lang="en-GB" dirty="0"/>
              <a:t>The sketch shows a possible mechanism to support port role variety for the self joins</a:t>
            </a:r>
          </a:p>
          <a:p>
            <a:pPr lvl="1"/>
            <a:r>
              <a:rPr lang="en-GB" dirty="0"/>
              <a:t>Only one rule is shown (in free hand)</a:t>
            </a:r>
          </a:p>
          <a:p>
            <a:pPr lvl="1"/>
            <a:r>
              <a:rPr lang="en-GB" dirty="0"/>
              <a:t>Note that the “abstract” inheritance is to depict that the classes are NOT to be instantiated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1DE3A6-D194-4CB9-8F85-AD4D4D4C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1" y="1598422"/>
            <a:ext cx="6497729" cy="42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D253-FEB4-4ACC-A849-7D052EF8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03EF-F568-4EF4-BE9A-1C44A4ED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Goal to improve:</a:t>
            </a:r>
          </a:p>
          <a:p>
            <a:pPr lvl="1"/>
            <a:r>
              <a:rPr lang="en-GB" dirty="0"/>
              <a:t>Opportunity for collaborative development by improving coupling/cohesion</a:t>
            </a:r>
          </a:p>
          <a:p>
            <a:pPr lvl="1"/>
            <a:r>
              <a:rPr lang="en-GB" dirty="0"/>
              <a:t>Readability of the model by improving visibility of focusses</a:t>
            </a:r>
          </a:p>
          <a:p>
            <a:r>
              <a:rPr lang="en-GB" dirty="0"/>
              <a:t>This led to specific actions to:</a:t>
            </a:r>
          </a:p>
          <a:p>
            <a:pPr lvl="1"/>
            <a:r>
              <a:rPr lang="en-GB" dirty="0"/>
              <a:t>Change the arrangement of the model to remove circular dependencies and make modules relatively independent</a:t>
            </a:r>
          </a:p>
          <a:p>
            <a:pPr lvl="1"/>
            <a:r>
              <a:rPr lang="en-GB" dirty="0"/>
              <a:t>Focus packaging and arrangement on DDD Aggregate-like approach</a:t>
            </a:r>
          </a:p>
          <a:p>
            <a:r>
              <a:rPr lang="en-GB" dirty="0"/>
              <a:t>With the following implications:</a:t>
            </a:r>
          </a:p>
          <a:p>
            <a:pPr lvl="1"/>
            <a:r>
              <a:rPr lang="en-GB" dirty="0"/>
              <a:t>Significant work to regenerate documentation (with the obvious improvements)</a:t>
            </a:r>
          </a:p>
          <a:p>
            <a:pPr lvl="1"/>
            <a:r>
              <a:rPr lang="en-GB" dirty="0"/>
              <a:t>Changes in association direction leading to backward compatibility concerns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8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183C-B982-46AD-80C5-0469EDA7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6B39-E8D0-4093-8E4F-B0ED933C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Changes to approach to identity (and corresponding aspects). Agreed:</a:t>
            </a:r>
          </a:p>
          <a:p>
            <a:pPr lvl="1"/>
            <a:r>
              <a:rPr lang="en-GB" dirty="0"/>
              <a:t>Remove the traditional hierarchy</a:t>
            </a:r>
          </a:p>
          <a:p>
            <a:pPr lvl="1"/>
            <a:r>
              <a:rPr lang="en-GB" dirty="0"/>
              <a:t>Replacing common with separate model fragments covering identity, state etc.</a:t>
            </a:r>
          </a:p>
          <a:p>
            <a:pPr lvl="1"/>
            <a:r>
              <a:rPr lang="en-GB" dirty="0"/>
              <a:t>Inject the identity aspect etc. into main model classes driven by the relevant fragment using tooling</a:t>
            </a:r>
          </a:p>
          <a:p>
            <a:pPr lvl="2"/>
            <a:r>
              <a:rPr lang="en-GB" dirty="0"/>
              <a:t>We discussed this approach in TMF TIP in ~2008??</a:t>
            </a:r>
          </a:p>
          <a:p>
            <a:pPr lvl="1"/>
            <a:r>
              <a:rPr lang="en-GB" dirty="0"/>
              <a:t>This approach leaves the model unrooted</a:t>
            </a:r>
          </a:p>
          <a:p>
            <a:pPr lvl="1"/>
            <a:r>
              <a:rPr lang="en-GB" dirty="0"/>
              <a:t>The resulting implementation derived from the model could be unchanged</a:t>
            </a:r>
          </a:p>
          <a:p>
            <a:r>
              <a:rPr lang="en-GB" dirty="0"/>
              <a:t>We have discussed use of tooling to deal with the properties of the Equipment model and hence all properties</a:t>
            </a:r>
          </a:p>
          <a:p>
            <a:pPr lvl="1"/>
            <a:r>
              <a:rPr lang="en-GB" dirty="0"/>
              <a:t>We have no tooling funding! This is something we need to deal with now.</a:t>
            </a:r>
          </a:p>
        </p:txBody>
      </p:sp>
    </p:spTree>
    <p:extLst>
      <p:ext uri="{BB962C8B-B14F-4D97-AF65-F5344CB8AC3E}">
        <p14:creationId xmlns:p14="http://schemas.microsoft.com/office/powerpoint/2010/main" val="9010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BC85-1C90-414B-9F52-DD99032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697B-A630-4E56-BD0F-EDA6512D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key consideration should be semantic compatibility</a:t>
            </a:r>
          </a:p>
          <a:p>
            <a:r>
              <a:rPr lang="en-GB" dirty="0"/>
              <a:t>Compatibility should be considered in the context of tooling and the pruning and refactoring process</a:t>
            </a:r>
          </a:p>
          <a:p>
            <a:pPr lvl="1"/>
            <a:r>
              <a:rPr lang="en-GB" dirty="0"/>
              <a:t>Pruning and refactoring is the process we use to derive views of the model (such as TAPI)</a:t>
            </a:r>
          </a:p>
          <a:p>
            <a:pPr lvl="2"/>
            <a:r>
              <a:rPr lang="en-GB" dirty="0"/>
              <a:t>Pruning reduces the semantic coverage</a:t>
            </a:r>
          </a:p>
          <a:p>
            <a:pPr lvl="2"/>
            <a:r>
              <a:rPr lang="en-GB" dirty="0"/>
              <a:t>Refactoring simply rearranges the same semantic coverage</a:t>
            </a:r>
          </a:p>
          <a:p>
            <a:pPr lvl="1"/>
            <a:r>
              <a:rPr lang="en-GB" dirty="0"/>
              <a:t>The formal process should be rigorous such that tooling can be applied</a:t>
            </a:r>
          </a:p>
          <a:p>
            <a:pPr lvl="2"/>
            <a:r>
              <a:rPr lang="en-GB" dirty="0"/>
              <a:t>The tooling is driven by specific rule models for each derivation</a:t>
            </a:r>
          </a:p>
          <a:p>
            <a:r>
              <a:rPr lang="en-GB" dirty="0"/>
              <a:t>A refactored model is semantically compatible so long as</a:t>
            </a:r>
          </a:p>
          <a:p>
            <a:pPr lvl="1"/>
            <a:r>
              <a:rPr lang="en-GB" dirty="0"/>
              <a:t>There has been no loss of information in the refactoring process</a:t>
            </a:r>
          </a:p>
          <a:p>
            <a:pPr lvl="1"/>
            <a:r>
              <a:rPr lang="en-GB" dirty="0"/>
              <a:t>Previously derived views can still be derived, even if this requires a change to the tooling</a:t>
            </a:r>
          </a:p>
          <a:p>
            <a:r>
              <a:rPr lang="en-GB" dirty="0"/>
              <a:t>Refactoring activities</a:t>
            </a:r>
          </a:p>
          <a:p>
            <a:pPr lvl="1"/>
            <a:r>
              <a:rPr lang="en-GB" dirty="0"/>
              <a:t>Changing of packaging content (e.g., DDD Aggregate-like clumping)</a:t>
            </a:r>
          </a:p>
          <a:p>
            <a:pPr lvl="1"/>
            <a:r>
              <a:rPr lang="en-GB" dirty="0"/>
              <a:t>Changing the navigability of an expressed association (they are essentially semantically two way navigable always)</a:t>
            </a:r>
          </a:p>
          <a:p>
            <a:pPr lvl="1"/>
            <a:r>
              <a:rPr lang="en-GB" dirty="0"/>
              <a:t>Changing the names of classes and properties (not really refactoring but…)</a:t>
            </a:r>
          </a:p>
          <a:p>
            <a:pPr lvl="1"/>
            <a:r>
              <a:rPr lang="en-GB" dirty="0"/>
              <a:t>Changing the model granularity (this may increase information such that previous variants did not cover as much)</a:t>
            </a:r>
          </a:p>
          <a:p>
            <a:pPr lvl="1"/>
            <a:r>
              <a:rPr lang="en-GB" dirty="0"/>
              <a:t>Changing the method by which particular properties are acquired (e.g., using injection instead of inheritance)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1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7264-4909-41D9-90A4-34CFFDF3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semantic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E6B8-5D96-44BF-8835-274C962E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Providing the minimum structure, with properties, that describes the essence of analysed space to some degree of depth (everything is strings “really”)</a:t>
            </a:r>
          </a:p>
          <a:p>
            <a:pPr lvl="1"/>
            <a:r>
              <a:rPr lang="en-GB" dirty="0"/>
              <a:t>(I used to use the term Canonical Model but that is now appears to be defined as a superset which is </a:t>
            </a:r>
            <a:r>
              <a:rPr lang="en-GB" dirty="0" err="1"/>
              <a:t>misinterpretable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No redundant information, so no loops or alternative navigations</a:t>
            </a:r>
          </a:p>
          <a:p>
            <a:pPr lvl="1"/>
            <a:r>
              <a:rPr lang="en-GB" dirty="0"/>
              <a:t>UML does not provide the richness of expression to remove all redundant information</a:t>
            </a:r>
          </a:p>
          <a:p>
            <a:pPr lvl="1"/>
            <a:r>
              <a:rPr lang="en-GB" dirty="0"/>
              <a:t>The Core model is roughly a semantic model with some redundancy</a:t>
            </a:r>
          </a:p>
          <a:p>
            <a:r>
              <a:rPr lang="en-GB" dirty="0"/>
              <a:t>Should provide one and only one way of expressing each structure</a:t>
            </a:r>
          </a:p>
          <a:p>
            <a:pPr lvl="1"/>
            <a:r>
              <a:rPr lang="en-GB" dirty="0"/>
              <a:t>Challenge is that the model necessarily presents views within views as the problem space is fractal/recursive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18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3E3-32AB-4653-8BF5-7C78EB1F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Considering evolution of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F7EF-E750-4B4E-BE50-E40BEF81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model is developed we gain insight that points to refactoring to better improve the representation of the semantics (same or extended)</a:t>
            </a:r>
          </a:p>
          <a:p>
            <a:r>
              <a:rPr lang="en-GB" dirty="0"/>
              <a:t>Question: which redundant parts should we keep and which should we remove</a:t>
            </a:r>
          </a:p>
          <a:p>
            <a:pPr lvl="1"/>
            <a:r>
              <a:rPr lang="en-GB" dirty="0"/>
              <a:t>Model package redundancy does not seem appropriate (although, if the model was arranged by view metadata rather than inherent structure we could present multiple arrangements of the parts)</a:t>
            </a:r>
          </a:p>
          <a:p>
            <a:r>
              <a:rPr lang="en-GB" dirty="0"/>
              <a:t>As this happens in human language the dictionary keeps all the old semantics representations and relationships (well, roughly, but…)</a:t>
            </a:r>
          </a:p>
        </p:txBody>
      </p:sp>
    </p:spTree>
    <p:extLst>
      <p:ext uri="{BB962C8B-B14F-4D97-AF65-F5344CB8AC3E}">
        <p14:creationId xmlns:p14="http://schemas.microsoft.com/office/powerpoint/2010/main" val="176555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84CD-D3FB-433B-AFF9-C29640C9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918-E0F2-4B09-97BE-C370648A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Clearly, we should rearrange the model packaging (and not keep the old packaging)</a:t>
            </a:r>
          </a:p>
          <a:p>
            <a:r>
              <a:rPr lang="en-GB" dirty="0"/>
              <a:t>We should deprecate but not remove old semantic representations</a:t>
            </a:r>
          </a:p>
          <a:p>
            <a:pPr lvl="1"/>
            <a:r>
              <a:rPr lang="en-GB" dirty="0"/>
              <a:t>So LTP would keep the old associations as well as gain port, as we have already done with FD (see next slide)</a:t>
            </a:r>
          </a:p>
          <a:p>
            <a:pPr lvl="1"/>
            <a:r>
              <a:rPr lang="en-GB" dirty="0"/>
              <a:t>I suggest that we consider reversal of navigation at decoupled package boundaries as “the same” representation (although it clearly changes the class content etc.)</a:t>
            </a:r>
          </a:p>
          <a:p>
            <a:pPr lvl="1"/>
            <a:r>
              <a:rPr lang="en-GB" dirty="0"/>
              <a:t>For identity we use the same technique as for LTP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75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4CF-3E00-42B8-BE3E-43B4D83E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LtpPort</a:t>
            </a:r>
            <a:r>
              <a:rPr lang="en-GB" dirty="0"/>
              <a:t> (take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D231-77F0-43BD-8D60-C768F391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8727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 have discussed </a:t>
            </a:r>
            <a:r>
              <a:rPr lang="en-GB" dirty="0" err="1"/>
              <a:t>LtpPort</a:t>
            </a:r>
            <a:r>
              <a:rPr lang="en-GB" dirty="0"/>
              <a:t> in three separate face to face meetings. In each</a:t>
            </a:r>
          </a:p>
          <a:p>
            <a:pPr lvl="1"/>
            <a:r>
              <a:rPr lang="en-GB" dirty="0"/>
              <a:t>Four options were discussed</a:t>
            </a:r>
          </a:p>
          <a:p>
            <a:pPr lvl="1"/>
            <a:r>
              <a:rPr lang="en-GB" dirty="0"/>
              <a:t>The group settled on an approach that was not backward compatible although a backward compatible option was discussed</a:t>
            </a:r>
          </a:p>
          <a:p>
            <a:r>
              <a:rPr lang="en-GB" dirty="0"/>
              <a:t>It is proposed here that we change to option 1</a:t>
            </a:r>
          </a:p>
          <a:p>
            <a:pPr lvl="1"/>
            <a:r>
              <a:rPr lang="en-GB" dirty="0"/>
              <a:t>The old attributes and associations etc. should become «Deprecated»</a:t>
            </a:r>
          </a:p>
          <a:p>
            <a:pPr lvl="1"/>
            <a:r>
              <a:rPr lang="en-GB" dirty="0"/>
              <a:t>We should warn in 1.5 that this is likely to happen with «</a:t>
            </a:r>
            <a:r>
              <a:rPr lang="en-GB" dirty="0" err="1"/>
              <a:t>LikelyToChange</a:t>
            </a:r>
            <a:r>
              <a:rPr lang="en-GB" dirty="0"/>
              <a:t>»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4A9168-382F-4ACD-8806-6910F4B9D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036388"/>
              </p:ext>
            </p:extLst>
          </p:nvPr>
        </p:nvGraphicFramePr>
        <p:xfrm>
          <a:off x="312959" y="3812896"/>
          <a:ext cx="4946428" cy="278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6094394" imgH="3427552" progId="PowerPoint.Slide.12">
                  <p:embed/>
                </p:oleObj>
              </mc:Choice>
              <mc:Fallback>
                <p:oleObj name="Slide" r:id="rId2" imgW="6094394" imgH="3427552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44A9168-382F-4ACD-8806-6910F4B9DB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959" y="3812896"/>
                        <a:ext cx="4946428" cy="278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8A931F-5C9A-4196-BCC8-4A2DF3605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275457"/>
              </p:ext>
            </p:extLst>
          </p:nvPr>
        </p:nvGraphicFramePr>
        <p:xfrm>
          <a:off x="6524625" y="3878263"/>
          <a:ext cx="4711700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4" imgW="5804888" imgH="3265913" progId="PowerPoint.Slide.12">
                  <p:embed/>
                </p:oleObj>
              </mc:Choice>
              <mc:Fallback>
                <p:oleObj name="Slide" r:id="rId4" imgW="5804888" imgH="3265913" progId="PowerPoint.Slide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C8A931F-5C9A-4196-BCC8-4A2DF3605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4625" y="3878263"/>
                        <a:ext cx="4711700" cy="264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ED1FCFA-9204-452A-AD2C-D07A7ED24560}"/>
              </a:ext>
            </a:extLst>
          </p:cNvPr>
          <p:cNvSpPr/>
          <p:nvPr/>
        </p:nvSpPr>
        <p:spPr>
          <a:xfrm>
            <a:off x="5400942" y="5118931"/>
            <a:ext cx="810882" cy="401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3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4CF-3E00-42B8-BE3E-43B4D83E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Restructuring further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D231-77F0-43BD-8D60-C768F391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Both LTP and Identity would benefit from tooling pruning out the deprecated associations to provide a clean view for a new application</a:t>
            </a:r>
          </a:p>
          <a:p>
            <a:r>
              <a:rPr lang="en-GB" dirty="0"/>
              <a:t>Regardless, we should explain the migration</a:t>
            </a:r>
          </a:p>
          <a:p>
            <a:r>
              <a:rPr lang="en-GB" dirty="0"/>
              <a:t>Ideally, it would be possible for tooling to remove the new forms and to present a clean view of the previous approach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42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1068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Office Theme</vt:lpstr>
      <vt:lpstr>Slide</vt:lpstr>
      <vt:lpstr>Virtual face to face Model Restructuring</vt:lpstr>
      <vt:lpstr>Background</vt:lpstr>
      <vt:lpstr>Related considerations</vt:lpstr>
      <vt:lpstr>Compatibility</vt:lpstr>
      <vt:lpstr>Minimal semantic model</vt:lpstr>
      <vt:lpstr>Considering evolution of representation</vt:lpstr>
      <vt:lpstr>Implications</vt:lpstr>
      <vt:lpstr>LtpPort (take 4)</vt:lpstr>
      <vt:lpstr>Restructuring further thoughts</vt:lpstr>
      <vt:lpstr>Further discussion</vt:lpstr>
      <vt:lpstr>First cut LTP with Port (showing primary context)</vt:lpstr>
      <vt:lpstr>Dealing with port role complexity… suggestion for self-joins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 for virtual face to face</dc:title>
  <dc:creator>Davis, Nigel</dc:creator>
  <cp:lastModifiedBy>Davis, Nigel</cp:lastModifiedBy>
  <cp:revision>13</cp:revision>
  <dcterms:created xsi:type="dcterms:W3CDTF">2020-04-02T08:28:24Z</dcterms:created>
  <dcterms:modified xsi:type="dcterms:W3CDTF">2024-01-25T12:32:50Z</dcterms:modified>
</cp:coreProperties>
</file>